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notesSlides/notesSlide3.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26.xml" ContentType="application/vnd.openxmlformats-officedocument.drawingml.chart+xml"/>
  <Override PartName="/ppt/theme/themeOverride25.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theme/themeOverride28.xml" ContentType="application/vnd.openxmlformats-officedocument.themeOverride+xml"/>
  <Override PartName="/ppt/charts/chart31.xml" ContentType="application/vnd.openxmlformats-officedocument.drawingml.chart+xml"/>
  <Override PartName="/ppt/theme/themeOverride29.xml" ContentType="application/vnd.openxmlformats-officedocument.themeOverride+xml"/>
  <Override PartName="/ppt/charts/chart32.xml" ContentType="application/vnd.openxmlformats-officedocument.drawingml.chart+xml"/>
  <Override PartName="/ppt/theme/themeOverride30.xml" ContentType="application/vnd.openxmlformats-officedocument.themeOverride+xml"/>
  <Override PartName="/ppt/charts/chart33.xml" ContentType="application/vnd.openxmlformats-officedocument.drawingml.chart+xml"/>
  <Override PartName="/ppt/theme/themeOverride31.xml" ContentType="application/vnd.openxmlformats-officedocument.themeOverride+xml"/>
  <Override PartName="/ppt/charts/chart34.xml" ContentType="application/vnd.openxmlformats-officedocument.drawingml.chart+xml"/>
  <Override PartName="/ppt/theme/themeOverride32.xml" ContentType="application/vnd.openxmlformats-officedocument.themeOverride+xml"/>
  <Override PartName="/ppt/charts/chart35.xml" ContentType="application/vnd.openxmlformats-officedocument.drawingml.chart+xml"/>
  <Override PartName="/ppt/theme/themeOverride33.xml" ContentType="application/vnd.openxmlformats-officedocument.themeOverride+xml"/>
  <Override PartName="/ppt/charts/chart36.xml" ContentType="application/vnd.openxmlformats-officedocument.drawingml.chart+xml"/>
  <Override PartName="/ppt/theme/themeOverride34.xml" ContentType="application/vnd.openxmlformats-officedocument.themeOverride+xml"/>
  <Override PartName="/ppt/charts/chart37.xml" ContentType="application/vnd.openxmlformats-officedocument.drawingml.chart+xml"/>
  <Override PartName="/ppt/theme/themeOverride35.xml" ContentType="application/vnd.openxmlformats-officedocument.themeOverride+xml"/>
  <Override PartName="/ppt/charts/chart38.xml" ContentType="application/vnd.openxmlformats-officedocument.drawingml.chart+xml"/>
  <Override PartName="/ppt/theme/themeOverride36.xml" ContentType="application/vnd.openxmlformats-officedocument.themeOverride+xml"/>
  <Override PartName="/ppt/charts/chart39.xml" ContentType="application/vnd.openxmlformats-officedocument.drawingml.chart+xml"/>
  <Override PartName="/ppt/theme/themeOverride37.xml" ContentType="application/vnd.openxmlformats-officedocument.themeOverride+xml"/>
  <Override PartName="/ppt/charts/chart40.xml" ContentType="application/vnd.openxmlformats-officedocument.drawingml.chart+xml"/>
  <Override PartName="/ppt/theme/themeOverride38.xml" ContentType="application/vnd.openxmlformats-officedocument.themeOverride+xml"/>
  <Override PartName="/ppt/charts/chart41.xml" ContentType="application/vnd.openxmlformats-officedocument.drawingml.chart+xml"/>
  <Override PartName="/ppt/theme/themeOverride3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44" r:id="rId3"/>
  </p:sldMasterIdLst>
  <p:notesMasterIdLst>
    <p:notesMasterId r:id="rId53"/>
  </p:notesMasterIdLst>
  <p:sldIdLst>
    <p:sldId id="263" r:id="rId4"/>
    <p:sldId id="356" r:id="rId5"/>
    <p:sldId id="274" r:id="rId6"/>
    <p:sldId id="275" r:id="rId7"/>
    <p:sldId id="340" r:id="rId8"/>
    <p:sldId id="342" r:id="rId9"/>
    <p:sldId id="343" r:id="rId10"/>
    <p:sldId id="344" r:id="rId11"/>
    <p:sldId id="326" r:id="rId12"/>
    <p:sldId id="345" r:id="rId13"/>
    <p:sldId id="346" r:id="rId14"/>
    <p:sldId id="347" r:id="rId15"/>
    <p:sldId id="279" r:id="rId16"/>
    <p:sldId id="289" r:id="rId17"/>
    <p:sldId id="290" r:id="rId18"/>
    <p:sldId id="291" r:id="rId19"/>
    <p:sldId id="292" r:id="rId20"/>
    <p:sldId id="293" r:id="rId21"/>
    <p:sldId id="294" r:id="rId22"/>
    <p:sldId id="295" r:id="rId23"/>
    <p:sldId id="296" r:id="rId24"/>
    <p:sldId id="297" r:id="rId25"/>
    <p:sldId id="298" r:id="rId26"/>
    <p:sldId id="299" r:id="rId27"/>
    <p:sldId id="315" r:id="rId28"/>
    <p:sldId id="348" r:id="rId29"/>
    <p:sldId id="317" r:id="rId30"/>
    <p:sldId id="318" r:id="rId31"/>
    <p:sldId id="319" r:id="rId32"/>
    <p:sldId id="357" r:id="rId33"/>
    <p:sldId id="358" r:id="rId34"/>
    <p:sldId id="305" r:id="rId35"/>
    <p:sldId id="350" r:id="rId36"/>
    <p:sldId id="306" r:id="rId37"/>
    <p:sldId id="332" r:id="rId38"/>
    <p:sldId id="333" r:id="rId39"/>
    <p:sldId id="322" r:id="rId40"/>
    <p:sldId id="334" r:id="rId41"/>
    <p:sldId id="335" r:id="rId42"/>
    <p:sldId id="336" r:id="rId43"/>
    <p:sldId id="337" r:id="rId44"/>
    <p:sldId id="338" r:id="rId45"/>
    <p:sldId id="323" r:id="rId46"/>
    <p:sldId id="324" r:id="rId47"/>
    <p:sldId id="351" r:id="rId48"/>
    <p:sldId id="352" r:id="rId49"/>
    <p:sldId id="339" r:id="rId50"/>
    <p:sldId id="353" r:id="rId51"/>
    <p:sldId id="325" r:id="rId52"/>
  </p:sldIdLst>
  <p:sldSz cx="12192000" cy="6858000"/>
  <p:notesSz cx="6858000" cy="9945688"/>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or Dujmović" initials="DD"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318"/>
    <a:srgbClr val="0000CC"/>
    <a:srgbClr val="B07BD7"/>
    <a:srgbClr val="FFBDF1"/>
    <a:srgbClr val="FE60DC"/>
    <a:srgbClr val="FFFFFF"/>
    <a:srgbClr val="C1C1C1"/>
    <a:srgbClr val="FACF66"/>
    <a:srgbClr val="FFFF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4671" autoAdjust="0"/>
  </p:normalViewPr>
  <p:slideViewPr>
    <p:cSldViewPr snapToGrid="0">
      <p:cViewPr>
        <p:scale>
          <a:sx n="70" d="100"/>
          <a:sy n="70" d="100"/>
        </p:scale>
        <p:origin x="48"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bs-Latn-BA" sz="1200" dirty="0">
                <a:solidFill>
                  <a:schemeClr val="tx1">
                    <a:lumMod val="85000"/>
                    <a:lumOff val="15000"/>
                  </a:schemeClr>
                </a:solidFill>
                <a:latin typeface="Arial" panose="020B0604020202020204" pitchFamily="34" charset="0"/>
                <a:cs typeface="Arial" panose="020B0604020202020204" pitchFamily="34" charset="0"/>
              </a:rPr>
              <a:t>Gender</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c:rich>
      </c:tx>
      <c:layout>
        <c:manualLayout>
          <c:xMode val="edge"/>
          <c:yMode val="edge"/>
          <c:x val="3.1089552075809036E-2"/>
          <c:y val="9.411649930663471E-2"/>
        </c:manualLayout>
      </c:layout>
      <c:overlay val="0"/>
    </c:title>
    <c:autoTitleDeleted val="0"/>
    <c:plotArea>
      <c:layout>
        <c:manualLayout>
          <c:layoutTarget val="inner"/>
          <c:xMode val="edge"/>
          <c:yMode val="edge"/>
          <c:x val="0.15291027707830951"/>
          <c:y val="0.10560986906765778"/>
          <c:w val="0.50972351219901924"/>
          <c:h val="0.80162125337924728"/>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Lbls>
            <c:dLbl>
              <c:idx val="0"/>
              <c:layout>
                <c:manualLayout>
                  <c:x val="-3.8980172478965641E-3"/>
                  <c:y val="-1.1477771077977917E-2"/>
                </c:manualLayout>
              </c:layout>
              <c:spPr/>
              <c:txPr>
                <a:bodyPr/>
                <a:lstStyle/>
                <a:p>
                  <a:pPr>
                    <a:defRPr sz="1050" b="1">
                      <a:solidFill>
                        <a:schemeClr val="bg1"/>
                      </a:solidFill>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5.8520837702609584E-3"/>
                  <c:y val="-4.7991298867792659E-2"/>
                </c:manualLayout>
              </c:layout>
              <c:spPr/>
              <c:txPr>
                <a:bodyPr/>
                <a:lstStyle/>
                <a:p>
                  <a:pPr>
                    <a:defRPr sz="105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0.0</c:formatCode>
                <c:ptCount val="2"/>
                <c:pt idx="0">
                  <c:v>48.5</c:v>
                </c:pt>
                <c:pt idx="1">
                  <c:v>51.5</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23814177219534494"/>
          <c:y val="0.87877283723363597"/>
          <c:w val="0.34476061359618898"/>
          <c:h val="9.0592686101551162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Loss of cultural diversity</c:v>
                </c:pt>
              </c:strCache>
            </c:strRef>
          </c:tx>
          <c:spPr>
            <a:solidFill>
              <a:srgbClr val="00B6FF"/>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cat>
            <c:strRef>
              <c:f>Sheet1!$A$2:$A$5</c:f>
              <c:strCache>
                <c:ptCount val="4"/>
                <c:pt idx="0">
                  <c:v>BIH</c:v>
                </c:pt>
                <c:pt idx="1">
                  <c:v>FBIH</c:v>
                </c:pt>
                <c:pt idx="2">
                  <c:v>RS</c:v>
                </c:pt>
                <c:pt idx="3">
                  <c:v>BD</c:v>
                </c:pt>
              </c:strCache>
            </c:strRef>
          </c:cat>
          <c:val>
            <c:numRef>
              <c:f>Sheet1!$B$2:$B$5</c:f>
              <c:numCache>
                <c:formatCode>0.0</c:formatCode>
                <c:ptCount val="4"/>
                <c:pt idx="0">
                  <c:v>17.536600995906511</c:v>
                </c:pt>
                <c:pt idx="1">
                  <c:v>7.8294263537933162</c:v>
                </c:pt>
                <c:pt idx="2">
                  <c:v>20.699259743260779</c:v>
                </c:pt>
                <c:pt idx="3">
                  <c:v>33.561098337165518</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Increased bureaucracy</c:v>
                </c:pt>
              </c:strCache>
            </c:strRef>
          </c:tx>
          <c:spPr>
            <a:solidFill>
              <a:srgbClr val="C00000"/>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5.4308304454195016</c:v>
                </c:pt>
                <c:pt idx="1">
                  <c:v>5.9028550211810451</c:v>
                </c:pt>
                <c:pt idx="2">
                  <c:v>4.0026375132473255</c:v>
                </c:pt>
                <c:pt idx="3">
                  <c:v>31.299276883601589</c:v>
                </c:pt>
              </c:numCache>
            </c:numRef>
          </c:val>
          <c:extLst>
            <c:ext xmlns:c16="http://schemas.microsoft.com/office/drawing/2014/chart" uri="{C3380CC4-5D6E-409C-BE32-E72D297353CC}">
              <c16:uniqueId val="{00000008-E009-4BE6-BF93-80CF18C77A84}"/>
            </c:ext>
          </c:extLst>
        </c:ser>
        <c:ser>
          <c:idx val="2"/>
          <c:order val="2"/>
          <c:tx>
            <c:strRef>
              <c:f>Sheet1!$D$1</c:f>
              <c:strCache>
                <c:ptCount val="1"/>
                <c:pt idx="0">
                  <c:v>Higher costs of living and taxes</c:v>
                </c:pt>
              </c:strCache>
            </c:strRef>
          </c:tx>
          <c:spPr>
            <a:solidFill>
              <a:srgbClr val="92D050"/>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52.674412825595944</c:v>
                </c:pt>
                <c:pt idx="1">
                  <c:v>58.272793098275407</c:v>
                </c:pt>
                <c:pt idx="2">
                  <c:v>52.046877614604263</c:v>
                </c:pt>
                <c:pt idx="3">
                  <c:v>18.414975507347798</c:v>
                </c:pt>
              </c:numCache>
            </c:numRef>
          </c:val>
          <c:extLst>
            <c:ext xmlns:c16="http://schemas.microsoft.com/office/drawing/2014/chart" uri="{C3380CC4-5D6E-409C-BE32-E72D297353CC}">
              <c16:uniqueId val="{00000009-E009-4BE6-BF93-80CF18C77A84}"/>
            </c:ext>
          </c:extLst>
        </c:ser>
        <c:ser>
          <c:idx val="3"/>
          <c:order val="3"/>
          <c:tx>
            <c:strRef>
              <c:f>Sheet1!$E$1</c:f>
              <c:strCache>
                <c:ptCount val="1"/>
                <c:pt idx="0">
                  <c:v>Over-centralisation</c:v>
                </c:pt>
              </c:strCache>
            </c:strRef>
          </c:tx>
          <c:spPr>
            <a:solidFill>
              <a:srgbClr val="7030A0"/>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13.198937410083552</c:v>
                </c:pt>
                <c:pt idx="1">
                  <c:v>15.757700202104839</c:v>
                </c:pt>
                <c:pt idx="2">
                  <c:v>11.994653258643622</c:v>
                </c:pt>
                <c:pt idx="3">
                  <c:v>16.724649271885102</c:v>
                </c:pt>
              </c:numCache>
            </c:numRef>
          </c:val>
          <c:extLst>
            <c:ext xmlns:c16="http://schemas.microsoft.com/office/drawing/2014/chart" uri="{C3380CC4-5D6E-409C-BE32-E72D297353CC}">
              <c16:uniqueId val="{0000000A-E009-4BE6-BF93-80CF18C77A84}"/>
            </c:ext>
          </c:extLst>
        </c:ser>
        <c:ser>
          <c:idx val="4"/>
          <c:order val="4"/>
          <c:tx>
            <c:strRef>
              <c:f>Sheet1!$F$1</c:f>
              <c:strCache>
                <c:ptCount val="1"/>
                <c:pt idx="0">
                  <c:v>Other</c:v>
                </c:pt>
              </c:strCache>
            </c:strRef>
          </c:tx>
          <c:spPr>
            <a:solidFill>
              <a:srgbClr val="F8B318"/>
            </a:solidFill>
          </c:spPr>
          <c:invertIfNegative val="0"/>
          <c:cat>
            <c:strRef>
              <c:f>Sheet1!$A$2:$A$5</c:f>
              <c:strCache>
                <c:ptCount val="4"/>
                <c:pt idx="0">
                  <c:v>BIH</c:v>
                </c:pt>
                <c:pt idx="1">
                  <c:v>FBIH</c:v>
                </c:pt>
                <c:pt idx="2">
                  <c:v>RS</c:v>
                </c:pt>
                <c:pt idx="3">
                  <c:v>BD</c:v>
                </c:pt>
              </c:strCache>
            </c:strRef>
          </c:cat>
          <c:val>
            <c:numRef>
              <c:f>Sheet1!$F$2:$F$5</c:f>
              <c:numCache>
                <c:formatCode>0.0</c:formatCode>
                <c:ptCount val="4"/>
                <c:pt idx="0">
                  <c:v>7.8809849264557066</c:v>
                </c:pt>
                <c:pt idx="1">
                  <c:v>8.2910034014877745</c:v>
                </c:pt>
                <c:pt idx="2">
                  <c:v>8.0919304843940409</c:v>
                </c:pt>
                <c:pt idx="3">
                  <c:v>0</c:v>
                </c:pt>
              </c:numCache>
            </c:numRef>
          </c:val>
          <c:extLst>
            <c:ext xmlns:c16="http://schemas.microsoft.com/office/drawing/2014/chart" uri="{C3380CC4-5D6E-409C-BE32-E72D297353CC}">
              <c16:uniqueId val="{0000000B-E009-4BE6-BF93-80CF18C77A84}"/>
            </c:ext>
          </c:extLst>
        </c:ser>
        <c:ser>
          <c:idx val="5"/>
          <c:order val="5"/>
          <c:tx>
            <c:strRef>
              <c:f>Sheet1!$G$1</c:f>
              <c:strCache>
                <c:ptCount val="1"/>
                <c:pt idx="0">
                  <c:v>Does not know / Refused to answer</c:v>
                </c:pt>
              </c:strCache>
            </c:strRef>
          </c:tx>
          <c:spPr>
            <a:solidFill>
              <a:srgbClr val="C1C1C1"/>
            </a:solidFill>
          </c:spPr>
          <c:invertIfNegative val="0"/>
          <c:cat>
            <c:strRef>
              <c:f>Sheet1!$A$2:$A$5</c:f>
              <c:strCache>
                <c:ptCount val="4"/>
                <c:pt idx="0">
                  <c:v>BIH</c:v>
                </c:pt>
                <c:pt idx="1">
                  <c:v>FBIH</c:v>
                </c:pt>
                <c:pt idx="2">
                  <c:v>RS</c:v>
                </c:pt>
                <c:pt idx="3">
                  <c:v>BD</c:v>
                </c:pt>
              </c:strCache>
            </c:strRef>
          </c:cat>
          <c:val>
            <c:numRef>
              <c:f>Sheet1!$G$2:$G$5</c:f>
              <c:numCache>
                <c:formatCode>0.0</c:formatCode>
                <c:ptCount val="4"/>
                <c:pt idx="0">
                  <c:v>3.2782333965388495</c:v>
                </c:pt>
                <c:pt idx="1">
                  <c:v>3.9462219231576405</c:v>
                </c:pt>
                <c:pt idx="2">
                  <c:v>3.1646413858498579</c:v>
                </c:pt>
                <c:pt idx="3">
                  <c:v>0</c:v>
                </c:pt>
              </c:numCache>
            </c:numRef>
          </c:val>
          <c:extLst>
            <c:ext xmlns:c16="http://schemas.microsoft.com/office/drawing/2014/chart" uri="{C3380CC4-5D6E-409C-BE32-E72D297353CC}">
              <c16:uniqueId val="{0000000C-E009-4BE6-BF93-80CF18C77A84}"/>
            </c:ext>
          </c:extLst>
        </c:ser>
        <c:dLbls>
          <c:showLegendKey val="0"/>
          <c:showVal val="0"/>
          <c:showCatName val="0"/>
          <c:showSerName val="0"/>
          <c:showPercent val="0"/>
          <c:showBubbleSize val="0"/>
        </c:dLbls>
        <c:gapWidth val="150"/>
        <c:axId val="256964480"/>
        <c:axId val="256966016"/>
      </c:barChart>
      <c:catAx>
        <c:axId val="256964480"/>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vert="horz"/>
          <a:lstStyle/>
          <a:p>
            <a:pPr>
              <a:defRPr/>
            </a:pPr>
            <a:endParaRPr lang="en-US"/>
          </a:p>
        </c:txPr>
        <c:crossAx val="256966016"/>
        <c:crosses val="autoZero"/>
        <c:auto val="1"/>
        <c:lblAlgn val="ctr"/>
        <c:lblOffset val="0"/>
        <c:noMultiLvlLbl val="0"/>
      </c:catAx>
      <c:valAx>
        <c:axId val="256966016"/>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defRPr>
            </a:pPr>
            <a:endParaRPr lang="en-US"/>
          </a:p>
        </c:txPr>
        <c:crossAx val="256964480"/>
        <c:crosses val="autoZero"/>
        <c:crossBetween val="between"/>
        <c:majorUnit val="10"/>
        <c:minorUnit val="10"/>
      </c:valAx>
      <c:dTable>
        <c:showHorzBorder val="1"/>
        <c:showVertBorder val="1"/>
        <c:showOutline val="1"/>
        <c:showKeys val="1"/>
        <c:txPr>
          <a:bodyPr/>
          <a:lstStyle/>
          <a:p>
            <a:pPr rtl="0">
              <a:defRPr sz="1000">
                <a:solidFill>
                  <a:schemeClr val="tx1">
                    <a:lumMod val="85000"/>
                    <a:lumOff val="15000"/>
                  </a:schemeClr>
                </a:solidFill>
              </a:defRPr>
            </a:pPr>
            <a:endParaRPr lang="en-US"/>
          </a:p>
        </c:txPr>
      </c:dTable>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754078393382693"/>
          <c:y val="5.3944276858579061E-2"/>
          <c:w val="0.6416133960263557"/>
          <c:h val="0.82886969923905474"/>
        </c:manualLayout>
      </c:layout>
      <c:barChart>
        <c:barDir val="bar"/>
        <c:grouping val="percentStacked"/>
        <c:varyColors val="0"/>
        <c:ser>
          <c:idx val="0"/>
          <c:order val="0"/>
          <c:tx>
            <c:strRef>
              <c:f>Sheet1!$A$2</c:f>
              <c:strCache>
                <c:ptCount val="1"/>
                <c:pt idx="0">
                  <c:v>Reducing the tax burden on labour and removing barriers to emplyoment</c:v>
                </c:pt>
              </c:strCache>
            </c:strRef>
          </c:tx>
          <c:spPr>
            <a:solidFill>
              <a:srgbClr val="E60D7F"/>
            </a:solidFill>
            <a:ln w="25386">
              <a:noFill/>
            </a:ln>
          </c:spPr>
          <c:invertIfNegative val="0"/>
          <c:dLbls>
            <c:spPr>
              <a:noFill/>
              <a:ln w="25386">
                <a:noFill/>
              </a:ln>
            </c:spPr>
            <c:txPr>
              <a:bodyPr/>
              <a:lstStyle/>
              <a:p>
                <a:pPr>
                  <a:defRPr sz="1100" b="1" i="0" u="none" strike="noStrike" baseline="0">
                    <a:solidFill>
                      <a:srgbClr val="FFFFFF"/>
                    </a:solidFill>
                    <a:latin typeface="Arial" panose="020B0604020202020204" pitchFamily="34" charset="0"/>
                    <a:ea typeface="Verdan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Sheet1!$B$2:$E$2</c:f>
              <c:numCache>
                <c:formatCode>0.0</c:formatCode>
                <c:ptCount val="4"/>
                <c:pt idx="0">
                  <c:v>17.600000000000001</c:v>
                </c:pt>
                <c:pt idx="1">
                  <c:v>17.7</c:v>
                </c:pt>
                <c:pt idx="2">
                  <c:v>17.399999999999999</c:v>
                </c:pt>
                <c:pt idx="3">
                  <c:v>18.100000000000001</c:v>
                </c:pt>
              </c:numCache>
            </c:numRef>
          </c:val>
          <c:extLst>
            <c:ext xmlns:c16="http://schemas.microsoft.com/office/drawing/2014/chart" uri="{C3380CC4-5D6E-409C-BE32-E72D297353CC}">
              <c16:uniqueId val="{00000000-4BDE-44C3-8864-F9805A5D370E}"/>
            </c:ext>
          </c:extLst>
        </c:ser>
        <c:ser>
          <c:idx val="1"/>
          <c:order val="1"/>
          <c:tx>
            <c:strRef>
              <c:f>Sheet1!$A$3</c:f>
              <c:strCache>
                <c:ptCount val="1"/>
                <c:pt idx="0">
                  <c:v>Public administration reform</c:v>
                </c:pt>
              </c:strCache>
            </c:strRef>
          </c:tx>
          <c:spPr>
            <a:solidFill>
              <a:srgbClr val="99CC00"/>
            </a:solidFill>
            <a:ln w="25386">
              <a:noFill/>
            </a:ln>
          </c:spPr>
          <c:invertIfNegative val="0"/>
          <c:dLbls>
            <c:numFmt formatCode="General" sourceLinked="0"/>
            <c:spPr>
              <a:noFill/>
              <a:ln w="25386">
                <a:noFill/>
              </a:ln>
            </c:spPr>
            <c:txPr>
              <a:bodyPr/>
              <a:lstStyle/>
              <a:p>
                <a:pPr>
                  <a:defRPr sz="1100" b="1" i="0" u="none" strike="noStrike" baseline="0">
                    <a:solidFill>
                      <a:schemeClr val="tx1"/>
                    </a:solidFill>
                    <a:latin typeface="Arial" panose="020B0604020202020204" pitchFamily="34" charset="0"/>
                    <a:ea typeface="Verdan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Sheet1!$B$3:$E$3</c:f>
              <c:numCache>
                <c:formatCode>0.0</c:formatCode>
                <c:ptCount val="4"/>
                <c:pt idx="0">
                  <c:v>4.9000000000000004</c:v>
                </c:pt>
                <c:pt idx="1">
                  <c:v>5.0999999999999996</c:v>
                </c:pt>
                <c:pt idx="2">
                  <c:v>4.5</c:v>
                </c:pt>
                <c:pt idx="3">
                  <c:v>3.2</c:v>
                </c:pt>
              </c:numCache>
            </c:numRef>
          </c:val>
          <c:extLst>
            <c:ext xmlns:c16="http://schemas.microsoft.com/office/drawing/2014/chart" uri="{C3380CC4-5D6E-409C-BE32-E72D297353CC}">
              <c16:uniqueId val="{00000001-4BDE-44C3-8864-F9805A5D370E}"/>
            </c:ext>
          </c:extLst>
        </c:ser>
        <c:ser>
          <c:idx val="2"/>
          <c:order val="2"/>
          <c:tx>
            <c:strRef>
              <c:f>Sheet1!$A$4</c:f>
              <c:strCache>
                <c:ptCount val="1"/>
                <c:pt idx="0">
                  <c:v>Fight against corruption</c:v>
                </c:pt>
              </c:strCache>
            </c:strRef>
          </c:tx>
          <c:spPr>
            <a:solidFill>
              <a:srgbClr val="FFC000"/>
            </a:solidFill>
            <a:ln w="25386">
              <a:noFill/>
            </a:ln>
          </c:spPr>
          <c:invertIfNegative val="0"/>
          <c:dLbls>
            <c:dLbl>
              <c:idx val="0"/>
              <c:layout>
                <c:manualLayout>
                  <c:x val="-1.1419249592169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DE-44C3-8864-F9805A5D370E}"/>
                </c:ext>
              </c:extLst>
            </c:dLbl>
            <c:dLbl>
              <c:idx val="6"/>
              <c:layout>
                <c:manualLayout>
                  <c:x val="-1.30505709624795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DE-44C3-8864-F9805A5D370E}"/>
                </c:ext>
              </c:extLst>
            </c:dLbl>
            <c:spPr>
              <a:noFill/>
              <a:ln w="25386">
                <a:noFill/>
              </a:ln>
            </c:spPr>
            <c:txPr>
              <a:bodyPr/>
              <a:lstStyle/>
              <a:p>
                <a:pPr>
                  <a:defRPr sz="1100" b="1" i="0" u="none" strike="noStrike" baseline="0">
                    <a:solidFill>
                      <a:schemeClr val="tx1"/>
                    </a:solidFill>
                    <a:latin typeface="Arial" panose="020B0604020202020204" pitchFamily="34" charset="0"/>
                    <a:ea typeface="Verdan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Sheet1!$B$4:$E$4</c:f>
              <c:numCache>
                <c:formatCode>0.0</c:formatCode>
                <c:ptCount val="4"/>
                <c:pt idx="0">
                  <c:v>46.6</c:v>
                </c:pt>
                <c:pt idx="1">
                  <c:v>43.7</c:v>
                </c:pt>
                <c:pt idx="2">
                  <c:v>51.8</c:v>
                </c:pt>
                <c:pt idx="3">
                  <c:v>46.7</c:v>
                </c:pt>
              </c:numCache>
            </c:numRef>
          </c:val>
          <c:extLst>
            <c:ext xmlns:c16="http://schemas.microsoft.com/office/drawing/2014/chart" uri="{C3380CC4-5D6E-409C-BE32-E72D297353CC}">
              <c16:uniqueId val="{00000004-4BDE-44C3-8864-F9805A5D370E}"/>
            </c:ext>
          </c:extLst>
        </c:ser>
        <c:ser>
          <c:idx val="3"/>
          <c:order val="5"/>
          <c:tx>
            <c:strRef>
              <c:f>Sheet1!$A$5</c:f>
              <c:strCache>
                <c:ptCount val="1"/>
                <c:pt idx="0">
                  <c:v>Social system reform</c:v>
                </c:pt>
              </c:strCache>
            </c:strRef>
          </c:tx>
          <c:spPr>
            <a:solidFill>
              <a:srgbClr val="00B0F0"/>
            </a:solidFill>
          </c:spPr>
          <c:invertIfNegative val="0"/>
          <c:dLbls>
            <c:spPr>
              <a:noFill/>
              <a:ln>
                <a:noFill/>
              </a:ln>
              <a:effectLst/>
            </c:spPr>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Sheet1!$B$5:$E$5</c:f>
              <c:numCache>
                <c:formatCode>0.0</c:formatCode>
                <c:ptCount val="4"/>
                <c:pt idx="0">
                  <c:v>10.3</c:v>
                </c:pt>
                <c:pt idx="1">
                  <c:v>9.4</c:v>
                </c:pt>
                <c:pt idx="2">
                  <c:v>11.9</c:v>
                </c:pt>
                <c:pt idx="3">
                  <c:v>10.1</c:v>
                </c:pt>
              </c:numCache>
            </c:numRef>
          </c:val>
          <c:extLst>
            <c:ext xmlns:c16="http://schemas.microsoft.com/office/drawing/2014/chart" uri="{C3380CC4-5D6E-409C-BE32-E72D297353CC}">
              <c16:uniqueId val="{00000005-4BDE-44C3-8864-F9805A5D370E}"/>
            </c:ext>
          </c:extLst>
        </c:ser>
        <c:ser>
          <c:idx val="4"/>
          <c:order val="6"/>
          <c:tx>
            <c:strRef>
              <c:f>Sheet1!$A$6</c:f>
              <c:strCache>
                <c:ptCount val="1"/>
                <c:pt idx="0">
                  <c:v>Reform of judiciary and prosecution</c:v>
                </c:pt>
              </c:strCache>
            </c:strRef>
          </c:tx>
          <c:invertIfNegative val="0"/>
          <c:dLbls>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Sheet1!$B$6:$E$6</c:f>
              <c:numCache>
                <c:formatCode>0.0</c:formatCode>
                <c:ptCount val="4"/>
                <c:pt idx="0">
                  <c:v>18.3</c:v>
                </c:pt>
                <c:pt idx="1">
                  <c:v>21.7</c:v>
                </c:pt>
                <c:pt idx="2">
                  <c:v>12.2</c:v>
                </c:pt>
                <c:pt idx="3">
                  <c:v>18.2</c:v>
                </c:pt>
              </c:numCache>
            </c:numRef>
          </c:val>
          <c:extLst>
            <c:ext xmlns:c16="http://schemas.microsoft.com/office/drawing/2014/chart" uri="{C3380CC4-5D6E-409C-BE32-E72D297353CC}">
              <c16:uniqueId val="{00000000-5C41-40FE-B61F-0F619405834D}"/>
            </c:ext>
          </c:extLst>
        </c:ser>
        <c:ser>
          <c:idx val="5"/>
          <c:order val="7"/>
          <c:tx>
            <c:strRef>
              <c:f>Sheet1!$A$7</c:f>
              <c:strCache>
                <c:ptCount val="1"/>
                <c:pt idx="0">
                  <c:v>None</c:v>
                </c:pt>
              </c:strCache>
            </c:strRef>
          </c:tx>
          <c:invertIfNegative val="0"/>
          <c:dLbls>
            <c:spPr>
              <a:noFill/>
              <a:ln>
                <a:noFill/>
              </a:ln>
              <a:effectLst/>
            </c:spPr>
            <c:txPr>
              <a:bodyPr/>
              <a:lstStyle/>
              <a:p>
                <a:pPr>
                  <a:defRPr sz="10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Sheet1!$B$7:$E$7</c:f>
              <c:numCache>
                <c:formatCode>0.0</c:formatCode>
                <c:ptCount val="4"/>
                <c:pt idx="0">
                  <c:v>1</c:v>
                </c:pt>
                <c:pt idx="1">
                  <c:v>0.8</c:v>
                </c:pt>
                <c:pt idx="2">
                  <c:v>1.2</c:v>
                </c:pt>
                <c:pt idx="3">
                  <c:v>3.7</c:v>
                </c:pt>
              </c:numCache>
            </c:numRef>
          </c:val>
          <c:extLst>
            <c:ext xmlns:c16="http://schemas.microsoft.com/office/drawing/2014/chart" uri="{C3380CC4-5D6E-409C-BE32-E72D297353CC}">
              <c16:uniqueId val="{00000001-5C41-40FE-B61F-0F619405834D}"/>
            </c:ext>
          </c:extLst>
        </c:ser>
        <c:ser>
          <c:idx val="6"/>
          <c:order val="8"/>
          <c:tx>
            <c:strRef>
              <c:f>Sheet1!$A$8</c:f>
              <c:strCache>
                <c:ptCount val="1"/>
                <c:pt idx="0">
                  <c:v>Does not know / Does not want to answer</c:v>
                </c:pt>
              </c:strCache>
            </c:strRef>
          </c:tx>
          <c:spPr>
            <a:solidFill>
              <a:schemeClr val="tx1"/>
            </a:solidFill>
          </c:spPr>
          <c:invertIfNegative val="0"/>
          <c:dLbls>
            <c:dLbl>
              <c:idx val="0"/>
              <c:layout>
                <c:manualLayout>
                  <c:x val="0"/>
                  <c:y val="4.0110376920500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03-4A67-AB0D-6AF35BD2441D}"/>
                </c:ext>
              </c:extLst>
            </c:dLbl>
            <c:dLbl>
              <c:idx val="1"/>
              <c:layout>
                <c:manualLayout>
                  <c:x val="0"/>
                  <c:y val="3.7750942984000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03-4A67-AB0D-6AF35BD2441D}"/>
                </c:ext>
              </c:extLst>
            </c:dLbl>
            <c:dLbl>
              <c:idx val="2"/>
              <c:layout>
                <c:manualLayout>
                  <c:x val="0"/>
                  <c:y val="2.8313207238000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03-4A67-AB0D-6AF35BD2441D}"/>
                </c:ext>
              </c:extLst>
            </c:dLbl>
            <c:dLbl>
              <c:idx val="3"/>
              <c:layout>
                <c:manualLayout>
                  <c:x val="0"/>
                  <c:y val="4.4829430575699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03-4A67-AB0D-6AF35BD2441D}"/>
                </c:ext>
              </c:extLst>
            </c:dLbl>
            <c:spPr>
              <a:noFill/>
              <a:ln>
                <a:noFill/>
              </a:ln>
              <a:effectLst/>
            </c:spPr>
            <c:txPr>
              <a:bodyPr/>
              <a:lstStyle/>
              <a:p>
                <a:pPr>
                  <a:defRPr sz="10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Sheet1!$B$8:$E$8</c:f>
              <c:numCache>
                <c:formatCode>0.0</c:formatCode>
                <c:ptCount val="4"/>
                <c:pt idx="0">
                  <c:v>1.3</c:v>
                </c:pt>
                <c:pt idx="1">
                  <c:v>1.6</c:v>
                </c:pt>
                <c:pt idx="2">
                  <c:v>1</c:v>
                </c:pt>
                <c:pt idx="3">
                  <c:v>0</c:v>
                </c:pt>
              </c:numCache>
            </c:numRef>
          </c:val>
          <c:extLst>
            <c:ext xmlns:c16="http://schemas.microsoft.com/office/drawing/2014/chart" uri="{C3380CC4-5D6E-409C-BE32-E72D297353CC}">
              <c16:uniqueId val="{00000002-5C41-40FE-B61F-0F619405834D}"/>
            </c:ext>
          </c:extLst>
        </c:ser>
        <c:dLbls>
          <c:showLegendKey val="0"/>
          <c:showVal val="0"/>
          <c:showCatName val="0"/>
          <c:showSerName val="0"/>
          <c:showPercent val="0"/>
          <c:showBubbleSize val="0"/>
        </c:dLbls>
        <c:gapWidth val="64"/>
        <c:overlap val="100"/>
        <c:axId val="257094784"/>
        <c:axId val="257096320"/>
        <c:extLst>
          <c:ext xmlns:c15="http://schemas.microsoft.com/office/drawing/2012/chart" uri="{02D57815-91ED-43cb-92C2-25804820EDAC}">
            <c15:filteredBarSeries>
              <c15:ser>
                <c:idx val="7"/>
                <c:order val="3"/>
                <c:tx>
                  <c:strRef>
                    <c:extLst>
                      <c:ext uri="{02D57815-91ED-43cb-92C2-25804820EDAC}">
                        <c15:formulaRef>
                          <c15:sqref>Sheet1!#REF!</c15:sqref>
                        </c15:formulaRef>
                      </c:ext>
                    </c:extLst>
                    <c:strCache>
                      <c:ptCount val="1"/>
                      <c:pt idx="0">
                        <c:v>#REF!</c:v>
                      </c:pt>
                    </c:strCache>
                  </c:strRef>
                </c:tx>
                <c:invertIfNegative val="0"/>
                <c:cat>
                  <c:strRef>
                    <c:extLst>
                      <c:ext uri="{02D57815-91ED-43cb-92C2-25804820EDAC}">
                        <c15:formulaRef>
                          <c15:sqref>Sheet1!$B$1:$D$1</c15:sqref>
                        </c15:formulaRef>
                      </c:ext>
                    </c:extLst>
                    <c:strCache>
                      <c:ptCount val="3"/>
                      <c:pt idx="0">
                        <c:v>BIH</c:v>
                      </c:pt>
                      <c:pt idx="1">
                        <c:v>FBIH</c:v>
                      </c:pt>
                      <c:pt idx="2">
                        <c:v>RS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BDE-44C3-8864-F9805A5D370E}"/>
                  </c:ext>
                </c:extLst>
              </c15:ser>
            </c15:filteredBarSeries>
            <c15:filteredBarSeries>
              <c15:ser>
                <c:idx val="8"/>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invertIfNegative val="0"/>
                <c:cat>
                  <c:strRef>
                    <c:extLst xmlns:c15="http://schemas.microsoft.com/office/drawing/2012/chart">
                      <c:ext xmlns:c15="http://schemas.microsoft.com/office/drawing/2012/chart" uri="{02D57815-91ED-43cb-92C2-25804820EDAC}">
                        <c15:formulaRef>
                          <c15:sqref>Sheet1!$B$1:$D$1</c15:sqref>
                        </c15:formulaRef>
                      </c:ext>
                    </c:extLst>
                    <c:strCache>
                      <c:ptCount val="3"/>
                      <c:pt idx="0">
                        <c:v>BIH</c:v>
                      </c:pt>
                      <c:pt idx="1">
                        <c:v>FBIH</c:v>
                      </c:pt>
                      <c:pt idx="2">
                        <c:v>RS</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A-4BDE-44C3-8864-F9805A5D370E}"/>
                  </c:ext>
                </c:extLst>
              </c15:ser>
            </c15:filteredBarSeries>
          </c:ext>
        </c:extLst>
      </c:barChart>
      <c:catAx>
        <c:axId val="257094784"/>
        <c:scaling>
          <c:orientation val="maxMin"/>
        </c:scaling>
        <c:delete val="0"/>
        <c:axPos val="l"/>
        <c:numFmt formatCode="General" sourceLinked="1"/>
        <c:majorTickMark val="out"/>
        <c:minorTickMark val="none"/>
        <c:tickLblPos val="nextTo"/>
        <c:spPr>
          <a:ln w="9519">
            <a:noFill/>
          </a:ln>
        </c:spPr>
        <c:txPr>
          <a:bodyPr rot="0" vert="horz"/>
          <a:lstStyle/>
          <a:p>
            <a:pPr rtl="0">
              <a:defRPr sz="1100" b="1" i="0" u="none" strike="noStrike" baseline="0">
                <a:solidFill>
                  <a:schemeClr val="bg2">
                    <a:lumMod val="25000"/>
                  </a:schemeClr>
                </a:solidFill>
                <a:latin typeface="Arial" panose="020B0604020202020204" pitchFamily="34" charset="0"/>
                <a:ea typeface="Verdana"/>
                <a:cs typeface="Arial" panose="020B0604020202020204" pitchFamily="34" charset="0"/>
              </a:defRPr>
            </a:pPr>
            <a:endParaRPr lang="en-US"/>
          </a:p>
        </c:txPr>
        <c:crossAx val="257096320"/>
        <c:crosses val="autoZero"/>
        <c:auto val="1"/>
        <c:lblAlgn val="ctr"/>
        <c:lblOffset val="100"/>
        <c:tickLblSkip val="1"/>
        <c:tickMarkSkip val="1"/>
        <c:noMultiLvlLbl val="0"/>
      </c:catAx>
      <c:valAx>
        <c:axId val="257096320"/>
        <c:scaling>
          <c:orientation val="minMax"/>
        </c:scaling>
        <c:delete val="1"/>
        <c:axPos val="t"/>
        <c:numFmt formatCode="0%" sourceLinked="1"/>
        <c:majorTickMark val="out"/>
        <c:minorTickMark val="none"/>
        <c:tickLblPos val="nextTo"/>
        <c:crossAx val="257094784"/>
        <c:crosses val="autoZero"/>
        <c:crossBetween val="between"/>
      </c:valAx>
      <c:spPr>
        <a:noFill/>
        <a:ln w="25393">
          <a:noFill/>
        </a:ln>
      </c:spPr>
    </c:plotArea>
    <c:legend>
      <c:legendPos val="b"/>
      <c:layout>
        <c:manualLayout>
          <c:xMode val="edge"/>
          <c:yMode val="edge"/>
          <c:x val="0.15416666112539282"/>
          <c:y val="0.85498881869830956"/>
          <c:w val="0.84583333887460721"/>
          <c:h val="0.10254128128736983"/>
        </c:manualLayout>
      </c:layout>
      <c:overlay val="0"/>
      <c:spPr>
        <a:noFill/>
        <a:ln w="25386">
          <a:noFill/>
        </a:ln>
      </c:spPr>
      <c:txPr>
        <a:bodyPr/>
        <a:lstStyle/>
        <a:p>
          <a:pPr>
            <a:defRPr sz="1000" b="0" i="0" u="none" strike="noStrike" baseline="0">
              <a:solidFill>
                <a:schemeClr val="tx1">
                  <a:lumMod val="85000"/>
                  <a:lumOff val="15000"/>
                </a:schemeClr>
              </a:solidFill>
              <a:latin typeface="Arial" panose="020B0604020202020204" pitchFamily="34" charset="0"/>
              <a:ea typeface="Verdana"/>
              <a:cs typeface="Arial" panose="020B0604020202020204" pitchFamily="34" charset="0"/>
            </a:defRPr>
          </a:pPr>
          <a:endParaRPr lang="en-US"/>
        </a:p>
      </c:txPr>
    </c:legend>
    <c:plotVisOnly val="1"/>
    <c:dispBlanksAs val="gap"/>
    <c:showDLblsOverMax val="0"/>
  </c:chart>
  <c:spPr>
    <a:noFill/>
    <a:ln>
      <a:noFill/>
    </a:ln>
  </c:spPr>
  <c:txPr>
    <a:bodyPr/>
    <a:lstStyle/>
    <a:p>
      <a:pPr>
        <a:defRPr sz="2123" b="1" i="0" u="none" strike="noStrike" baseline="0">
          <a:solidFill>
            <a:schemeClr val="tx1"/>
          </a:solidFill>
          <a:latin typeface="MS P????"/>
          <a:ea typeface="MS P????"/>
          <a:cs typeface="MS P????"/>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To ensure peace and stability</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21.326816453676621</c:v>
                </c:pt>
                <c:pt idx="1">
                  <c:v>27.203974120683686</c:v>
                </c:pt>
                <c:pt idx="2">
                  <c:v>11.394667514013374</c:v>
                </c:pt>
                <c:pt idx="3">
                  <c:v>11.276830759891299</c:v>
                </c:pt>
              </c:numCache>
            </c:numRef>
          </c:val>
          <c:extLst>
            <c:ext xmlns:c16="http://schemas.microsoft.com/office/drawing/2014/chart" uri="{C3380CC4-5D6E-409C-BE32-E72D297353CC}">
              <c16:uniqueId val="{00000000-1EAA-4571-AAF3-F7331A535913}"/>
            </c:ext>
          </c:extLst>
        </c:ser>
        <c:ser>
          <c:idx val="1"/>
          <c:order val="1"/>
          <c:tx>
            <c:strRef>
              <c:f>Sheet1!$C$1</c:f>
              <c:strCache>
                <c:ptCount val="1"/>
                <c:pt idx="0">
                  <c:v>Because of the natural resources of BiH</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36.555097380278553</c:v>
                </c:pt>
                <c:pt idx="1">
                  <c:v>34.241191076684757</c:v>
                </c:pt>
                <c:pt idx="2">
                  <c:v>39.31702812854261</c:v>
                </c:pt>
                <c:pt idx="3">
                  <c:v>57.75859994216713</c:v>
                </c:pt>
              </c:numCache>
            </c:numRef>
          </c:val>
          <c:extLst>
            <c:ext xmlns:c16="http://schemas.microsoft.com/office/drawing/2014/chart" uri="{C3380CC4-5D6E-409C-BE32-E72D297353CC}">
              <c16:uniqueId val="{00000001-1EAA-4571-AAF3-F7331A535913}"/>
            </c:ext>
          </c:extLst>
        </c:ser>
        <c:ser>
          <c:idx val="2"/>
          <c:order val="2"/>
          <c:tx>
            <c:strRef>
              <c:f>Sheet1!$D$1</c:f>
              <c:strCache>
                <c:ptCount val="1"/>
                <c:pt idx="0">
                  <c:v>Because of skilled and qualified workers</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13.515384186539036</c:v>
                </c:pt>
                <c:pt idx="1">
                  <c:v>14.114286456130181</c:v>
                </c:pt>
                <c:pt idx="2">
                  <c:v>12.394493088421825</c:v>
                </c:pt>
                <c:pt idx="3">
                  <c:v>14.124685466533276</c:v>
                </c:pt>
              </c:numCache>
            </c:numRef>
          </c:val>
          <c:extLst>
            <c:ext xmlns:c16="http://schemas.microsoft.com/office/drawing/2014/chart" uri="{C3380CC4-5D6E-409C-BE32-E72D297353CC}">
              <c16:uniqueId val="{00000002-1EAA-4571-AAF3-F7331A535913}"/>
            </c:ext>
          </c:extLst>
        </c:ser>
        <c:ser>
          <c:idx val="3"/>
          <c:order val="3"/>
          <c:tx>
            <c:strRef>
              <c:f>Sheet1!$E$1</c:f>
              <c:strCache>
                <c:ptCount val="1"/>
                <c:pt idx="0">
                  <c:v>EU market expansion</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17.898719643480447</c:v>
                </c:pt>
                <c:pt idx="1">
                  <c:v>15.820464136204505</c:v>
                </c:pt>
                <c:pt idx="2">
                  <c:v>21.964501952265405</c:v>
                </c:pt>
                <c:pt idx="3">
                  <c:v>13.138832961850072</c:v>
                </c:pt>
              </c:numCache>
            </c:numRef>
          </c:val>
          <c:extLst>
            <c:ext xmlns:c16="http://schemas.microsoft.com/office/drawing/2014/chart" uri="{C3380CC4-5D6E-409C-BE32-E72D297353CC}">
              <c16:uniqueId val="{00000003-1EAA-4571-AAF3-F7331A535913}"/>
            </c:ext>
          </c:extLst>
        </c:ser>
        <c:ser>
          <c:idx val="4"/>
          <c:order val="4"/>
          <c:tx>
            <c:strRef>
              <c:f>Sheet1!$F$1</c:f>
              <c:strCache>
                <c:ptCount val="1"/>
                <c:pt idx="0">
                  <c:v>Because of good investment climate</c:v>
                </c:pt>
              </c:strCache>
            </c:strRef>
          </c:tx>
          <c:invertIfNegative val="0"/>
          <c:dLbls>
            <c:spPr>
              <a:noFill/>
              <a:ln>
                <a:noFill/>
              </a:ln>
              <a:effectLst/>
            </c:spPr>
            <c:txPr>
              <a:bodyPr/>
              <a:lstStyle/>
              <a:p>
                <a:pPr>
                  <a:defRPr sz="1100" b="1">
                    <a:solidFill>
                      <a:srgbClr val="FFC0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3.1889829822740996</c:v>
                </c:pt>
                <c:pt idx="1">
                  <c:v>3.1884050937049291</c:v>
                </c:pt>
                <c:pt idx="2">
                  <c:v>3.4023826172220386</c:v>
                </c:pt>
                <c:pt idx="3">
                  <c:v>0</c:v>
                </c:pt>
              </c:numCache>
            </c:numRef>
          </c:val>
          <c:extLst>
            <c:ext xmlns:c16="http://schemas.microsoft.com/office/drawing/2014/chart" uri="{C3380CC4-5D6E-409C-BE32-E72D297353CC}">
              <c16:uniqueId val="{00000004-1EAA-4571-AAF3-F7331A535913}"/>
            </c:ext>
          </c:extLst>
        </c:ser>
        <c:ser>
          <c:idx val="5"/>
          <c:order val="5"/>
          <c:tx>
            <c:strRef>
              <c:f>Sheet1!$G$1</c:f>
              <c:strCache>
                <c:ptCount val="1"/>
                <c:pt idx="0">
                  <c:v>Other</c:v>
                </c:pt>
              </c:strCache>
            </c:strRef>
          </c:tx>
          <c:spPr>
            <a:solidFill>
              <a:srgbClr val="7030A0"/>
            </a:solidFill>
          </c:spPr>
          <c:invertIfNegative val="0"/>
          <c:dLbls>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Sheet1!$G$2:$G$5</c:f>
              <c:numCache>
                <c:formatCode>0.0</c:formatCode>
                <c:ptCount val="4"/>
                <c:pt idx="0">
                  <c:v>1.5660736147290413</c:v>
                </c:pt>
                <c:pt idx="1">
                  <c:v>0.89177510084703948</c:v>
                </c:pt>
                <c:pt idx="2">
                  <c:v>2.6402226753651776</c:v>
                </c:pt>
                <c:pt idx="3">
                  <c:v>3.7</c:v>
                </c:pt>
              </c:numCache>
            </c:numRef>
          </c:val>
          <c:extLst>
            <c:ext xmlns:c16="http://schemas.microsoft.com/office/drawing/2014/chart" uri="{C3380CC4-5D6E-409C-BE32-E72D297353CC}">
              <c16:uniqueId val="{00000006-1EAA-4571-AAF3-F7331A535913}"/>
            </c:ext>
          </c:extLst>
        </c:ser>
        <c:ser>
          <c:idx val="6"/>
          <c:order val="6"/>
          <c:tx>
            <c:strRef>
              <c:f>Sheet1!$H$1</c:f>
              <c:strCache>
                <c:ptCount val="1"/>
                <c:pt idx="0">
                  <c:v>Does not know / Refuses to answer</c:v>
                </c:pt>
              </c:strCache>
            </c:strRef>
          </c:tx>
          <c:spPr>
            <a:solidFill>
              <a:sysClr val="window" lastClr="FFFFFF">
                <a:lumMod val="50000"/>
              </a:sysClr>
            </a:solidFill>
          </c:spPr>
          <c:invertIfNegative val="0"/>
          <c:dLbls>
            <c:dLbl>
              <c:idx val="3"/>
              <c:layout>
                <c:manualLayout>
                  <c:x val="1.553008458637882E-3"/>
                  <c:y val="-2.0694341319755817E-2"/>
                </c:manualLayout>
              </c:layout>
              <c:spPr>
                <a:noFill/>
                <a:ln>
                  <a:noFill/>
                </a:ln>
                <a:effectLst/>
              </c:spPr>
              <c:txPr>
                <a:bodyPr/>
                <a:lstStyle/>
                <a:p>
                  <a:pPr>
                    <a:defRPr sz="1100" b="1">
                      <a:solidFill>
                        <a:schemeClr val="bg1">
                          <a:lumMod val="50000"/>
                        </a:schemeClr>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AA-4571-AAF3-F7331A535913}"/>
                </c:ext>
              </c:extLst>
            </c:dLbl>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Sheet1!$H$2:$H$5</c:f>
              <c:numCache>
                <c:formatCode>0.0</c:formatCode>
                <c:ptCount val="4"/>
                <c:pt idx="0">
                  <c:v>5.9489257390218526</c:v>
                </c:pt>
                <c:pt idx="1">
                  <c:v>4.5999999999999996</c:v>
                </c:pt>
                <c:pt idx="2">
                  <c:v>8.8867040241696742</c:v>
                </c:pt>
                <c:pt idx="3">
                  <c:v>0</c:v>
                </c:pt>
              </c:numCache>
            </c:numRef>
          </c:val>
          <c:extLst>
            <c:ext xmlns:c16="http://schemas.microsoft.com/office/drawing/2014/chart" uri="{C3380CC4-5D6E-409C-BE32-E72D297353CC}">
              <c16:uniqueId val="{00000008-1EAA-4571-AAF3-F7331A535913}"/>
            </c:ext>
          </c:extLst>
        </c:ser>
        <c:dLbls>
          <c:showLegendKey val="0"/>
          <c:showVal val="0"/>
          <c:showCatName val="0"/>
          <c:showSerName val="0"/>
          <c:showPercent val="0"/>
          <c:showBubbleSize val="0"/>
        </c:dLbls>
        <c:gapWidth val="66"/>
        <c:overlap val="100"/>
        <c:axId val="256216448"/>
        <c:axId val="256218240"/>
      </c:barChart>
      <c:catAx>
        <c:axId val="256216448"/>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56218240"/>
        <c:crosses val="autoZero"/>
        <c:auto val="1"/>
        <c:lblAlgn val="ctr"/>
        <c:lblOffset val="100"/>
        <c:noMultiLvlLbl val="0"/>
      </c:catAx>
      <c:valAx>
        <c:axId val="256218240"/>
        <c:scaling>
          <c:orientation val="minMax"/>
        </c:scaling>
        <c:delete val="1"/>
        <c:axPos val="l"/>
        <c:numFmt formatCode="0.0" sourceLinked="1"/>
        <c:majorTickMark val="out"/>
        <c:minorTickMark val="none"/>
        <c:tickLblPos val="nextTo"/>
        <c:crossAx val="256216448"/>
        <c:crosses val="autoZero"/>
        <c:crossBetween val="between"/>
      </c:valAx>
    </c:plotArea>
    <c:legend>
      <c:legendPos val="b"/>
      <c:layout>
        <c:manualLayout>
          <c:xMode val="edge"/>
          <c:yMode val="edge"/>
          <c:x val="3.3860475763529884E-4"/>
          <c:y val="0.88527821215375224"/>
          <c:w val="0.93860443969655927"/>
          <c:h val="8.3578886267847055E-2"/>
        </c:manualLayout>
      </c:layout>
      <c:overlay val="0"/>
      <c:txPr>
        <a:bodyPr/>
        <a:lstStyle/>
        <a:p>
          <a:pPr>
            <a:defRPr sz="9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BiH applied for the EU membership</c:v>
                </c:pt>
              </c:strCache>
            </c:strRef>
          </c:tx>
          <c:spPr>
            <a:solidFill>
              <a:srgbClr val="1DB3E8">
                <a:lumMod val="50000"/>
              </a:srgbClr>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17.184158989107999</c:v>
                </c:pt>
                <c:pt idx="1">
                  <c:v>18.515733612827599</c:v>
                </c:pt>
                <c:pt idx="2">
                  <c:v>14.742784923199169</c:v>
                </c:pt>
                <c:pt idx="3">
                  <c:v>17.77645269111331</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BiH is negotiating for the EU membership</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12.723347808590574</c:v>
                </c:pt>
                <c:pt idx="1">
                  <c:v>11.837983873146145</c:v>
                </c:pt>
                <c:pt idx="2">
                  <c:v>14.468818100611525</c:v>
                </c:pt>
                <c:pt idx="3">
                  <c:v>10.494434935351133</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BiH is answering the EU Questionnaire</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8.8772182572741158</c:v>
                </c:pt>
                <c:pt idx="1">
                  <c:v>9.1229585251484799</c:v>
                </c:pt>
                <c:pt idx="2">
                  <c:v>8.5633804043229311</c:v>
                </c:pt>
                <c:pt idx="3">
                  <c:v>6.9334760595355034</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BiH has already become a candidate for the EU membership</c:v>
                </c:pt>
              </c:strCache>
            </c:strRef>
          </c:tx>
          <c:spPr>
            <a:solidFill>
              <a:srgbClr val="96C11D">
                <a:lumMod val="60000"/>
                <a:lumOff val="40000"/>
              </a:srgbClr>
            </a:solidFill>
            <a:ln>
              <a:solidFill>
                <a:srgbClr val="FFFFFF"/>
              </a:solidFill>
            </a:ln>
          </c:spPr>
          <c:invertIfNegative val="0"/>
          <c:dLbls>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40.05334159109924</c:v>
                </c:pt>
                <c:pt idx="1">
                  <c:v>43.360460460058185</c:v>
                </c:pt>
                <c:pt idx="2">
                  <c:v>34.36128658918846</c:v>
                </c:pt>
                <c:pt idx="3">
                  <c:v>35.947354147172014</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Does not know / Refused to answer</c:v>
                </c:pt>
              </c:strCache>
            </c:strRef>
          </c:tx>
          <c:spPr>
            <a:solidFill>
              <a:srgbClr val="717171"/>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11-4E05-957C-B803445484A2}"/>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11-4E05-957C-B803445484A2}"/>
                </c:ext>
              </c:extLst>
            </c:dLbl>
            <c:dLbl>
              <c:idx val="2"/>
              <c:layout>
                <c:manualLayout>
                  <c:x val="3.1859816806053365E-3"/>
                  <c:y val="-2.5853254829632782E-3"/>
                </c:manualLayout>
              </c:layout>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11-4E05-957C-B803445484A2}"/>
                </c:ext>
              </c:extLst>
            </c:dLbl>
            <c:dLbl>
              <c:idx val="3"/>
              <c:layout>
                <c:manualLayout>
                  <c:x val="6.3719633612106729E-3"/>
                  <c:y val="-6.5924191908443874E-4"/>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11-4E05-957C-B803445484A2}"/>
                </c:ext>
              </c:extLst>
            </c:dLbl>
            <c:spPr>
              <a:noFill/>
              <a:ln>
                <a:noFill/>
              </a:ln>
              <a:effectLst/>
            </c:spPr>
            <c:txPr>
              <a:bodyPr/>
              <a:lstStyle/>
              <a:p>
                <a:pPr>
                  <a:defRPr sz="1000">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21.1</c:v>
                </c:pt>
                <c:pt idx="1">
                  <c:v>17.162863528819532</c:v>
                </c:pt>
                <c:pt idx="2">
                  <c:v>27.8</c:v>
                </c:pt>
                <c:pt idx="3">
                  <c:v>28.9</c:v>
                </c:pt>
              </c:numCache>
            </c:numRef>
          </c:val>
          <c:extLst>
            <c:ext xmlns:c16="http://schemas.microsoft.com/office/drawing/2014/chart" uri="{C3380CC4-5D6E-409C-BE32-E72D297353CC}">
              <c16:uniqueId val="{00000008-D148-4036-B764-7BC7F9D582FD}"/>
            </c:ext>
          </c:extLst>
        </c:ser>
        <c:dLbls>
          <c:showLegendKey val="0"/>
          <c:showVal val="0"/>
          <c:showCatName val="0"/>
          <c:showSerName val="0"/>
          <c:showPercent val="0"/>
          <c:showBubbleSize val="0"/>
        </c:dLbls>
        <c:gapWidth val="66"/>
        <c:overlap val="100"/>
        <c:axId val="256366464"/>
        <c:axId val="256368000"/>
      </c:barChart>
      <c:catAx>
        <c:axId val="25636646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56368000"/>
        <c:crosses val="autoZero"/>
        <c:auto val="1"/>
        <c:lblAlgn val="ctr"/>
        <c:lblOffset val="100"/>
        <c:noMultiLvlLbl val="0"/>
      </c:catAx>
      <c:valAx>
        <c:axId val="256368000"/>
        <c:scaling>
          <c:orientation val="minMax"/>
        </c:scaling>
        <c:delete val="1"/>
        <c:axPos val="l"/>
        <c:numFmt formatCode="0.0" sourceLinked="1"/>
        <c:majorTickMark val="out"/>
        <c:minorTickMark val="none"/>
        <c:tickLblPos val="nextTo"/>
        <c:crossAx val="256366464"/>
        <c:crosses val="autoZero"/>
        <c:crossBetween val="between"/>
      </c:valAx>
    </c:plotArea>
    <c:legend>
      <c:legendPos val="b"/>
      <c:layout>
        <c:manualLayout>
          <c:xMode val="edge"/>
          <c:yMode val="edge"/>
          <c:x val="5.1274361314154721E-2"/>
          <c:y val="0.88411099672611593"/>
          <c:w val="0.91816003286327563"/>
          <c:h val="0.10147445350249949"/>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EU will strengthen its internal relations and continue with the enlargement</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51.277624856697898</c:v>
                </c:pt>
                <c:pt idx="1">
                  <c:v>63.947314334624338</c:v>
                </c:pt>
                <c:pt idx="2">
                  <c:v>29.242687233386278</c:v>
                </c:pt>
                <c:pt idx="3">
                  <c:v>38.978441997424454</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EU, as an integration, will not survive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17.413828663742667</c:v>
                </c:pt>
                <c:pt idx="1">
                  <c:v>9.5296897210312554</c:v>
                </c:pt>
                <c:pt idx="2">
                  <c:v>31.355930297887966</c:v>
                </c:pt>
                <c:pt idx="3">
                  <c:v>21.61163266442399</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EU will experience a kind of bloc division</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13.13287722842388</c:v>
                </c:pt>
                <c:pt idx="1">
                  <c:v>10.060704682039404</c:v>
                </c:pt>
                <c:pt idx="2">
                  <c:v>17.679315823032397</c:v>
                </c:pt>
                <c:pt idx="3">
                  <c:v>28.078386858652554</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EU will abandon the common currency and some common policies</c:v>
                </c:pt>
              </c:strCache>
            </c:strRef>
          </c:tx>
          <c:spPr>
            <a:solidFill>
              <a:srgbClr val="96C11D">
                <a:lumMod val="60000"/>
                <a:lumOff val="40000"/>
              </a:srgbClr>
            </a:solidFill>
            <a:ln>
              <a:solidFill>
                <a:srgbClr val="FFFFFF"/>
              </a:solidFill>
            </a:ln>
          </c:spPr>
          <c:invertIfNegative val="0"/>
          <c:dLbls>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7.4788069050235313</c:v>
                </c:pt>
                <c:pt idx="1">
                  <c:v>6.3462653665452047</c:v>
                </c:pt>
                <c:pt idx="2">
                  <c:v>9.7796329274182927</c:v>
                </c:pt>
                <c:pt idx="3">
                  <c:v>3.6056805507411389</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Other</c:v>
                </c:pt>
              </c:strCache>
            </c:strRef>
          </c:tx>
          <c:spPr>
            <a:solidFill>
              <a:srgbClr val="802AB7">
                <a:lumMod val="75000"/>
              </a:srgbClr>
            </a:solidFill>
            <a:ln>
              <a:solidFill>
                <a:srgbClr val="FFFFFF"/>
              </a:solidFill>
            </a:ln>
          </c:spPr>
          <c:invertIfNegative val="0"/>
          <c:dPt>
            <c:idx val="3"/>
            <c:invertIfNegative val="0"/>
            <c:bubble3D val="0"/>
            <c:spPr>
              <a:solidFill>
                <a:srgbClr val="7030A0"/>
              </a:solidFill>
              <a:ln>
                <a:solidFill>
                  <a:srgbClr val="FFFFFF"/>
                </a:solidFill>
              </a:ln>
            </c:spPr>
            <c:extLst>
              <c:ext xmlns:c16="http://schemas.microsoft.com/office/drawing/2014/chart" uri="{C3380CC4-5D6E-409C-BE32-E72D297353CC}">
                <c16:uniqueId val="{00000001-59F4-4E5A-8458-A66C79E1FCD1}"/>
              </c:ext>
            </c:extLst>
          </c:dPt>
          <c:dLbls>
            <c:dLbl>
              <c:idx val="0"/>
              <c:spPr>
                <a:noFill/>
                <a:ln>
                  <a:noFill/>
                </a:ln>
                <a:effectLst/>
              </c:spPr>
              <c:txPr>
                <a:bodyPr/>
                <a:lstStyle/>
                <a:p>
                  <a:pPr>
                    <a:defRPr sz="1000" b="1">
                      <a:solidFill>
                        <a:srgbClr val="7030A0"/>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59F4-4E5A-8458-A66C79E1FCD1}"/>
                </c:ext>
              </c:extLst>
            </c:dLbl>
            <c:dLbl>
              <c:idx val="1"/>
              <c:spPr>
                <a:noFill/>
                <a:ln>
                  <a:noFill/>
                </a:ln>
                <a:effectLst/>
              </c:spPr>
              <c:txPr>
                <a:bodyPr/>
                <a:lstStyle/>
                <a:p>
                  <a:pPr>
                    <a:defRPr sz="1000" b="1">
                      <a:solidFill>
                        <a:srgbClr val="7030A0"/>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59F4-4E5A-8458-A66C79E1FCD1}"/>
                </c:ext>
              </c:extLst>
            </c:dLbl>
            <c:dLbl>
              <c:idx val="2"/>
              <c:spPr>
                <a:noFill/>
                <a:ln>
                  <a:noFill/>
                </a:ln>
                <a:effectLst/>
              </c:spPr>
              <c:txPr>
                <a:bodyPr/>
                <a:lstStyle/>
                <a:p>
                  <a:pPr>
                    <a:defRPr sz="1000" b="1">
                      <a:solidFill>
                        <a:srgbClr val="7030A0"/>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59F4-4E5A-8458-A66C79E1FCD1}"/>
                </c:ext>
              </c:extLst>
            </c:dLbl>
            <c:dLbl>
              <c:idx val="3"/>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59F4-4E5A-8458-A66C79E1FCD1}"/>
                </c:ext>
              </c:extLst>
            </c:dLbl>
            <c:spPr>
              <a:noFill/>
              <a:ln>
                <a:noFill/>
              </a:ln>
              <a:effectLst/>
            </c:spPr>
            <c:txPr>
              <a:bodyPr/>
              <a:lstStyle/>
              <a:p>
                <a:pPr>
                  <a:defRPr sz="1000">
                    <a:solidFill>
                      <a:srgbClr val="7030A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0.34028701792672361</c:v>
                </c:pt>
                <c:pt idx="1">
                  <c:v>0.26621759388312161</c:v>
                </c:pt>
                <c:pt idx="2">
                  <c:v>0.24645628050773472</c:v>
                </c:pt>
                <c:pt idx="3">
                  <c:v>3.7</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 Refused to answer</c:v>
                </c:pt>
              </c:strCache>
            </c:strRef>
          </c:tx>
          <c:spPr>
            <a:solidFill>
              <a:sysClr val="windowText" lastClr="000000">
                <a:lumMod val="50000"/>
                <a:lumOff val="50000"/>
              </a:sys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BIH</c:v>
                </c:pt>
                <c:pt idx="1">
                  <c:v>FBIH</c:v>
                </c:pt>
                <c:pt idx="2">
                  <c:v>RS</c:v>
                </c:pt>
                <c:pt idx="3">
                  <c:v>BD</c:v>
                </c:pt>
              </c:strCache>
            </c:strRef>
          </c:cat>
          <c:val>
            <c:numRef>
              <c:f>Sheet1!$G$2:$G$5</c:f>
              <c:numCache>
                <c:formatCode>0.0</c:formatCode>
                <c:ptCount val="4"/>
                <c:pt idx="0">
                  <c:v>10.356575328184936</c:v>
                </c:pt>
                <c:pt idx="1">
                  <c:v>9.9</c:v>
                </c:pt>
                <c:pt idx="2">
                  <c:v>11.695977437767484</c:v>
                </c:pt>
                <c:pt idx="3">
                  <c:v>3.9700993395919717</c:v>
                </c:pt>
              </c:numCache>
            </c:numRef>
          </c:val>
          <c:extLst>
            <c:ext xmlns:c16="http://schemas.microsoft.com/office/drawing/2014/chart" uri="{C3380CC4-5D6E-409C-BE32-E72D297353CC}">
              <c16:uniqueId val="{00000000-C3C2-490F-B214-BE583D908DD2}"/>
            </c:ext>
          </c:extLst>
        </c:ser>
        <c:dLbls>
          <c:showLegendKey val="0"/>
          <c:showVal val="0"/>
          <c:showCatName val="0"/>
          <c:showSerName val="0"/>
          <c:showPercent val="0"/>
          <c:showBubbleSize val="0"/>
        </c:dLbls>
        <c:gapWidth val="76"/>
        <c:overlap val="100"/>
        <c:axId val="257867776"/>
        <c:axId val="257869312"/>
      </c:barChart>
      <c:catAx>
        <c:axId val="257867776"/>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57869312"/>
        <c:crosses val="autoZero"/>
        <c:auto val="1"/>
        <c:lblAlgn val="ctr"/>
        <c:lblOffset val="100"/>
        <c:noMultiLvlLbl val="0"/>
      </c:catAx>
      <c:valAx>
        <c:axId val="257869312"/>
        <c:scaling>
          <c:orientation val="minMax"/>
        </c:scaling>
        <c:delete val="1"/>
        <c:axPos val="l"/>
        <c:numFmt formatCode="0.0" sourceLinked="1"/>
        <c:majorTickMark val="out"/>
        <c:minorTickMark val="none"/>
        <c:tickLblPos val="nextTo"/>
        <c:crossAx val="257867776"/>
        <c:crosses val="autoZero"/>
        <c:crossBetween val="between"/>
      </c:valAx>
    </c:plotArea>
    <c:legend>
      <c:legendPos val="b"/>
      <c:layout>
        <c:manualLayout>
          <c:xMode val="edge"/>
          <c:yMode val="edge"/>
          <c:x val="2.2841346959289665E-3"/>
          <c:y val="0.86314051066750896"/>
          <c:w val="0.83485810018428552"/>
          <c:h val="0.13685948933249101"/>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Entrepreneurs</c:v>
                </c:pt>
              </c:strCache>
            </c:strRef>
          </c:tx>
          <c:spPr>
            <a:solidFill>
              <a:srgbClr val="E60D7F"/>
            </a:solidFill>
            <a:ln>
              <a:noFill/>
            </a:ln>
            <a:effectLst/>
          </c:spPr>
          <c:invertIfNegative val="0"/>
          <c:cat>
            <c:strRef>
              <c:f>Sheet1!$A$2:$A$5</c:f>
              <c:strCache>
                <c:ptCount val="4"/>
                <c:pt idx="0">
                  <c:v>BIH</c:v>
                </c:pt>
                <c:pt idx="1">
                  <c:v>FBIH</c:v>
                </c:pt>
                <c:pt idx="2">
                  <c:v>RS</c:v>
                </c:pt>
                <c:pt idx="3">
                  <c:v>BD</c:v>
                </c:pt>
              </c:strCache>
            </c:strRef>
          </c:cat>
          <c:val>
            <c:numRef>
              <c:f>Sheet1!$B$2:$B$5</c:f>
              <c:numCache>
                <c:formatCode>0.0</c:formatCode>
                <c:ptCount val="4"/>
                <c:pt idx="0">
                  <c:v>8.2764532750245081</c:v>
                </c:pt>
                <c:pt idx="1">
                  <c:v>7.2899682541526367</c:v>
                </c:pt>
                <c:pt idx="2">
                  <c:v>10.128866832614975</c:v>
                </c:pt>
                <c:pt idx="3">
                  <c:v>7.1807563890031352</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Students and researchers</c:v>
                </c:pt>
              </c:strCache>
            </c:strRef>
          </c:tx>
          <c:spPr>
            <a:solidFill>
              <a:srgbClr val="FF5000">
                <a:lumMod val="60000"/>
                <a:lumOff val="40000"/>
              </a:srgbClr>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6.8346328176034898</c:v>
                </c:pt>
                <c:pt idx="1">
                  <c:v>6.7471392873668057</c:v>
                </c:pt>
                <c:pt idx="2">
                  <c:v>6.945470618042596</c:v>
                </c:pt>
                <c:pt idx="3">
                  <c:v>7.5402180765369238</c:v>
                </c:pt>
              </c:numCache>
            </c:numRef>
          </c:val>
          <c:extLst>
            <c:ext xmlns:c16="http://schemas.microsoft.com/office/drawing/2014/chart" uri="{C3380CC4-5D6E-409C-BE32-E72D297353CC}">
              <c16:uniqueId val="{00000000-5672-4586-8DCD-2BDAA23180AC}"/>
            </c:ext>
          </c:extLst>
        </c:ser>
        <c:ser>
          <c:idx val="2"/>
          <c:order val="2"/>
          <c:tx>
            <c:strRef>
              <c:f>Sheet1!$D$1</c:f>
              <c:strCache>
                <c:ptCount val="1"/>
                <c:pt idx="0">
                  <c:v>Politicians</c:v>
                </c:pt>
              </c:strCache>
            </c:strRef>
          </c:tx>
          <c:spPr>
            <a:solidFill>
              <a:srgbClr val="0060FF"/>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16.265136957722586</c:v>
                </c:pt>
                <c:pt idx="1">
                  <c:v>12.07634194885849</c:v>
                </c:pt>
                <c:pt idx="2">
                  <c:v>23.715077566285597</c:v>
                </c:pt>
                <c:pt idx="3">
                  <c:v>17.855874075258132</c:v>
                </c:pt>
              </c:numCache>
            </c:numRef>
          </c:val>
          <c:extLst>
            <c:ext xmlns:c16="http://schemas.microsoft.com/office/drawing/2014/chart" uri="{C3380CC4-5D6E-409C-BE32-E72D297353CC}">
              <c16:uniqueId val="{00000001-5672-4586-8DCD-2BDAA23180AC}"/>
            </c:ext>
          </c:extLst>
        </c:ser>
        <c:ser>
          <c:idx val="3"/>
          <c:order val="3"/>
          <c:tx>
            <c:strRef>
              <c:f>Sheet1!$E$1</c:f>
              <c:strCache>
                <c:ptCount val="1"/>
                <c:pt idx="0">
                  <c:v>Youth</c:v>
                </c:pt>
              </c:strCache>
            </c:strRef>
          </c:tx>
          <c:spPr>
            <a:solidFill>
              <a:srgbClr val="BD9B08"/>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50.715757319343609</c:v>
                </c:pt>
                <c:pt idx="1">
                  <c:v>58.412235814450817</c:v>
                </c:pt>
                <c:pt idx="2">
                  <c:v>36.879942377362497</c:v>
                </c:pt>
                <c:pt idx="3">
                  <c:v>50.005226508997296</c:v>
                </c:pt>
              </c:numCache>
            </c:numRef>
          </c:val>
          <c:extLst>
            <c:ext xmlns:c16="http://schemas.microsoft.com/office/drawing/2014/chart" uri="{C3380CC4-5D6E-409C-BE32-E72D297353CC}">
              <c16:uniqueId val="{00000002-5672-4586-8DCD-2BDAA23180AC}"/>
            </c:ext>
          </c:extLst>
        </c:ser>
        <c:ser>
          <c:idx val="4"/>
          <c:order val="4"/>
          <c:tx>
            <c:strRef>
              <c:f>Sheet1!$F$1</c:f>
              <c:strCache>
                <c:ptCount val="1"/>
                <c:pt idx="0">
                  <c:v>Farmers</c:v>
                </c:pt>
              </c:strCache>
            </c:strRef>
          </c:tx>
          <c:spPr>
            <a:solidFill>
              <a:srgbClr val="00B050"/>
            </a:solidFill>
          </c:spPr>
          <c:invertIfNegative val="0"/>
          <c:cat>
            <c:strRef>
              <c:f>Sheet1!$A$2:$A$5</c:f>
              <c:strCache>
                <c:ptCount val="4"/>
                <c:pt idx="0">
                  <c:v>BIH</c:v>
                </c:pt>
                <c:pt idx="1">
                  <c:v>FBIH</c:v>
                </c:pt>
                <c:pt idx="2">
                  <c:v>RS</c:v>
                </c:pt>
                <c:pt idx="3">
                  <c:v>BD</c:v>
                </c:pt>
              </c:strCache>
            </c:strRef>
          </c:cat>
          <c:val>
            <c:numRef>
              <c:f>Sheet1!$F$2:$F$5</c:f>
              <c:numCache>
                <c:formatCode>0.0</c:formatCode>
                <c:ptCount val="4"/>
                <c:pt idx="0">
                  <c:v>5.538529653749638</c:v>
                </c:pt>
                <c:pt idx="1">
                  <c:v>6.1791294747270715</c:v>
                </c:pt>
                <c:pt idx="2">
                  <c:v>4.2937495359494733</c:v>
                </c:pt>
                <c:pt idx="3">
                  <c:v>6.8787683399278325</c:v>
                </c:pt>
              </c:numCache>
            </c:numRef>
          </c:val>
          <c:extLst>
            <c:ext xmlns:c16="http://schemas.microsoft.com/office/drawing/2014/chart" uri="{C3380CC4-5D6E-409C-BE32-E72D297353CC}">
              <c16:uniqueId val="{00000003-5672-4586-8DCD-2BDAA23180AC}"/>
            </c:ext>
          </c:extLst>
        </c:ser>
        <c:ser>
          <c:idx val="5"/>
          <c:order val="5"/>
          <c:tx>
            <c:strRef>
              <c:f>Sheet1!$G$1</c:f>
              <c:strCache>
                <c:ptCount val="1"/>
                <c:pt idx="0">
                  <c:v>No one in particular</c:v>
                </c:pt>
              </c:strCache>
            </c:strRef>
          </c:tx>
          <c:spPr>
            <a:solidFill>
              <a:srgbClr val="802AB7"/>
            </a:solidFill>
          </c:spPr>
          <c:invertIfNegative val="0"/>
          <c:cat>
            <c:strRef>
              <c:f>Sheet1!$A$2:$A$5</c:f>
              <c:strCache>
                <c:ptCount val="4"/>
                <c:pt idx="0">
                  <c:v>BIH</c:v>
                </c:pt>
                <c:pt idx="1">
                  <c:v>FBIH</c:v>
                </c:pt>
                <c:pt idx="2">
                  <c:v>RS</c:v>
                </c:pt>
                <c:pt idx="3">
                  <c:v>BD</c:v>
                </c:pt>
              </c:strCache>
            </c:strRef>
          </c:cat>
          <c:val>
            <c:numRef>
              <c:f>Sheet1!$G$2:$G$5</c:f>
              <c:numCache>
                <c:formatCode>0.0</c:formatCode>
                <c:ptCount val="4"/>
                <c:pt idx="0">
                  <c:v>10.861867945687065</c:v>
                </c:pt>
                <c:pt idx="1">
                  <c:v>8.6606873131037556</c:v>
                </c:pt>
                <c:pt idx="2">
                  <c:v>14.853910673430137</c:v>
                </c:pt>
                <c:pt idx="3">
                  <c:v>10.539156610276644</c:v>
                </c:pt>
              </c:numCache>
            </c:numRef>
          </c:val>
          <c:extLst>
            <c:ext xmlns:c16="http://schemas.microsoft.com/office/drawing/2014/chart" uri="{C3380CC4-5D6E-409C-BE32-E72D297353CC}">
              <c16:uniqueId val="{00000004-5672-4586-8DCD-2BDAA23180AC}"/>
            </c:ext>
          </c:extLst>
        </c:ser>
        <c:ser>
          <c:idx val="6"/>
          <c:order val="6"/>
          <c:tx>
            <c:strRef>
              <c:f>Sheet1!$H$1</c:f>
              <c:strCache>
                <c:ptCount val="1"/>
                <c:pt idx="0">
                  <c:v>Does not know / Refused to answer</c:v>
                </c:pt>
              </c:strCache>
            </c:strRef>
          </c:tx>
          <c:spPr>
            <a:solidFill>
              <a:srgbClr val="FFFFFF">
                <a:lumMod val="50000"/>
              </a:srgbClr>
            </a:solidFill>
          </c:spPr>
          <c:invertIfNegative val="0"/>
          <c:cat>
            <c:strRef>
              <c:f>Sheet1!$A$2:$A$5</c:f>
              <c:strCache>
                <c:ptCount val="4"/>
                <c:pt idx="0">
                  <c:v>BIH</c:v>
                </c:pt>
                <c:pt idx="1">
                  <c:v>FBIH</c:v>
                </c:pt>
                <c:pt idx="2">
                  <c:v>RS</c:v>
                </c:pt>
                <c:pt idx="3">
                  <c:v>BD</c:v>
                </c:pt>
              </c:strCache>
            </c:strRef>
          </c:cat>
          <c:val>
            <c:numRef>
              <c:f>Sheet1!$H$2:$H$5</c:f>
              <c:numCache>
                <c:formatCode>0.0</c:formatCode>
                <c:ptCount val="4"/>
                <c:pt idx="0">
                  <c:v>1.5076220308687851</c:v>
                </c:pt>
                <c:pt idx="1">
                  <c:v>0.6344979073402951</c:v>
                </c:pt>
                <c:pt idx="2">
                  <c:v>3.1829823963148485</c:v>
                </c:pt>
                <c:pt idx="3">
                  <c:v>0</c:v>
                </c:pt>
              </c:numCache>
            </c:numRef>
          </c:val>
          <c:extLst>
            <c:ext xmlns:c16="http://schemas.microsoft.com/office/drawing/2014/chart" uri="{C3380CC4-5D6E-409C-BE32-E72D297353CC}">
              <c16:uniqueId val="{00000005-5672-4586-8DCD-2BDAA23180AC}"/>
            </c:ext>
          </c:extLst>
        </c:ser>
        <c:dLbls>
          <c:showLegendKey val="0"/>
          <c:showVal val="0"/>
          <c:showCatName val="0"/>
          <c:showSerName val="0"/>
          <c:showPercent val="0"/>
          <c:showBubbleSize val="0"/>
        </c:dLbls>
        <c:gapWidth val="150"/>
        <c:axId val="257640704"/>
        <c:axId val="257642496"/>
      </c:barChart>
      <c:catAx>
        <c:axId val="257640704"/>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vert="horz"/>
          <a:lstStyle/>
          <a:p>
            <a:pPr>
              <a:defRPr/>
            </a:pPr>
            <a:endParaRPr lang="en-US"/>
          </a:p>
        </c:txPr>
        <c:crossAx val="257642496"/>
        <c:crosses val="autoZero"/>
        <c:auto val="1"/>
        <c:lblAlgn val="ctr"/>
        <c:lblOffset val="100"/>
        <c:noMultiLvlLbl val="0"/>
      </c:catAx>
      <c:valAx>
        <c:axId val="257642496"/>
        <c:scaling>
          <c:orientation val="minMax"/>
          <c:max val="10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257640704"/>
        <c:crosses val="autoZero"/>
        <c:crossBetween val="between"/>
        <c:majorUnit val="10"/>
      </c:valAx>
      <c:dTable>
        <c:showHorzBorder val="1"/>
        <c:showVertBorder val="1"/>
        <c:showOutline val="1"/>
        <c:showKeys val="1"/>
        <c:txPr>
          <a:bodyPr/>
          <a:lstStyle/>
          <a:p>
            <a:pPr rtl="0">
              <a:defRPr sz="1000" b="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1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Politicisation of the integration process</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40.851560460289178</c:v>
                </c:pt>
                <c:pt idx="1">
                  <c:v>43.81305795202789</c:v>
                </c:pt>
                <c:pt idx="2">
                  <c:v>35.601643427781561</c:v>
                </c:pt>
                <c:pt idx="3">
                  <c:v>39.468225160162852</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Unwillingness to change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23.265200374299393</c:v>
                </c:pt>
                <c:pt idx="1">
                  <c:v>24.292517223034199</c:v>
                </c:pt>
                <c:pt idx="2">
                  <c:v>21.312970221925262</c:v>
                </c:pt>
                <c:pt idx="3">
                  <c:v>24.753788320997447</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Insufficient understanding of the process</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7.7926372937638142</c:v>
                </c:pt>
                <c:pt idx="1">
                  <c:v>7.732401378147725</c:v>
                </c:pt>
                <c:pt idx="2">
                  <c:v>8.1801057614217729</c:v>
                </c:pt>
                <c:pt idx="3">
                  <c:v>3.6056805507411389</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Objective obstacles (extensive reforms in all spheres of life)</c:v>
                </c:pt>
              </c:strCache>
            </c:strRef>
          </c:tx>
          <c:spPr>
            <a:solidFill>
              <a:srgbClr val="96C11D">
                <a:lumMod val="60000"/>
                <a:lumOff val="40000"/>
              </a:srgbClr>
            </a:solidFill>
            <a:ln>
              <a:solidFill>
                <a:srgbClr val="FFFFFF"/>
              </a:solid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54-4772-9AC0-CFC459F4FDB5}"/>
                </c:ext>
              </c:extLst>
            </c:dLbl>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14.5</c:v>
                </c:pt>
                <c:pt idx="1">
                  <c:v>14.942531936503855</c:v>
                </c:pt>
                <c:pt idx="2">
                  <c:v>13.88682936565346</c:v>
                </c:pt>
                <c:pt idx="3">
                  <c:v>14.708833159415702</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Current situation in the EU</c:v>
                </c:pt>
              </c:strCache>
            </c:strRef>
          </c:tx>
          <c:spPr>
            <a:solidFill>
              <a:srgbClr val="802AB7">
                <a:lumMod val="75000"/>
              </a:srgbClr>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C5-416F-8F8E-AA11D306B98C}"/>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C5-416F-8F8E-AA11D306B98C}"/>
                </c:ext>
              </c:extLst>
            </c:dLbl>
            <c:dLbl>
              <c:idx val="2"/>
              <c:layout>
                <c:manualLayout>
                  <c:x val="3.1859816806053365E-3"/>
                  <c:y val="-2.58532548296327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C5-416F-8F8E-AA11D306B98C}"/>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54-4772-9AC0-CFC459F4FDB5}"/>
                </c:ext>
              </c:extLst>
            </c:dLbl>
            <c:spPr>
              <a:noFill/>
              <a:ln>
                <a:noFill/>
              </a:ln>
              <a:effectLst/>
            </c:spPr>
            <c:txPr>
              <a:bodyPr/>
              <a:lstStyle/>
              <a:p>
                <a:pPr>
                  <a:defRPr sz="10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8.5188395983105512</c:v>
                </c:pt>
                <c:pt idx="1">
                  <c:v>5.6099845415411851</c:v>
                </c:pt>
                <c:pt idx="2">
                  <c:v>13.381892155039196</c:v>
                </c:pt>
                <c:pt idx="3">
                  <c:v>14.28575533831318</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 Refused to answer</c:v>
                </c:pt>
              </c:strCache>
            </c:strRef>
          </c:tx>
          <c:spPr>
            <a:solidFill>
              <a:srgbClr val="717171"/>
            </a:solidFill>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Sheet1!$G$2:$G$5</c:f>
              <c:numCache>
                <c:formatCode>0.0</c:formatCode>
                <c:ptCount val="4"/>
                <c:pt idx="0">
                  <c:v>5.0024387465450921</c:v>
                </c:pt>
                <c:pt idx="1">
                  <c:v>3.7</c:v>
                </c:pt>
                <c:pt idx="2">
                  <c:v>7.6365590681788875</c:v>
                </c:pt>
                <c:pt idx="3">
                  <c:v>3.1</c:v>
                </c:pt>
              </c:numCache>
            </c:numRef>
          </c:val>
          <c:extLst>
            <c:ext xmlns:c16="http://schemas.microsoft.com/office/drawing/2014/chart" uri="{C3380CC4-5D6E-409C-BE32-E72D297353CC}">
              <c16:uniqueId val="{00000005-4A54-4772-9AC0-CFC459F4FDB5}"/>
            </c:ext>
          </c:extLst>
        </c:ser>
        <c:dLbls>
          <c:showLegendKey val="0"/>
          <c:showVal val="0"/>
          <c:showCatName val="0"/>
          <c:showSerName val="0"/>
          <c:showPercent val="0"/>
          <c:showBubbleSize val="0"/>
        </c:dLbls>
        <c:gapWidth val="66"/>
        <c:overlap val="100"/>
        <c:axId val="257751296"/>
        <c:axId val="257912832"/>
      </c:barChart>
      <c:catAx>
        <c:axId val="257751296"/>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57912832"/>
        <c:crosses val="autoZero"/>
        <c:auto val="1"/>
        <c:lblAlgn val="ctr"/>
        <c:lblOffset val="100"/>
        <c:noMultiLvlLbl val="0"/>
      </c:catAx>
      <c:valAx>
        <c:axId val="257912832"/>
        <c:scaling>
          <c:orientation val="minMax"/>
        </c:scaling>
        <c:delete val="1"/>
        <c:axPos val="l"/>
        <c:numFmt formatCode="0.0" sourceLinked="1"/>
        <c:majorTickMark val="out"/>
        <c:minorTickMark val="none"/>
        <c:tickLblPos val="nextTo"/>
        <c:crossAx val="257751296"/>
        <c:crosses val="autoZero"/>
        <c:crossBetween val="between"/>
      </c:valAx>
    </c:plotArea>
    <c:legend>
      <c:legendPos val="b"/>
      <c:layout>
        <c:manualLayout>
          <c:xMode val="edge"/>
          <c:yMode val="edge"/>
          <c:x val="5.1274361314154721E-2"/>
          <c:y val="0.89839670041244846"/>
          <c:w val="0.92801289871268799"/>
          <c:h val="0.10160329958755156"/>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Refused to answer</c:v>
                </c:pt>
              </c:strCache>
            </c:strRef>
          </c:tx>
          <c:spPr>
            <a:solidFill>
              <a:srgbClr val="E60D7F"/>
            </a:solidFill>
            <a:ln>
              <a:solidFill>
                <a:srgbClr val="FFFFFF"/>
              </a:solidFill>
            </a:ln>
          </c:spPr>
          <c:invertIfNegative val="0"/>
          <c:cat>
            <c:strRef>
              <c:f>Sheet1!$A$2:$A$5</c:f>
              <c:strCache>
                <c:ptCount val="4"/>
                <c:pt idx="0">
                  <c:v>BIH</c:v>
                </c:pt>
                <c:pt idx="1">
                  <c:v>FBIH</c:v>
                </c:pt>
                <c:pt idx="2">
                  <c:v>RS</c:v>
                </c:pt>
                <c:pt idx="3">
                  <c:v>BD</c:v>
                </c:pt>
              </c:strCache>
            </c:strRef>
          </c:cat>
          <c:val>
            <c:numRef>
              <c:f>Sheet1!$B$2:$B$5</c:f>
              <c:numCache>
                <c:formatCode>0.0</c:formatCode>
                <c:ptCount val="4"/>
                <c:pt idx="0">
                  <c:v>2.5</c:v>
                </c:pt>
                <c:pt idx="1">
                  <c:v>1.8</c:v>
                </c:pt>
                <c:pt idx="2">
                  <c:v>3.6</c:v>
                </c:pt>
                <c:pt idx="3">
                  <c:v>4</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41.5</c:v>
                </c:pt>
                <c:pt idx="1">
                  <c:v>42.1</c:v>
                </c:pt>
                <c:pt idx="2">
                  <c:v>40</c:v>
                </c:pt>
                <c:pt idx="3">
                  <c:v>46</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56</c:v>
                </c:pt>
                <c:pt idx="1">
                  <c:v>56.1</c:v>
                </c:pt>
                <c:pt idx="2">
                  <c:v>56.4</c:v>
                </c:pt>
                <c:pt idx="3">
                  <c:v>50</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257987328"/>
        <c:axId val="257988864"/>
      </c:barChart>
      <c:catAx>
        <c:axId val="257987328"/>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en-US"/>
          </a:p>
        </c:txPr>
        <c:crossAx val="257988864"/>
        <c:crosses val="autoZero"/>
        <c:auto val="1"/>
        <c:lblAlgn val="ctr"/>
        <c:lblOffset val="100"/>
        <c:noMultiLvlLbl val="0"/>
      </c:catAx>
      <c:valAx>
        <c:axId val="257988864"/>
        <c:scaling>
          <c:orientation val="minMax"/>
          <c:max val="100"/>
        </c:scaling>
        <c:delete val="0"/>
        <c:axPos val="l"/>
        <c:majorGridlines/>
        <c:numFmt formatCode="0" sourceLinked="0"/>
        <c:majorTickMark val="none"/>
        <c:minorTickMark val="none"/>
        <c:tickLblPos val="nextTo"/>
        <c:txPr>
          <a:bodyPr/>
          <a:lstStyle/>
          <a:p>
            <a:pPr>
              <a:defRPr sz="1100" b="1">
                <a:latin typeface="Arial" panose="020B0604020202020204" pitchFamily="34" charset="0"/>
                <a:cs typeface="Arial" panose="020B0604020202020204" pitchFamily="34" charset="0"/>
              </a:defRPr>
            </a:pPr>
            <a:endParaRPr lang="en-US"/>
          </a:p>
        </c:txPr>
        <c:crossAx val="257987328"/>
        <c:crosses val="autoZero"/>
        <c:crossBetween val="between"/>
      </c:valAx>
      <c:dTable>
        <c:showHorzBorder val="1"/>
        <c:showVertBorder val="1"/>
        <c:showOutline val="1"/>
        <c:showKeys val="1"/>
        <c:txPr>
          <a:bodyPr/>
          <a:lstStyle/>
          <a:p>
            <a:pPr rtl="0">
              <a:defRPr sz="1000" b="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Coordination of activities of institutions of BiH in the field of European integration</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24.579986845018531</c:v>
                </c:pt>
                <c:pt idx="1">
                  <c:v>24.77343172918917</c:v>
                </c:pt>
                <c:pt idx="2">
                  <c:v>24.405613461407494</c:v>
                </c:pt>
                <c:pt idx="3">
                  <c:v>21.958486072520948</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Fulfillment of obligations from the EU integration process</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17.074998310418998</c:v>
                </c:pt>
                <c:pt idx="1">
                  <c:v>17.976599092118391</c:v>
                </c:pt>
                <c:pt idx="2">
                  <c:v>16.124607805540457</c:v>
                </c:pt>
                <c:pt idx="3">
                  <c:v>6.9243161984061814</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Representing the BiH interests in the EU institutions </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10.371425307147465</c:v>
                </c:pt>
                <c:pt idx="1">
                  <c:v>10.049960819113062</c:v>
                </c:pt>
                <c:pt idx="2">
                  <c:v>10.496428341795328</c:v>
                </c:pt>
                <c:pt idx="3">
                  <c:v>17.202147358816898</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Distribution of EU financial assistance to beneficiaries</c:v>
                </c:pt>
              </c:strCache>
            </c:strRef>
          </c:tx>
          <c:spPr>
            <a:solidFill>
              <a:srgbClr val="96C11D">
                <a:lumMod val="60000"/>
                <a:lumOff val="40000"/>
              </a:srgbClr>
            </a:solidFill>
            <a:ln>
              <a:solidFill>
                <a:srgbClr val="FFFFFF"/>
              </a:solid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A7-4A1C-84D0-5344EF499F8D}"/>
                </c:ext>
              </c:extLst>
            </c:dLbl>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5.2380250794644541</c:v>
                </c:pt>
                <c:pt idx="1">
                  <c:v>4.6581276162721794</c:v>
                </c:pt>
                <c:pt idx="2">
                  <c:v>6.1610434267098748</c:v>
                </c:pt>
                <c:pt idx="3">
                  <c:v>7.085386070186086</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Does not know / Does not want to answer</c:v>
                </c:pt>
              </c:strCache>
            </c:strRef>
          </c:tx>
          <c:spPr>
            <a:solidFill>
              <a:sysClr val="windowText" lastClr="000000">
                <a:lumMod val="50000"/>
                <a:lumOff val="50000"/>
              </a:sysClr>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A7-4A1C-84D0-5344EF499F8D}"/>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A7-4A1C-84D0-5344EF499F8D}"/>
                </c:ext>
              </c:extLst>
            </c:dLbl>
            <c:dLbl>
              <c:idx val="2"/>
              <c:layout>
                <c:manualLayout>
                  <c:x val="3.1859816806053365E-3"/>
                  <c:y val="-2.58532548296327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A7-4A1C-84D0-5344EF499F8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A7-4A1C-84D0-5344EF499F8D}"/>
                </c:ext>
              </c:extLst>
            </c:dLbl>
            <c:spPr>
              <a:noFill/>
              <a:ln>
                <a:noFill/>
              </a:ln>
              <a:effectLst/>
            </c:spPr>
            <c:txPr>
              <a:bodyPr/>
              <a:lstStyle/>
              <a:p>
                <a:pPr>
                  <a:defRPr sz="10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42.735564457950169</c:v>
                </c:pt>
                <c:pt idx="1">
                  <c:v>42.541880743307111</c:v>
                </c:pt>
                <c:pt idx="2">
                  <c:v>42.812306964546984</c:v>
                </c:pt>
                <c:pt idx="3">
                  <c:v>46.8</c:v>
                </c:pt>
              </c:numCache>
            </c:numRef>
          </c:val>
          <c:extLst>
            <c:ext xmlns:c16="http://schemas.microsoft.com/office/drawing/2014/chart" uri="{C3380CC4-5D6E-409C-BE32-E72D297353CC}">
              <c16:uniqueId val="{00000008-D148-4036-B764-7BC7F9D582FD}"/>
            </c:ext>
          </c:extLst>
        </c:ser>
        <c:dLbls>
          <c:showLegendKey val="0"/>
          <c:showVal val="0"/>
          <c:showCatName val="0"/>
          <c:showSerName val="0"/>
          <c:showPercent val="0"/>
          <c:showBubbleSize val="0"/>
        </c:dLbls>
        <c:gapWidth val="66"/>
        <c:overlap val="100"/>
        <c:axId val="258100224"/>
        <c:axId val="258114304"/>
      </c:barChart>
      <c:catAx>
        <c:axId val="25810022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58114304"/>
        <c:crosses val="autoZero"/>
        <c:auto val="1"/>
        <c:lblAlgn val="ctr"/>
        <c:lblOffset val="100"/>
        <c:noMultiLvlLbl val="0"/>
      </c:catAx>
      <c:valAx>
        <c:axId val="258114304"/>
        <c:scaling>
          <c:orientation val="minMax"/>
        </c:scaling>
        <c:delete val="1"/>
        <c:axPos val="l"/>
        <c:numFmt formatCode="0.0" sourceLinked="1"/>
        <c:majorTickMark val="out"/>
        <c:minorTickMark val="none"/>
        <c:tickLblPos val="nextTo"/>
        <c:crossAx val="258100224"/>
        <c:crosses val="autoZero"/>
        <c:crossBetween val="between"/>
      </c:valAx>
    </c:plotArea>
    <c:legend>
      <c:legendPos val="b"/>
      <c:layout>
        <c:manualLayout>
          <c:xMode val="edge"/>
          <c:yMode val="edge"/>
          <c:x val="2.1591125594674445E-3"/>
          <c:y val="0.80641878115159049"/>
          <c:w val="0.99784093715693523"/>
          <c:h val="0.19358121884840951"/>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Impact of the EU integration process on the everyday life of citizens</c:v>
                </c:pt>
              </c:strCache>
            </c:strRef>
          </c:tx>
          <c:spPr>
            <a:solidFill>
              <a:srgbClr val="E60D7F"/>
            </a:solidFill>
            <a:ln>
              <a:noFill/>
            </a:ln>
            <a:effectLst/>
          </c:spPr>
          <c:invertIfNegative val="0"/>
          <c:cat>
            <c:strRef>
              <c:f>Sheet1!$A$2:$A$5</c:f>
              <c:strCache>
                <c:ptCount val="4"/>
                <c:pt idx="0">
                  <c:v>BIH</c:v>
                </c:pt>
                <c:pt idx="1">
                  <c:v>FBIH</c:v>
                </c:pt>
                <c:pt idx="2">
                  <c:v>RS</c:v>
                </c:pt>
                <c:pt idx="3">
                  <c:v>BD</c:v>
                </c:pt>
              </c:strCache>
            </c:strRef>
          </c:cat>
          <c:val>
            <c:numRef>
              <c:f>Sheet1!$B$2:$B$5</c:f>
              <c:numCache>
                <c:formatCode>0.0</c:formatCode>
                <c:ptCount val="4"/>
                <c:pt idx="0">
                  <c:v>30.405838591728532</c:v>
                </c:pt>
                <c:pt idx="1">
                  <c:v>29.354755710190066</c:v>
                </c:pt>
                <c:pt idx="2">
                  <c:v>32.429829340393844</c:v>
                </c:pt>
                <c:pt idx="3">
                  <c:v>28.483396404664692</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Advantages of the EU integration</c:v>
                </c:pt>
              </c:strCache>
            </c:strRef>
          </c:tx>
          <c:spPr>
            <a:solidFill>
              <a:srgbClr val="0060FF"/>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14.336597189820599</c:v>
                </c:pt>
                <c:pt idx="1">
                  <c:v>15.513935176103406</c:v>
                </c:pt>
                <c:pt idx="2">
                  <c:v>12.248408067475445</c:v>
                </c:pt>
                <c:pt idx="3">
                  <c:v>13.803084538334016</c:v>
                </c:pt>
              </c:numCache>
            </c:numRef>
          </c:val>
          <c:extLst>
            <c:ext xmlns:c16="http://schemas.microsoft.com/office/drawing/2014/chart" uri="{C3380CC4-5D6E-409C-BE32-E72D297353CC}">
              <c16:uniqueId val="{00000000-E63E-4821-A132-A5F20E19249B}"/>
            </c:ext>
          </c:extLst>
        </c:ser>
        <c:ser>
          <c:idx val="2"/>
          <c:order val="2"/>
          <c:tx>
            <c:strRef>
              <c:f>Sheet1!$D$1</c:f>
              <c:strCache>
                <c:ptCount val="1"/>
                <c:pt idx="0">
                  <c:v>Possibility of using the EU financial assistance</c:v>
                </c:pt>
              </c:strCache>
            </c:strRef>
          </c:tx>
          <c:spPr>
            <a:solidFill>
              <a:srgbClr val="BD9B08"/>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19.51349568921437</c:v>
                </c:pt>
                <c:pt idx="1">
                  <c:v>20.866765849150447</c:v>
                </c:pt>
                <c:pt idx="2">
                  <c:v>17.171713909881216</c:v>
                </c:pt>
                <c:pt idx="3">
                  <c:v>18.022511705763705</c:v>
                </c:pt>
              </c:numCache>
            </c:numRef>
          </c:val>
          <c:extLst>
            <c:ext xmlns:c16="http://schemas.microsoft.com/office/drawing/2014/chart" uri="{C3380CC4-5D6E-409C-BE32-E72D297353CC}">
              <c16:uniqueId val="{00000001-E63E-4821-A132-A5F20E19249B}"/>
            </c:ext>
          </c:extLst>
        </c:ser>
        <c:ser>
          <c:idx val="3"/>
          <c:order val="3"/>
          <c:tx>
            <c:strRef>
              <c:f>Sheet1!$E$1</c:f>
              <c:strCache>
                <c:ptCount val="1"/>
                <c:pt idx="0">
                  <c:v>Reforms within the integration process</c:v>
                </c:pt>
              </c:strCache>
            </c:strRef>
          </c:tx>
          <c:spPr>
            <a:solidFill>
              <a:srgbClr val="FF8B57"/>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14.368362144820255</c:v>
                </c:pt>
                <c:pt idx="1">
                  <c:v>15.028862097480262</c:v>
                </c:pt>
                <c:pt idx="2">
                  <c:v>12.954080621173272</c:v>
                </c:pt>
                <c:pt idx="3">
                  <c:v>17.714955897962735</c:v>
                </c:pt>
              </c:numCache>
            </c:numRef>
          </c:val>
          <c:extLst>
            <c:ext xmlns:c16="http://schemas.microsoft.com/office/drawing/2014/chart" uri="{C3380CC4-5D6E-409C-BE32-E72D297353CC}">
              <c16:uniqueId val="{00000002-E63E-4821-A132-A5F20E19249B}"/>
            </c:ext>
          </c:extLst>
        </c:ser>
        <c:ser>
          <c:idx val="4"/>
          <c:order val="4"/>
          <c:tx>
            <c:strRef>
              <c:f>Sheet1!$F$1</c:f>
              <c:strCache>
                <c:ptCount val="1"/>
                <c:pt idx="0">
                  <c:v>Costs of integration</c:v>
                </c:pt>
              </c:strCache>
            </c:strRef>
          </c:tx>
          <c:spPr>
            <a:solidFill>
              <a:srgbClr val="00B050"/>
            </a:solidFill>
          </c:spPr>
          <c:invertIfNegative val="0"/>
          <c:cat>
            <c:strRef>
              <c:f>Sheet1!$A$2:$A$5</c:f>
              <c:strCache>
                <c:ptCount val="4"/>
                <c:pt idx="0">
                  <c:v>BIH</c:v>
                </c:pt>
                <c:pt idx="1">
                  <c:v>FBIH</c:v>
                </c:pt>
                <c:pt idx="2">
                  <c:v>RS</c:v>
                </c:pt>
                <c:pt idx="3">
                  <c:v>BD</c:v>
                </c:pt>
              </c:strCache>
            </c:strRef>
          </c:cat>
          <c:val>
            <c:numRef>
              <c:f>Sheet1!$F$2:$F$5</c:f>
              <c:numCache>
                <c:formatCode>0.0</c:formatCode>
                <c:ptCount val="4"/>
                <c:pt idx="0">
                  <c:v>6.7096221613685865</c:v>
                </c:pt>
                <c:pt idx="1">
                  <c:v>6.0354014659471797</c:v>
                </c:pt>
                <c:pt idx="2">
                  <c:v>7.3886747558807233</c:v>
                </c:pt>
                <c:pt idx="3">
                  <c:v>14.775682185147728</c:v>
                </c:pt>
              </c:numCache>
            </c:numRef>
          </c:val>
          <c:extLst>
            <c:ext xmlns:c16="http://schemas.microsoft.com/office/drawing/2014/chart" uri="{C3380CC4-5D6E-409C-BE32-E72D297353CC}">
              <c16:uniqueId val="{00000003-E63E-4821-A132-A5F20E19249B}"/>
            </c:ext>
          </c:extLst>
        </c:ser>
        <c:ser>
          <c:idx val="5"/>
          <c:order val="5"/>
          <c:tx>
            <c:strRef>
              <c:f>Sheet1!$G$1</c:f>
              <c:strCache>
                <c:ptCount val="1"/>
                <c:pt idx="0">
                  <c:v>Dose not know / Does not want to answer</c:v>
                </c:pt>
              </c:strCache>
            </c:strRef>
          </c:tx>
          <c:spPr>
            <a:solidFill>
              <a:srgbClr val="802AB7"/>
            </a:solidFill>
          </c:spPr>
          <c:invertIfNegative val="0"/>
          <c:cat>
            <c:strRef>
              <c:f>Sheet1!$A$2:$A$5</c:f>
              <c:strCache>
                <c:ptCount val="4"/>
                <c:pt idx="0">
                  <c:v>BIH</c:v>
                </c:pt>
                <c:pt idx="1">
                  <c:v>FBIH</c:v>
                </c:pt>
                <c:pt idx="2">
                  <c:v>RS</c:v>
                </c:pt>
                <c:pt idx="3">
                  <c:v>BD</c:v>
                </c:pt>
              </c:strCache>
            </c:strRef>
          </c:cat>
          <c:val>
            <c:numRef>
              <c:f>Sheet1!$G$2:$G$5</c:f>
              <c:numCache>
                <c:formatCode>0.0</c:formatCode>
                <c:ptCount val="4"/>
                <c:pt idx="0">
                  <c:v>14.666084223047301</c:v>
                </c:pt>
                <c:pt idx="1">
                  <c:v>13.200279701128599</c:v>
                </c:pt>
                <c:pt idx="2">
                  <c:v>17.807293305195625</c:v>
                </c:pt>
                <c:pt idx="3">
                  <c:v>7.2003692681270941</c:v>
                </c:pt>
              </c:numCache>
            </c:numRef>
          </c:val>
          <c:extLst>
            <c:ext xmlns:c16="http://schemas.microsoft.com/office/drawing/2014/chart" uri="{C3380CC4-5D6E-409C-BE32-E72D297353CC}">
              <c16:uniqueId val="{00000004-E63E-4821-A132-A5F20E19249B}"/>
            </c:ext>
          </c:extLst>
        </c:ser>
        <c:dLbls>
          <c:showLegendKey val="0"/>
          <c:showVal val="0"/>
          <c:showCatName val="0"/>
          <c:showSerName val="0"/>
          <c:showPercent val="0"/>
          <c:showBubbleSize val="0"/>
        </c:dLbls>
        <c:gapWidth val="150"/>
        <c:axId val="268181888"/>
        <c:axId val="268183424"/>
      </c:barChart>
      <c:catAx>
        <c:axId val="268181888"/>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000" b="0" i="0" u="none" strike="noStrike" kern="1200" baseline="0">
                <a:solidFill>
                  <a:srgbClr val="717171"/>
                </a:solidFill>
                <a:latin typeface="+mn-lt"/>
                <a:ea typeface="+mn-ea"/>
                <a:cs typeface="+mn-cs"/>
              </a:defRPr>
            </a:pPr>
            <a:endParaRPr lang="en-US"/>
          </a:p>
        </c:txPr>
        <c:crossAx val="268183424"/>
        <c:crosses val="autoZero"/>
        <c:auto val="1"/>
        <c:lblAlgn val="ctr"/>
        <c:lblOffset val="100"/>
        <c:noMultiLvlLbl val="0"/>
      </c:catAx>
      <c:valAx>
        <c:axId val="268183424"/>
        <c:scaling>
          <c:orientation val="minMax"/>
          <c:max val="5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268181888"/>
        <c:crosses val="autoZero"/>
        <c:crossBetween val="between"/>
        <c:majorUnit val="10"/>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bs-Latn-BA" sz="1200" dirty="0">
                <a:solidFill>
                  <a:schemeClr val="tx1">
                    <a:lumMod val="85000"/>
                    <a:lumOff val="15000"/>
                  </a:schemeClr>
                </a:solidFill>
                <a:latin typeface="Arial" panose="020B0604020202020204" pitchFamily="34" charset="0"/>
                <a:cs typeface="Arial" panose="020B0604020202020204" pitchFamily="34" charset="0"/>
              </a:rPr>
              <a:t>Age</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c:rich>
      </c:tx>
      <c:layout>
        <c:manualLayout>
          <c:xMode val="edge"/>
          <c:yMode val="edge"/>
          <c:x val="4.7990574933087407E-2"/>
          <c:y val="5.425250361007445E-2"/>
        </c:manualLayout>
      </c:layout>
      <c:overlay val="1"/>
    </c:title>
    <c:autoTitleDeleted val="0"/>
    <c:plotArea>
      <c:layout>
        <c:manualLayout>
          <c:layoutTarget val="inner"/>
          <c:xMode val="edge"/>
          <c:yMode val="edge"/>
          <c:x val="0.15291027707830956"/>
          <c:y val="0.10560986906765778"/>
          <c:w val="0.61862686779133824"/>
          <c:h val="0.78603966638378442"/>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9E9A-421F-82ED-A819C65AA91A}"/>
              </c:ext>
            </c:extLst>
          </c:dPt>
          <c:dPt>
            <c:idx val="3"/>
            <c:bubble3D val="0"/>
            <c:spPr>
              <a:solidFill>
                <a:srgbClr val="717171"/>
              </a:solidFill>
              <a:ln>
                <a:solidFill>
                  <a:srgbClr val="BD9B08"/>
                </a:solidFill>
              </a:ln>
            </c:spPr>
            <c:extLst>
              <c:ext xmlns:c16="http://schemas.microsoft.com/office/drawing/2014/chart" uri="{C3380CC4-5D6E-409C-BE32-E72D297353CC}">
                <c16:uniqueId val="{00000007-9E9A-421F-82ED-A819C65AA91A}"/>
              </c:ext>
            </c:extLst>
          </c:dPt>
          <c:dLbls>
            <c:dLbl>
              <c:idx val="0"/>
              <c:layout>
                <c:manualLayout>
                  <c:x val="-3.3841125189300589E-2"/>
                  <c:y val="-3.730272596843616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9A-421F-82ED-A819C65AA91A}"/>
                </c:ext>
              </c:extLst>
            </c:dLbl>
            <c:dLbl>
              <c:idx val="3"/>
              <c:layout>
                <c:manualLayout>
                  <c:x val="-1.0557201990382306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9A-421F-82ED-A819C65AA91A}"/>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18-34</c:v>
                </c:pt>
                <c:pt idx="1">
                  <c:v>35-49</c:v>
                </c:pt>
                <c:pt idx="2">
                  <c:v>50-64</c:v>
                </c:pt>
                <c:pt idx="3">
                  <c:v>65+</c:v>
                </c:pt>
              </c:strCache>
            </c:strRef>
          </c:cat>
          <c:val>
            <c:numRef>
              <c:f>Sheet1!$B$2:$B$5</c:f>
              <c:numCache>
                <c:formatCode>General</c:formatCode>
                <c:ptCount val="4"/>
                <c:pt idx="0">
                  <c:v>29.1</c:v>
                </c:pt>
                <c:pt idx="1">
                  <c:v>26.5</c:v>
                </c:pt>
                <c:pt idx="2">
                  <c:v>26.7</c:v>
                </c:pt>
                <c:pt idx="3">
                  <c:v>17.7</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97277736150166"/>
          <c:y val="0.10081605439088621"/>
          <c:w val="0.66402722263849978"/>
          <c:h val="0.88438557515439831"/>
        </c:manualLayout>
      </c:layout>
      <c:barChart>
        <c:barDir val="bar"/>
        <c:grouping val="stacked"/>
        <c:varyColors val="0"/>
        <c:ser>
          <c:idx val="0"/>
          <c:order val="0"/>
          <c:tx>
            <c:strRef>
              <c:f>Sheet1!$B$1</c:f>
              <c:strCache>
                <c:ptCount val="1"/>
                <c:pt idx="0">
                  <c:v>First answer</c:v>
                </c:pt>
              </c:strCache>
            </c:strRef>
          </c:tx>
          <c:spPr>
            <a:solidFill>
              <a:srgbClr val="BD9B08"/>
            </a:solidFill>
            <a:ln>
              <a:solidFill>
                <a:srgbClr val="FFFFFF"/>
              </a:solidFill>
            </a:ln>
          </c:spPr>
          <c:invertIfNegative val="0"/>
          <c:dLbls>
            <c:dLbl>
              <c:idx val="1"/>
              <c:layout>
                <c:manualLayout>
                  <c:x val="-1.5450997273669503E-2"/>
                  <c:y val="-3.7869317595355674E-2"/>
                </c:manualLayout>
              </c:layout>
              <c:spPr>
                <a:noFill/>
                <a:ln>
                  <a:noFill/>
                </a:ln>
                <a:effectLst/>
              </c:spPr>
              <c:txPr>
                <a:bodyPr/>
                <a:lstStyle/>
                <a:p>
                  <a:pPr>
                    <a:defRPr sz="1100"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82-4B88-83BA-ED35B0C89D29}"/>
                </c:ext>
              </c:extLst>
            </c:dLbl>
            <c:dLbl>
              <c:idx val="4"/>
              <c:layout>
                <c:manualLayout>
                  <c:x val="0"/>
                  <c:y val="4.6608390886591598E-2"/>
                </c:manualLayout>
              </c:layout>
              <c:spPr>
                <a:noFill/>
                <a:ln>
                  <a:noFill/>
                </a:ln>
                <a:effectLst/>
              </c:spPr>
              <c:txPr>
                <a:bodyPr/>
                <a:lstStyle/>
                <a:p>
                  <a:pPr>
                    <a:defRPr sz="1100" b="1">
                      <a:solidFill>
                        <a:srgbClr val="71717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06-440B-A731-A7CF36EFD308}"/>
                </c:ext>
              </c:extLst>
            </c:dLbl>
            <c:dLbl>
              <c:idx val="5"/>
              <c:spPr>
                <a:noFill/>
                <a:ln>
                  <a:noFill/>
                </a:ln>
                <a:effectLst/>
              </c:spPr>
              <c:txPr>
                <a:bodyPr/>
                <a:lstStyle/>
                <a:p>
                  <a:pPr>
                    <a:defRPr sz="1100" b="1">
                      <a:solidFill>
                        <a:srgbClr val="71717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5A0A-4C6A-B52B-B669821C4A97}"/>
                </c:ext>
              </c:extLst>
            </c:dLbl>
            <c:dLbl>
              <c:idx val="6"/>
              <c:layout>
                <c:manualLayout>
                  <c:x val="-1.2875831061391725E-3"/>
                  <c:y val="-1.1651409605640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06-440B-A731-A7CF36EFD308}"/>
                </c:ext>
              </c:extLst>
            </c:dLbl>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TV</c:v>
                </c:pt>
                <c:pt idx="1">
                  <c:v>RADIO</c:v>
                </c:pt>
                <c:pt idx="2">
                  <c:v>INTERNET</c:v>
                </c:pt>
                <c:pt idx="3">
                  <c:v>PRINT MEDIA</c:v>
                </c:pt>
                <c:pt idx="4">
                  <c:v>PUBLIC EVENTS</c:v>
                </c:pt>
                <c:pt idx="5">
                  <c:v>OTHER</c:v>
                </c:pt>
                <c:pt idx="6">
                  <c:v>NONE OF THE ABOVE</c:v>
                </c:pt>
              </c:strCache>
            </c:strRef>
          </c:cat>
          <c:val>
            <c:numRef>
              <c:f>Sheet1!$B$2:$B$8</c:f>
              <c:numCache>
                <c:formatCode>General</c:formatCode>
                <c:ptCount val="7"/>
                <c:pt idx="0" formatCode="0.0">
                  <c:v>40.5</c:v>
                </c:pt>
                <c:pt idx="1">
                  <c:v>1.4</c:v>
                </c:pt>
                <c:pt idx="2">
                  <c:v>50.7</c:v>
                </c:pt>
                <c:pt idx="3">
                  <c:v>2.2000000000000002</c:v>
                </c:pt>
                <c:pt idx="4">
                  <c:v>1.6</c:v>
                </c:pt>
                <c:pt idx="5">
                  <c:v>0</c:v>
                </c:pt>
                <c:pt idx="6">
                  <c:v>3.6</c:v>
                </c:pt>
              </c:numCache>
            </c:numRef>
          </c:val>
          <c:extLst>
            <c:ext xmlns:c16="http://schemas.microsoft.com/office/drawing/2014/chart" uri="{C3380CC4-5D6E-409C-BE32-E72D297353CC}">
              <c16:uniqueId val="{00000000-7693-4720-B5B5-9BD4C285D082}"/>
            </c:ext>
          </c:extLst>
        </c:ser>
        <c:ser>
          <c:idx val="1"/>
          <c:order val="1"/>
          <c:tx>
            <c:strRef>
              <c:f>Sheet1!$C$1</c:f>
              <c:strCache>
                <c:ptCount val="1"/>
                <c:pt idx="0">
                  <c:v>Second answer</c:v>
                </c:pt>
              </c:strCache>
            </c:strRef>
          </c:tx>
          <c:spPr>
            <a:solidFill>
              <a:srgbClr val="E60D7F"/>
            </a:solidFill>
            <a:ln>
              <a:solidFill>
                <a:srgbClr val="FFFFFF"/>
              </a:solidFill>
            </a:ln>
          </c:spPr>
          <c:invertIfNegative val="0"/>
          <c:dLbls>
            <c:dLbl>
              <c:idx val="5"/>
              <c:layout>
                <c:manualLayout>
                  <c:x val="-2.3176495910504254E-2"/>
                  <c:y val="-3.2043268734531616E-2"/>
                </c:manualLayout>
              </c:layout>
              <c:spPr>
                <a:noFill/>
                <a:ln>
                  <a:noFill/>
                </a:ln>
                <a:effectLst/>
              </c:spPr>
              <c:txPr>
                <a:bodyPr/>
                <a:lstStyle/>
                <a:p>
                  <a:pPr>
                    <a:defRPr sz="1100"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82-4B88-83BA-ED35B0C89D29}"/>
                </c:ext>
              </c:extLst>
            </c:dLbl>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TV</c:v>
                </c:pt>
                <c:pt idx="1">
                  <c:v>RADIO</c:v>
                </c:pt>
                <c:pt idx="2">
                  <c:v>INTERNET</c:v>
                </c:pt>
                <c:pt idx="3">
                  <c:v>PRINT MEDIA</c:v>
                </c:pt>
                <c:pt idx="4">
                  <c:v>PUBLIC EVENTS</c:v>
                </c:pt>
                <c:pt idx="5">
                  <c:v>OTHER</c:v>
                </c:pt>
                <c:pt idx="6">
                  <c:v>NONE OF THE ABOVE</c:v>
                </c:pt>
              </c:strCache>
            </c:strRef>
          </c:cat>
          <c:val>
            <c:numRef>
              <c:f>Sheet1!$C$2:$C$8</c:f>
              <c:numCache>
                <c:formatCode>General</c:formatCode>
                <c:ptCount val="7"/>
                <c:pt idx="0" formatCode="0.0">
                  <c:v>40</c:v>
                </c:pt>
                <c:pt idx="1">
                  <c:v>9.6</c:v>
                </c:pt>
                <c:pt idx="2">
                  <c:v>15.6</c:v>
                </c:pt>
                <c:pt idx="3">
                  <c:v>10.5</c:v>
                </c:pt>
                <c:pt idx="4">
                  <c:v>5.0999999999999996</c:v>
                </c:pt>
                <c:pt idx="5">
                  <c:v>0</c:v>
                </c:pt>
                <c:pt idx="6">
                  <c:v>19.3</c:v>
                </c:pt>
              </c:numCache>
            </c:numRef>
          </c:val>
          <c:extLst>
            <c:ext xmlns:c16="http://schemas.microsoft.com/office/drawing/2014/chart" uri="{C3380CC4-5D6E-409C-BE32-E72D297353CC}">
              <c16:uniqueId val="{00000003-7693-4720-B5B5-9BD4C285D082}"/>
            </c:ext>
          </c:extLst>
        </c:ser>
        <c:dLbls>
          <c:showLegendKey val="0"/>
          <c:showVal val="0"/>
          <c:showCatName val="0"/>
          <c:showSerName val="0"/>
          <c:showPercent val="0"/>
          <c:showBubbleSize val="0"/>
        </c:dLbls>
        <c:gapWidth val="66"/>
        <c:overlap val="100"/>
        <c:axId val="268253056"/>
        <c:axId val="268254592"/>
      </c:barChart>
      <c:catAx>
        <c:axId val="268253056"/>
        <c:scaling>
          <c:orientation val="maxMin"/>
        </c:scaling>
        <c:delete val="0"/>
        <c:axPos val="l"/>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68254592"/>
        <c:crosses val="autoZero"/>
        <c:auto val="1"/>
        <c:lblAlgn val="ctr"/>
        <c:lblOffset val="100"/>
        <c:noMultiLvlLbl val="0"/>
      </c:catAx>
      <c:valAx>
        <c:axId val="268254592"/>
        <c:scaling>
          <c:orientation val="minMax"/>
        </c:scaling>
        <c:delete val="1"/>
        <c:axPos val="t"/>
        <c:numFmt formatCode="0.0" sourceLinked="1"/>
        <c:majorTickMark val="out"/>
        <c:minorTickMark val="none"/>
        <c:tickLblPos val="nextTo"/>
        <c:crossAx val="268253056"/>
        <c:crosses val="autoZero"/>
        <c:crossBetween val="between"/>
      </c:valAx>
    </c:plotArea>
    <c:legend>
      <c:legendPos val="t"/>
      <c:layout>
        <c:manualLayout>
          <c:xMode val="edge"/>
          <c:yMode val="edge"/>
          <c:x val="0.39258084475792981"/>
          <c:y val="1.7478146582471852E-2"/>
          <c:w val="0.26505405162356627"/>
          <c:h val="8.4661894199870177E-2"/>
        </c:manualLayout>
      </c:layout>
      <c:overlay val="0"/>
      <c:txPr>
        <a:bodyPr/>
        <a:lstStyle/>
        <a:p>
          <a:pPr>
            <a:defRPr sz="1200" b="1">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European Union</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60.954096148363675</c:v>
                </c:pt>
                <c:pt idx="1">
                  <c:v>67.226181640265779</c:v>
                </c:pt>
                <c:pt idx="2">
                  <c:v>49.424828502232458</c:v>
                </c:pt>
                <c:pt idx="3">
                  <c:v>64.190259295912</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Japan</c:v>
                </c:pt>
              </c:strCache>
            </c:strRef>
          </c:tx>
          <c:spPr>
            <a:solidFill>
              <a:srgbClr val="E60D7F">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3.9857460201931261</c:v>
                </c:pt>
                <c:pt idx="1">
                  <c:v>3.8685942551787824</c:v>
                </c:pt>
                <c:pt idx="2">
                  <c:v>4.2123828200647457</c:v>
                </c:pt>
                <c:pt idx="3">
                  <c:v>3.7557585891658589</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Turkey</c:v>
                </c:pt>
              </c:strCache>
            </c:strRef>
          </c:tx>
          <c:spPr>
            <a:solidFill>
              <a:srgbClr val="E60D7F"/>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14.270665616556999</c:v>
                </c:pt>
                <c:pt idx="1">
                  <c:v>15.212180087458115</c:v>
                </c:pt>
                <c:pt idx="2">
                  <c:v>12.359722786737313</c:v>
                </c:pt>
                <c:pt idx="3">
                  <c:v>17.463472808682823</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Russia</c:v>
                </c:pt>
              </c:strCache>
            </c:strRef>
          </c:tx>
          <c:spPr>
            <a:solidFill>
              <a:srgbClr val="E60D7F">
                <a:lumMod val="60000"/>
                <a:lumOff val="40000"/>
              </a:srgbClr>
            </a:solidFill>
            <a:ln>
              <a:solidFill>
                <a:srgbClr val="FFFFFF"/>
              </a:solidFill>
            </a:ln>
          </c:spPr>
          <c:invertIfNegative val="0"/>
          <c:dLbls>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3.5816665926389826</c:v>
                </c:pt>
                <c:pt idx="1">
                  <c:v>0.51791731423901421</c:v>
                </c:pt>
                <c:pt idx="2">
                  <c:v>9.3466522533528469</c:v>
                </c:pt>
                <c:pt idx="3">
                  <c:v>0</c:v>
                </c:pt>
              </c:numCache>
            </c:numRef>
          </c:val>
          <c:extLst>
            <c:ext xmlns:c16="http://schemas.microsoft.com/office/drawing/2014/chart" uri="{C3380CC4-5D6E-409C-BE32-E72D297353CC}">
              <c16:uniqueId val="{00000007-0FDF-4152-80C5-4C7C4549BFF4}"/>
            </c:ext>
          </c:extLst>
        </c:ser>
        <c:ser>
          <c:idx val="4"/>
          <c:order val="4"/>
          <c:tx>
            <c:strRef>
              <c:f>Sheet1!$F$1</c:f>
              <c:strCache>
                <c:ptCount val="1"/>
                <c:pt idx="0">
                  <c:v>Does not know / Refused to answer</c:v>
                </c:pt>
              </c:strCache>
            </c:strRef>
          </c:tx>
          <c:spPr>
            <a:solidFill>
              <a:srgbClr val="717171"/>
            </a:solidFill>
            <a:ln>
              <a:solidFill>
                <a:srgbClr val="FFFFFF"/>
              </a:solidFill>
            </a:ln>
          </c:spPr>
          <c:invertIfNegative val="0"/>
          <c:dLbls>
            <c:dLbl>
              <c:idx val="3"/>
              <c:layout>
                <c:manualLayout>
                  <c:x val="2.257336343115124E-3"/>
                  <c:y val="1.4234232198736995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70-4149-B5C8-B641476CFC33}"/>
                </c:ext>
              </c:extLst>
            </c:dLbl>
            <c:spPr>
              <a:noFill/>
              <a:ln>
                <a:noFill/>
              </a:ln>
              <a:effectLst/>
            </c:spPr>
            <c:txPr>
              <a:bodyPr/>
              <a:lstStyle/>
              <a:p>
                <a:pPr>
                  <a:defRPr sz="11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17.100000000000001</c:v>
                </c:pt>
                <c:pt idx="1">
                  <c:v>13.175126702858181</c:v>
                </c:pt>
                <c:pt idx="2">
                  <c:v>24.65641363761274</c:v>
                </c:pt>
                <c:pt idx="3">
                  <c:v>14.5</c:v>
                </c:pt>
              </c:numCache>
            </c:numRef>
          </c:val>
          <c:extLst>
            <c:ext xmlns:c16="http://schemas.microsoft.com/office/drawing/2014/chart" uri="{C3380CC4-5D6E-409C-BE32-E72D297353CC}">
              <c16:uniqueId val="{00000008-0FDF-4152-80C5-4C7C4549BFF4}"/>
            </c:ext>
          </c:extLst>
        </c:ser>
        <c:dLbls>
          <c:showLegendKey val="0"/>
          <c:showVal val="0"/>
          <c:showCatName val="0"/>
          <c:showSerName val="0"/>
          <c:showPercent val="0"/>
          <c:showBubbleSize val="0"/>
        </c:dLbls>
        <c:gapWidth val="66"/>
        <c:overlap val="100"/>
        <c:axId val="257444864"/>
        <c:axId val="257450752"/>
      </c:barChart>
      <c:catAx>
        <c:axId val="25744486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57450752"/>
        <c:crosses val="autoZero"/>
        <c:auto val="1"/>
        <c:lblAlgn val="ctr"/>
        <c:lblOffset val="100"/>
        <c:noMultiLvlLbl val="0"/>
      </c:catAx>
      <c:valAx>
        <c:axId val="257450752"/>
        <c:scaling>
          <c:orientation val="minMax"/>
        </c:scaling>
        <c:delete val="1"/>
        <c:axPos val="l"/>
        <c:numFmt formatCode="0.0" sourceLinked="1"/>
        <c:majorTickMark val="out"/>
        <c:minorTickMark val="none"/>
        <c:tickLblPos val="nextTo"/>
        <c:crossAx val="257444864"/>
        <c:crosses val="autoZero"/>
        <c:crossBetween val="between"/>
      </c:valAx>
    </c:plotArea>
    <c:legend>
      <c:legendPos val="b"/>
      <c:layout>
        <c:manualLayout>
          <c:xMode val="edge"/>
          <c:yMode val="edge"/>
          <c:x val="4.0594059852599319E-2"/>
          <c:y val="0.95315856028367496"/>
          <c:w val="0.95891692031187192"/>
          <c:h val="4.4248246582855484E-2"/>
        </c:manualLayout>
      </c:layout>
      <c:overlay val="0"/>
      <c:txPr>
        <a:bodyPr/>
        <a:lstStyle/>
        <a:p>
          <a:pPr>
            <a:defRPr sz="1100" b="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In 10 years maximum</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40.319638713844959</c:v>
                </c:pt>
                <c:pt idx="1">
                  <c:v>48.714792250462978</c:v>
                </c:pt>
                <c:pt idx="2">
                  <c:v>25.746310463392298</c:v>
                </c:pt>
                <c:pt idx="3">
                  <c:v>31.758531692221474</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In 15 years maximum</c:v>
                </c:pt>
              </c:strCache>
            </c:strRef>
          </c:tx>
          <c:spPr>
            <a:solidFill>
              <a:srgbClr val="E60D7F"/>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19.349120088746471</c:v>
                </c:pt>
                <c:pt idx="1">
                  <c:v>19.88319715666093</c:v>
                </c:pt>
                <c:pt idx="2">
                  <c:v>18.265313571861064</c:v>
                </c:pt>
                <c:pt idx="3">
                  <c:v>21.157519078553882</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In 20 years maximum</c:v>
                </c:pt>
              </c:strCache>
            </c:strRef>
          </c:tx>
          <c:spPr>
            <a:solidFill>
              <a:srgbClr val="FFFFFF">
                <a:lumMod val="75000"/>
              </a:srgbClr>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14.525396922354316</c:v>
                </c:pt>
                <c:pt idx="1">
                  <c:v>14.003970243239227</c:v>
                </c:pt>
                <c:pt idx="2">
                  <c:v>15.496288169830645</c:v>
                </c:pt>
                <c:pt idx="3">
                  <c:v>14.069977746925606</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Never</c:v>
                </c:pt>
              </c:strCache>
            </c:strRef>
          </c:tx>
          <c:spPr>
            <a:solidFill>
              <a:srgbClr val="717171"/>
            </a:solidFill>
            <a:ln>
              <a:solidFill>
                <a:srgbClr val="FFFFFF"/>
              </a:solidFill>
            </a:ln>
          </c:spPr>
          <c:invertIfNegative val="0"/>
          <c:dLbls>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25.9</c:v>
                </c:pt>
                <c:pt idx="1">
                  <c:v>17.398040349636755</c:v>
                </c:pt>
                <c:pt idx="2">
                  <c:v>40.492087794916152</c:v>
                </c:pt>
                <c:pt idx="3">
                  <c:v>32.9</c:v>
                </c:pt>
              </c:numCache>
            </c:numRef>
          </c:val>
          <c:extLst>
            <c:ext xmlns:c16="http://schemas.microsoft.com/office/drawing/2014/chart" uri="{C3380CC4-5D6E-409C-BE32-E72D297353CC}">
              <c16:uniqueId val="{00000007-0FDF-4152-80C5-4C7C4549BFF4}"/>
            </c:ext>
          </c:extLst>
        </c:ser>
        <c:dLbls>
          <c:showLegendKey val="0"/>
          <c:showVal val="0"/>
          <c:showCatName val="0"/>
          <c:showSerName val="0"/>
          <c:showPercent val="0"/>
          <c:showBubbleSize val="0"/>
        </c:dLbls>
        <c:gapWidth val="66"/>
        <c:overlap val="100"/>
        <c:axId val="269295616"/>
        <c:axId val="269297152"/>
      </c:barChart>
      <c:catAx>
        <c:axId val="269295616"/>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69297152"/>
        <c:crosses val="autoZero"/>
        <c:auto val="1"/>
        <c:lblAlgn val="ctr"/>
        <c:lblOffset val="100"/>
        <c:noMultiLvlLbl val="0"/>
      </c:catAx>
      <c:valAx>
        <c:axId val="269297152"/>
        <c:scaling>
          <c:orientation val="minMax"/>
        </c:scaling>
        <c:delete val="1"/>
        <c:axPos val="l"/>
        <c:numFmt formatCode="0.0" sourceLinked="1"/>
        <c:majorTickMark val="out"/>
        <c:minorTickMark val="none"/>
        <c:tickLblPos val="nextTo"/>
        <c:crossAx val="269295616"/>
        <c:crosses val="autoZero"/>
        <c:crossBetween val="between"/>
      </c:valAx>
    </c:plotArea>
    <c:legend>
      <c:legendPos val="b"/>
      <c:layout>
        <c:manualLayout>
          <c:xMode val="edge"/>
          <c:yMode val="edge"/>
          <c:x val="4.0594059852599319E-2"/>
          <c:y val="0.95315856028367496"/>
          <c:w val="0.95891692031187192"/>
          <c:h val="4.4248246582855484E-2"/>
        </c:manualLayout>
      </c:layout>
      <c:overlay val="0"/>
      <c:txPr>
        <a:bodyPr/>
        <a:lstStyle/>
        <a:p>
          <a:pPr>
            <a:defRPr sz="1100" b="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Refused to answer</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8.8193525059172657</c:v>
                </c:pt>
                <c:pt idx="1">
                  <c:v>6.9018418961934067</c:v>
                </c:pt>
                <c:pt idx="2">
                  <c:v>12.166668197555028</c:v>
                </c:pt>
                <c:pt idx="3">
                  <c:v>10.494434935351135</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EA0A9F"/>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45.373649887329108</c:v>
                </c:pt>
                <c:pt idx="1">
                  <c:v>44.516404368288534</c:v>
                </c:pt>
                <c:pt idx="2">
                  <c:v>46.138606822710173</c:v>
                </c:pt>
                <c:pt idx="3">
                  <c:v>57.107495460480571</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45.806997606753242</c:v>
                </c:pt>
                <c:pt idx="1">
                  <c:v>48.581753735517879</c:v>
                </c:pt>
                <c:pt idx="2">
                  <c:v>41.6947249797349</c:v>
                </c:pt>
                <c:pt idx="3">
                  <c:v>32.398069604168263</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269372032"/>
        <c:axId val="269377920"/>
      </c:barChart>
      <c:catAx>
        <c:axId val="269372032"/>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en-US"/>
          </a:p>
        </c:txPr>
        <c:crossAx val="269377920"/>
        <c:crosses val="autoZero"/>
        <c:auto val="1"/>
        <c:lblAlgn val="ctr"/>
        <c:lblOffset val="100"/>
        <c:noMultiLvlLbl val="0"/>
      </c:catAx>
      <c:valAx>
        <c:axId val="269377920"/>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en-US"/>
          </a:p>
        </c:txPr>
        <c:crossAx val="269372032"/>
        <c:crosses val="autoZero"/>
        <c:crossBetween val="between"/>
      </c:valAx>
      <c:dTable>
        <c:showHorzBorder val="1"/>
        <c:showVertBorder val="1"/>
        <c:showOutline val="1"/>
        <c:showKeys val="1"/>
        <c:txPr>
          <a:bodyPr/>
          <a:lstStyle/>
          <a:p>
            <a:pPr rtl="0">
              <a:defRPr sz="110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Faster fulfillment of requirements set by the European Commission</c:v>
                </c:pt>
              </c:strCache>
            </c:strRef>
          </c:tx>
          <c:spPr>
            <a:solidFill>
              <a:srgbClr val="F8B318"/>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16.76265708623573</c:v>
                </c:pt>
                <c:pt idx="1">
                  <c:v>18.704395686685139</c:v>
                </c:pt>
                <c:pt idx="2">
                  <c:v>13.413935561847522</c:v>
                </c:pt>
                <c:pt idx="3">
                  <c:v>14.452392968818753</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Political and economic stabilisation</c:v>
                </c:pt>
              </c:strCache>
            </c:strRef>
          </c:tx>
          <c:spPr>
            <a:solidFill>
              <a:srgbClr val="EA0A9F"/>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34.345706343582535</c:v>
                </c:pt>
                <c:pt idx="1">
                  <c:v>38.013797363716968</c:v>
                </c:pt>
                <c:pt idx="2">
                  <c:v>27.855575610193011</c:v>
                </c:pt>
                <c:pt idx="3">
                  <c:v>32.446383381497434</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Access to special EU funds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11.956257228635563</c:v>
                </c:pt>
                <c:pt idx="1">
                  <c:v>12.347062894814917</c:v>
                </c:pt>
                <c:pt idx="2">
                  <c:v>11.298922407689361</c:v>
                </c:pt>
                <c:pt idx="3">
                  <c:v>11.241268946095111</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Foreign direct investments will increase</c:v>
                </c:pt>
              </c:strCache>
            </c:strRef>
          </c:tx>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9.439794960290449</c:v>
                </c:pt>
                <c:pt idx="1">
                  <c:v>9.0780443512018891</c:v>
                </c:pt>
                <c:pt idx="2">
                  <c:v>10.019123665926495</c:v>
                </c:pt>
                <c:pt idx="3">
                  <c:v>10.539156610276644</c:v>
                </c:pt>
              </c:numCache>
            </c:numRef>
          </c:val>
          <c:extLst>
            <c:ext xmlns:c16="http://schemas.microsoft.com/office/drawing/2014/chart" uri="{C3380CC4-5D6E-409C-BE32-E72D297353CC}">
              <c16:uniqueId val="{00000000-600B-4F1B-95D9-40F0155ABFFB}"/>
            </c:ext>
          </c:extLst>
        </c:ser>
        <c:ser>
          <c:idx val="4"/>
          <c:order val="4"/>
          <c:tx>
            <c:strRef>
              <c:f>Sheet1!$F$1</c:f>
              <c:strCache>
                <c:ptCount val="1"/>
                <c:pt idx="0">
                  <c:v>Nothing will change</c:v>
                </c:pt>
              </c:strCache>
            </c:strRef>
          </c:tx>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23.137038055862664</c:v>
                </c:pt>
                <c:pt idx="1">
                  <c:v>17.612029137642693</c:v>
                </c:pt>
                <c:pt idx="2">
                  <c:v>32.55824456094512</c:v>
                </c:pt>
                <c:pt idx="3">
                  <c:v>31.320798093312032</c:v>
                </c:pt>
              </c:numCache>
            </c:numRef>
          </c:val>
          <c:extLst>
            <c:ext xmlns:c16="http://schemas.microsoft.com/office/drawing/2014/chart" uri="{C3380CC4-5D6E-409C-BE32-E72D297353CC}">
              <c16:uniqueId val="{00000001-600B-4F1B-95D9-40F0155ABFFB}"/>
            </c:ext>
          </c:extLst>
        </c:ser>
        <c:ser>
          <c:idx val="5"/>
          <c:order val="5"/>
          <c:tx>
            <c:strRef>
              <c:f>Sheet1!$G$1</c:f>
              <c:strCache>
                <c:ptCount val="1"/>
                <c:pt idx="0">
                  <c:v>Does not know / Refused to answer </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BIH</c:v>
                </c:pt>
                <c:pt idx="1">
                  <c:v>FBIH</c:v>
                </c:pt>
                <c:pt idx="2">
                  <c:v>RS</c:v>
                </c:pt>
                <c:pt idx="3">
                  <c:v>BD</c:v>
                </c:pt>
              </c:strCache>
            </c:strRef>
          </c:cat>
          <c:val>
            <c:numRef>
              <c:f>Sheet1!$G$2:$G$5</c:f>
              <c:numCache>
                <c:formatCode>0.0</c:formatCode>
                <c:ptCount val="4"/>
                <c:pt idx="0">
                  <c:v>4.3585463253926928</c:v>
                </c:pt>
                <c:pt idx="1">
                  <c:v>4.3</c:v>
                </c:pt>
                <c:pt idx="2">
                  <c:v>4.8</c:v>
                </c:pt>
                <c:pt idx="3">
                  <c:v>0.1</c:v>
                </c:pt>
              </c:numCache>
            </c:numRef>
          </c:val>
          <c:extLst>
            <c:ext xmlns:c16="http://schemas.microsoft.com/office/drawing/2014/chart" uri="{C3380CC4-5D6E-409C-BE32-E72D297353CC}">
              <c16:uniqueId val="{00000000-D0CF-4F2A-99F8-F26C186DBDCA}"/>
            </c:ext>
          </c:extLst>
        </c:ser>
        <c:dLbls>
          <c:showLegendKey val="0"/>
          <c:showVal val="0"/>
          <c:showCatName val="0"/>
          <c:showSerName val="0"/>
          <c:showPercent val="0"/>
          <c:showBubbleSize val="0"/>
        </c:dLbls>
        <c:gapWidth val="95"/>
        <c:overlap val="100"/>
        <c:axId val="269499776"/>
        <c:axId val="269509760"/>
      </c:barChart>
      <c:catAx>
        <c:axId val="269499776"/>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en-US"/>
          </a:p>
        </c:txPr>
        <c:crossAx val="269509760"/>
        <c:crosses val="autoZero"/>
        <c:auto val="1"/>
        <c:lblAlgn val="ctr"/>
        <c:lblOffset val="100"/>
        <c:noMultiLvlLbl val="0"/>
      </c:catAx>
      <c:valAx>
        <c:axId val="269509760"/>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en-US"/>
          </a:p>
        </c:txPr>
        <c:crossAx val="269499776"/>
        <c:crosses val="autoZero"/>
        <c:crossBetween val="between"/>
      </c:valAx>
      <c:dTable>
        <c:showHorzBorder val="1"/>
        <c:showVertBorder val="1"/>
        <c:showOutline val="1"/>
        <c:showKeys val="1"/>
        <c:txPr>
          <a:bodyPr/>
          <a:lstStyle/>
          <a:p>
            <a:pPr rtl="0">
              <a:defRPr sz="110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Education, health care and social infrastructure</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52.458851516626801</c:v>
                </c:pt>
                <c:pt idx="1">
                  <c:v>54.828385752629814</c:v>
                </c:pt>
                <c:pt idx="2">
                  <c:v>48.605853466428812</c:v>
                </c:pt>
                <c:pt idx="3">
                  <c:v>46.13311972297705</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Environmental protection</c:v>
                </c:pt>
              </c:strCache>
            </c:strRef>
          </c:tx>
          <c:spPr>
            <a:solidFill>
              <a:srgbClr val="EA0A9F"/>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5.1983043024022226</c:v>
                </c:pt>
                <c:pt idx="1">
                  <c:v>4.65182875810134</c:v>
                </c:pt>
                <c:pt idx="2">
                  <c:v>6.2984956725613603</c:v>
                </c:pt>
                <c:pt idx="3">
                  <c:v>3.4797055194449471</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Support to SMEs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17.600980065278176</c:v>
                </c:pt>
                <c:pt idx="1">
                  <c:v>16.477214914905819</c:v>
                </c:pt>
                <c:pt idx="2">
                  <c:v>19.376848547684521</c:v>
                </c:pt>
                <c:pt idx="3">
                  <c:v>21.373440354037605</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Professional education and training aimed at employment</c:v>
                </c:pt>
              </c:strCache>
            </c:strRef>
          </c:tx>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11.949796404455068</c:v>
                </c:pt>
                <c:pt idx="1">
                  <c:v>12.531009444534465</c:v>
                </c:pt>
                <c:pt idx="2">
                  <c:v>10.491020000290881</c:v>
                </c:pt>
                <c:pt idx="3">
                  <c:v>18.112314265855083</c:v>
                </c:pt>
              </c:numCache>
            </c:numRef>
          </c:val>
          <c:extLst>
            <c:ext xmlns:c16="http://schemas.microsoft.com/office/drawing/2014/chart" uri="{C3380CC4-5D6E-409C-BE32-E72D297353CC}">
              <c16:uniqueId val="{00000000-600B-4F1B-95D9-40F0155ABFFB}"/>
            </c:ext>
          </c:extLst>
        </c:ser>
        <c:ser>
          <c:idx val="4"/>
          <c:order val="4"/>
          <c:tx>
            <c:strRef>
              <c:f>Sheet1!$F$1</c:f>
              <c:strCache>
                <c:ptCount val="1"/>
                <c:pt idx="0">
                  <c:v>Renewable and green energy</c:v>
                </c:pt>
              </c:strCache>
            </c:strRef>
          </c:tx>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6.4633016769892739</c:v>
                </c:pt>
                <c:pt idx="1">
                  <c:v>6.8020335048068121</c:v>
                </c:pt>
                <c:pt idx="2">
                  <c:v>5.7861288694159958</c:v>
                </c:pt>
                <c:pt idx="3">
                  <c:v>7.4568094587240479</c:v>
                </c:pt>
              </c:numCache>
            </c:numRef>
          </c:val>
          <c:extLst>
            <c:ext xmlns:c16="http://schemas.microsoft.com/office/drawing/2014/chart" uri="{C3380CC4-5D6E-409C-BE32-E72D297353CC}">
              <c16:uniqueId val="{00000001-600B-4F1B-95D9-40F0155ABFFB}"/>
            </c:ext>
          </c:extLst>
        </c:ser>
        <c:ser>
          <c:idx val="5"/>
          <c:order val="5"/>
          <c:tx>
            <c:strRef>
              <c:f>Sheet1!$G$1</c:f>
              <c:strCache>
                <c:ptCount val="1"/>
                <c:pt idx="0">
                  <c:v>Research and innovation</c:v>
                </c:pt>
              </c:strCache>
            </c:strRef>
          </c:tx>
          <c:invertIfNegative val="0"/>
          <c:dLbls>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BIH</c:v>
                </c:pt>
                <c:pt idx="1">
                  <c:v>FBIH</c:v>
                </c:pt>
                <c:pt idx="2">
                  <c:v>RS</c:v>
                </c:pt>
                <c:pt idx="3">
                  <c:v>BD</c:v>
                </c:pt>
              </c:strCache>
            </c:strRef>
          </c:cat>
          <c:val>
            <c:numRef>
              <c:f>Sheet1!$G$2:$G$5</c:f>
              <c:numCache>
                <c:formatCode>0.0</c:formatCode>
                <c:ptCount val="4"/>
                <c:pt idx="0">
                  <c:v>2.0458579350345856</c:v>
                </c:pt>
                <c:pt idx="1">
                  <c:v>1.5082131872549875</c:v>
                </c:pt>
                <c:pt idx="2">
                  <c:v>2.922532839468754</c:v>
                </c:pt>
                <c:pt idx="3">
                  <c:v>3.4446106789612347</c:v>
                </c:pt>
              </c:numCache>
            </c:numRef>
          </c:val>
          <c:extLst>
            <c:ext xmlns:c16="http://schemas.microsoft.com/office/drawing/2014/chart" uri="{C3380CC4-5D6E-409C-BE32-E72D297353CC}">
              <c16:uniqueId val="{00000000-D0CF-4F2A-99F8-F26C186DBDCA}"/>
            </c:ext>
          </c:extLst>
        </c:ser>
        <c:ser>
          <c:idx val="6"/>
          <c:order val="6"/>
          <c:tx>
            <c:strRef>
              <c:f>Sheet1!$H$1</c:f>
              <c:strCache>
                <c:ptCount val="1"/>
                <c:pt idx="0">
                  <c:v>Does not know / Does not want to answer</c:v>
                </c:pt>
              </c:strCache>
            </c:strRef>
          </c:tx>
          <c:invertIfNegative val="0"/>
          <c:cat>
            <c:strRef>
              <c:f>Sheet1!$A$2:$A$5</c:f>
              <c:strCache>
                <c:ptCount val="4"/>
                <c:pt idx="0">
                  <c:v>BIH</c:v>
                </c:pt>
                <c:pt idx="1">
                  <c:v>FBIH</c:v>
                </c:pt>
                <c:pt idx="2">
                  <c:v>RS</c:v>
                </c:pt>
                <c:pt idx="3">
                  <c:v>BD</c:v>
                </c:pt>
              </c:strCache>
            </c:strRef>
          </c:cat>
          <c:val>
            <c:numRef>
              <c:f>Sheet1!$H$2:$H$5</c:f>
              <c:numCache>
                <c:formatCode>0.0</c:formatCode>
                <c:ptCount val="4"/>
                <c:pt idx="0">
                  <c:v>4.282908099213512</c:v>
                </c:pt>
                <c:pt idx="1">
                  <c:v>3.2013144377666354</c:v>
                </c:pt>
                <c:pt idx="2">
                  <c:v>6.5191206041497844</c:v>
                </c:pt>
                <c:pt idx="3">
                  <c:v>0</c:v>
                </c:pt>
              </c:numCache>
            </c:numRef>
          </c:val>
          <c:extLst>
            <c:ext xmlns:c16="http://schemas.microsoft.com/office/drawing/2014/chart" uri="{C3380CC4-5D6E-409C-BE32-E72D297353CC}">
              <c16:uniqueId val="{00000000-9B80-4C06-80F2-416A47A5EDE8}"/>
            </c:ext>
          </c:extLst>
        </c:ser>
        <c:dLbls>
          <c:showLegendKey val="0"/>
          <c:showVal val="0"/>
          <c:showCatName val="0"/>
          <c:showSerName val="0"/>
          <c:showPercent val="0"/>
          <c:showBubbleSize val="0"/>
        </c:dLbls>
        <c:gapWidth val="95"/>
        <c:overlap val="100"/>
        <c:axId val="305534464"/>
        <c:axId val="305536000"/>
      </c:barChart>
      <c:catAx>
        <c:axId val="305534464"/>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en-US"/>
          </a:p>
        </c:txPr>
        <c:crossAx val="305536000"/>
        <c:crosses val="autoZero"/>
        <c:auto val="1"/>
        <c:lblAlgn val="ctr"/>
        <c:lblOffset val="100"/>
        <c:noMultiLvlLbl val="0"/>
      </c:catAx>
      <c:valAx>
        <c:axId val="305536000"/>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en-US"/>
          </a:p>
        </c:txPr>
        <c:crossAx val="305534464"/>
        <c:crosses val="autoZero"/>
        <c:crossBetween val="between"/>
      </c:valAx>
      <c:dTable>
        <c:showHorzBorder val="1"/>
        <c:showVertBorder val="1"/>
        <c:showOutline val="1"/>
        <c:showKeys val="1"/>
        <c:txPr>
          <a:bodyPr/>
          <a:lstStyle/>
          <a:p>
            <a:pPr rtl="0">
              <a:defRPr sz="110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bs-Latn-BA" dirty="0"/>
              <a:t>%</a:t>
            </a:r>
          </a:p>
        </c:rich>
      </c:tx>
      <c:layout>
        <c:manualLayout>
          <c:xMode val="edge"/>
          <c:yMode val="edge"/>
          <c:x val="0.11231405129476923"/>
          <c:y val="0.76391183424502884"/>
        </c:manualLayout>
      </c:layout>
      <c:overlay val="0"/>
    </c:title>
    <c:autoTitleDeleted val="0"/>
    <c:plotArea>
      <c:layout/>
      <c:barChart>
        <c:barDir val="col"/>
        <c:grouping val="clustered"/>
        <c:varyColors val="0"/>
        <c:ser>
          <c:idx val="0"/>
          <c:order val="0"/>
          <c:tx>
            <c:strRef>
              <c:f>Sheet1!$B$1</c:f>
              <c:strCache>
                <c:ptCount val="1"/>
                <c:pt idx="0">
                  <c:v>Yes</c:v>
                </c:pt>
              </c:strCache>
            </c:strRef>
          </c:tx>
          <c:spPr>
            <a:solidFill>
              <a:srgbClr val="BD9B08"/>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trendline>
            <c:trendlineType val="linear"/>
            <c:dispRSqr val="0"/>
            <c:dispEq val="0"/>
          </c:trendline>
          <c:cat>
            <c:numRef>
              <c:f>Sheet1!$A$2:$A$4</c:f>
              <c:numCache>
                <c:formatCode>General</c:formatCode>
                <c:ptCount val="3"/>
                <c:pt idx="0">
                  <c:v>2021</c:v>
                </c:pt>
                <c:pt idx="1">
                  <c:v>2022</c:v>
                </c:pt>
                <c:pt idx="2">
                  <c:v>2023</c:v>
                </c:pt>
              </c:numCache>
            </c:numRef>
          </c:cat>
          <c:val>
            <c:numRef>
              <c:f>Sheet1!$B$2:$B$4</c:f>
              <c:numCache>
                <c:formatCode>0.0</c:formatCode>
                <c:ptCount val="3"/>
                <c:pt idx="0">
                  <c:v>80.551279101605289</c:v>
                </c:pt>
                <c:pt idx="1">
                  <c:v>77.397420513677531</c:v>
                </c:pt>
                <c:pt idx="2">
                  <c:v>73.3</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No</c:v>
                </c:pt>
              </c:strCache>
            </c:strRef>
          </c:tx>
          <c:spPr>
            <a:solidFill>
              <a:srgbClr val="E60D7F"/>
            </a:solidFill>
          </c:spPr>
          <c:invertIfNegative val="0"/>
          <c:cat>
            <c:numRef>
              <c:f>Sheet1!$A$2:$A$4</c:f>
              <c:numCache>
                <c:formatCode>General</c:formatCode>
                <c:ptCount val="3"/>
                <c:pt idx="0">
                  <c:v>2021</c:v>
                </c:pt>
                <c:pt idx="1">
                  <c:v>2022</c:v>
                </c:pt>
                <c:pt idx="2">
                  <c:v>2023</c:v>
                </c:pt>
              </c:numCache>
            </c:numRef>
          </c:cat>
          <c:val>
            <c:numRef>
              <c:f>Sheet1!$C$2:$C$4</c:f>
              <c:numCache>
                <c:formatCode>0.0</c:formatCode>
                <c:ptCount val="3"/>
                <c:pt idx="0">
                  <c:v>9.3154854516275236</c:v>
                </c:pt>
                <c:pt idx="1">
                  <c:v>15.961929538409571</c:v>
                </c:pt>
                <c:pt idx="2">
                  <c:v>15.2</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I would not vote</c:v>
                </c:pt>
              </c:strCache>
            </c:strRef>
          </c:tx>
          <c:spPr>
            <a:solidFill>
              <a:srgbClr val="00B0F0"/>
            </a:solidFill>
          </c:spPr>
          <c:invertIfNegative val="0"/>
          <c:cat>
            <c:numRef>
              <c:f>Sheet1!$A$2:$A$4</c:f>
              <c:numCache>
                <c:formatCode>General</c:formatCode>
                <c:ptCount val="3"/>
                <c:pt idx="0">
                  <c:v>2021</c:v>
                </c:pt>
                <c:pt idx="1">
                  <c:v>2022</c:v>
                </c:pt>
                <c:pt idx="2">
                  <c:v>2023</c:v>
                </c:pt>
              </c:numCache>
            </c:numRef>
          </c:cat>
          <c:val>
            <c:numRef>
              <c:f>Sheet1!$D$2:$D$4</c:f>
              <c:numCache>
                <c:formatCode>0.0</c:formatCode>
                <c:ptCount val="3"/>
                <c:pt idx="0">
                  <c:v>8.4072188826007448</c:v>
                </c:pt>
                <c:pt idx="1">
                  <c:v>5.248372633550372</c:v>
                </c:pt>
                <c:pt idx="2">
                  <c:v>9.5</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Does not know / Does not want to answer</c:v>
                </c:pt>
              </c:strCache>
            </c:strRef>
          </c:tx>
          <c:spPr>
            <a:solidFill>
              <a:srgbClr val="717171"/>
            </a:solidFill>
          </c:spPr>
          <c:invertIfNegative val="0"/>
          <c:cat>
            <c:numRef>
              <c:f>Sheet1!$A$2:$A$4</c:f>
              <c:numCache>
                <c:formatCode>General</c:formatCode>
                <c:ptCount val="3"/>
                <c:pt idx="0">
                  <c:v>2021</c:v>
                </c:pt>
                <c:pt idx="1">
                  <c:v>2022</c:v>
                </c:pt>
                <c:pt idx="2">
                  <c:v>2023</c:v>
                </c:pt>
              </c:numCache>
            </c:numRef>
          </c:cat>
          <c:val>
            <c:numRef>
              <c:f>Sheet1!$E$2:$E$4</c:f>
              <c:numCache>
                <c:formatCode>0.0</c:formatCode>
                <c:ptCount val="3"/>
                <c:pt idx="0">
                  <c:v>1.7260165641663761</c:v>
                </c:pt>
                <c:pt idx="1">
                  <c:v>1.39227731436304</c:v>
                </c:pt>
                <c:pt idx="2">
                  <c:v>2</c:v>
                </c:pt>
              </c:numCache>
            </c:numRef>
          </c:val>
          <c:extLst>
            <c:ext xmlns:c16="http://schemas.microsoft.com/office/drawing/2014/chart" uri="{C3380CC4-5D6E-409C-BE32-E72D297353CC}">
              <c16:uniqueId val="{0000000B-4779-4199-8BDD-690991C65849}"/>
            </c:ext>
          </c:extLst>
        </c:ser>
        <c:dLbls>
          <c:showLegendKey val="0"/>
          <c:showVal val="0"/>
          <c:showCatName val="0"/>
          <c:showSerName val="0"/>
          <c:showPercent val="0"/>
          <c:showBubbleSize val="0"/>
        </c:dLbls>
        <c:gapWidth val="150"/>
        <c:axId val="288256384"/>
        <c:axId val="288257920"/>
      </c:barChart>
      <c:catAx>
        <c:axId val="288256384"/>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crossAx val="288257920"/>
        <c:crosses val="autoZero"/>
        <c:auto val="1"/>
        <c:lblAlgn val="ctr"/>
        <c:lblOffset val="0"/>
        <c:noMultiLvlLbl val="0"/>
      </c:catAx>
      <c:valAx>
        <c:axId val="288257920"/>
        <c:scaling>
          <c:orientation val="minMax"/>
          <c:max val="100"/>
          <c:min val="0"/>
        </c:scaling>
        <c:delete val="0"/>
        <c:axPos val="l"/>
        <c:majorGridlines>
          <c:spPr>
            <a:ln>
              <a:solidFill>
                <a:srgbClr val="AEAE9F"/>
              </a:solidFill>
            </a:ln>
          </c:spPr>
        </c:majorGridlines>
        <c:numFmt formatCode="0" sourceLinked="0"/>
        <c:majorTickMark val="cross"/>
        <c:minorTickMark val="cross"/>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288256384"/>
        <c:crosses val="autoZero"/>
        <c:crossBetween val="between"/>
        <c:majorUnit val="10"/>
        <c:minorUnit val="10"/>
      </c:valAx>
      <c:dTable>
        <c:showHorzBorder val="1"/>
        <c:showVertBorder val="1"/>
        <c:showOutline val="1"/>
        <c:showKeys val="1"/>
        <c:txPr>
          <a:bodyPr/>
          <a:lstStyle/>
          <a:p>
            <a:pPr rtl="0">
              <a:defRPr sz="1100" b="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bs-Latn-BA" dirty="0"/>
              <a:t>%</a:t>
            </a:r>
          </a:p>
        </c:rich>
      </c:tx>
      <c:layout>
        <c:manualLayout>
          <c:xMode val="edge"/>
          <c:yMode val="edge"/>
          <c:x val="0.14212771229683246"/>
          <c:y val="0.61714569223678684"/>
        </c:manualLayout>
      </c:layout>
      <c:overlay val="0"/>
    </c:title>
    <c:autoTitleDeleted val="0"/>
    <c:plotArea>
      <c:layout/>
      <c:barChart>
        <c:barDir val="col"/>
        <c:grouping val="clustered"/>
        <c:varyColors val="0"/>
        <c:ser>
          <c:idx val="0"/>
          <c:order val="0"/>
          <c:tx>
            <c:strRef>
              <c:f>Sheet1!$B$1</c:f>
              <c:strCache>
                <c:ptCount val="1"/>
                <c:pt idx="0">
                  <c:v>Guarantee of lasting peace and political stability</c:v>
                </c:pt>
              </c:strCache>
            </c:strRef>
          </c:tx>
          <c:spPr>
            <a:solidFill>
              <a:srgbClr val="BD9B08"/>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trendline>
            <c:trendlineType val="linear"/>
            <c:dispRSqr val="0"/>
            <c:dispEq val="0"/>
          </c:trendline>
          <c:cat>
            <c:numRef>
              <c:f>Sheet1!$A$2:$A$4</c:f>
              <c:numCache>
                <c:formatCode>General</c:formatCode>
                <c:ptCount val="3"/>
                <c:pt idx="0">
                  <c:v>2021</c:v>
                </c:pt>
                <c:pt idx="1">
                  <c:v>2022</c:v>
                </c:pt>
                <c:pt idx="2">
                  <c:v>2023</c:v>
                </c:pt>
              </c:numCache>
            </c:numRef>
          </c:cat>
          <c:val>
            <c:numRef>
              <c:f>Sheet1!$B$2:$B$4</c:f>
              <c:numCache>
                <c:formatCode>0.0</c:formatCode>
                <c:ptCount val="3"/>
                <c:pt idx="0">
                  <c:v>43.142655751092356</c:v>
                </c:pt>
                <c:pt idx="1">
                  <c:v>34.437746248618744</c:v>
                </c:pt>
                <c:pt idx="2" formatCode="General">
                  <c:v>30.5</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Free movement of people, goods and capital</c:v>
                </c:pt>
              </c:strCache>
            </c:strRef>
          </c:tx>
          <c:spPr>
            <a:solidFill>
              <a:srgbClr val="E60D7F"/>
            </a:solidFill>
          </c:spPr>
          <c:invertIfNegative val="0"/>
          <c:cat>
            <c:numRef>
              <c:f>Sheet1!$A$2:$A$4</c:f>
              <c:numCache>
                <c:formatCode>General</c:formatCode>
                <c:ptCount val="3"/>
                <c:pt idx="0">
                  <c:v>2021</c:v>
                </c:pt>
                <c:pt idx="1">
                  <c:v>2022</c:v>
                </c:pt>
                <c:pt idx="2">
                  <c:v>2023</c:v>
                </c:pt>
              </c:numCache>
            </c:numRef>
          </c:cat>
          <c:val>
            <c:numRef>
              <c:f>Sheet1!$C$2:$C$4</c:f>
              <c:numCache>
                <c:formatCode>0.0</c:formatCode>
                <c:ptCount val="3"/>
                <c:pt idx="0">
                  <c:v>27.257758750488801</c:v>
                </c:pt>
                <c:pt idx="1">
                  <c:v>32.040710395242989</c:v>
                </c:pt>
                <c:pt idx="2" formatCode="General">
                  <c:v>36.299999999999997</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Compliance with the laws and regulations</c:v>
                </c:pt>
              </c:strCache>
            </c:strRef>
          </c:tx>
          <c:spPr>
            <a:solidFill>
              <a:srgbClr val="00B0F0"/>
            </a:solidFill>
          </c:spPr>
          <c:invertIfNegative val="0"/>
          <c:cat>
            <c:numRef>
              <c:f>Sheet1!$A$2:$A$4</c:f>
              <c:numCache>
                <c:formatCode>General</c:formatCode>
                <c:ptCount val="3"/>
                <c:pt idx="0">
                  <c:v>2021</c:v>
                </c:pt>
                <c:pt idx="1">
                  <c:v>2022</c:v>
                </c:pt>
                <c:pt idx="2">
                  <c:v>2023</c:v>
                </c:pt>
              </c:numCache>
            </c:numRef>
          </c:cat>
          <c:val>
            <c:numRef>
              <c:f>Sheet1!$D$2:$D$4</c:f>
              <c:numCache>
                <c:formatCode>0.0</c:formatCode>
                <c:ptCount val="3"/>
                <c:pt idx="0">
                  <c:v>17.286504798791483</c:v>
                </c:pt>
                <c:pt idx="1">
                  <c:v>22.806695876866979</c:v>
                </c:pt>
                <c:pt idx="2" formatCode="General">
                  <c:v>22.4</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Infrastructure improvement</c:v>
                </c:pt>
              </c:strCache>
            </c:strRef>
          </c:tx>
          <c:spPr>
            <a:solidFill>
              <a:srgbClr val="802AB7">
                <a:lumMod val="60000"/>
                <a:lumOff val="40000"/>
              </a:srgbClr>
            </a:solidFill>
          </c:spPr>
          <c:invertIfNegative val="0"/>
          <c:cat>
            <c:numRef>
              <c:f>Sheet1!$A$2:$A$4</c:f>
              <c:numCache>
                <c:formatCode>General</c:formatCode>
                <c:ptCount val="3"/>
                <c:pt idx="0">
                  <c:v>2021</c:v>
                </c:pt>
                <c:pt idx="1">
                  <c:v>2022</c:v>
                </c:pt>
                <c:pt idx="2">
                  <c:v>2023</c:v>
                </c:pt>
              </c:numCache>
            </c:numRef>
          </c:cat>
          <c:val>
            <c:numRef>
              <c:f>Sheet1!$E$2:$E$4</c:f>
              <c:numCache>
                <c:formatCode>0.0</c:formatCode>
                <c:ptCount val="3"/>
                <c:pt idx="0">
                  <c:v>10.606639444973752</c:v>
                </c:pt>
                <c:pt idx="1">
                  <c:v>6.5822329136959281</c:v>
                </c:pt>
                <c:pt idx="2" formatCode="General">
                  <c:v>9.1</c:v>
                </c:pt>
              </c:numCache>
            </c:numRef>
          </c:val>
          <c:extLst>
            <c:ext xmlns:c16="http://schemas.microsoft.com/office/drawing/2014/chart" uri="{C3380CC4-5D6E-409C-BE32-E72D297353CC}">
              <c16:uniqueId val="{0000000B-4779-4199-8BDD-690991C65849}"/>
            </c:ext>
          </c:extLst>
        </c:ser>
        <c:ser>
          <c:idx val="4"/>
          <c:order val="4"/>
          <c:tx>
            <c:strRef>
              <c:f>Sheet1!$F$1</c:f>
              <c:strCache>
                <c:ptCount val="1"/>
                <c:pt idx="0">
                  <c:v>Other</c:v>
                </c:pt>
              </c:strCache>
            </c:strRef>
          </c:tx>
          <c:spPr>
            <a:solidFill>
              <a:srgbClr val="FF8B57"/>
            </a:solidFill>
          </c:spPr>
          <c:invertIfNegative val="0"/>
          <c:dPt>
            <c:idx val="0"/>
            <c:invertIfNegative val="0"/>
            <c:bubble3D val="0"/>
            <c:extLst>
              <c:ext xmlns:c16="http://schemas.microsoft.com/office/drawing/2014/chart" uri="{C3380CC4-5D6E-409C-BE32-E72D297353CC}">
                <c16:uniqueId val="{00000009-0D04-4240-ABDC-010C66BA3B3F}"/>
              </c:ext>
            </c:extLst>
          </c:dPt>
          <c:cat>
            <c:numRef>
              <c:f>Sheet1!$A$2:$A$4</c:f>
              <c:numCache>
                <c:formatCode>General</c:formatCode>
                <c:ptCount val="3"/>
                <c:pt idx="0">
                  <c:v>2021</c:v>
                </c:pt>
                <c:pt idx="1">
                  <c:v>2022</c:v>
                </c:pt>
                <c:pt idx="2">
                  <c:v>2023</c:v>
                </c:pt>
              </c:numCache>
            </c:numRef>
          </c:cat>
          <c:val>
            <c:numRef>
              <c:f>Sheet1!$F$2:$F$4</c:f>
              <c:numCache>
                <c:formatCode>0.0</c:formatCode>
                <c:ptCount val="3"/>
                <c:pt idx="0">
                  <c:v>1.3835158217995995</c:v>
                </c:pt>
                <c:pt idx="1">
                  <c:v>4.2</c:v>
                </c:pt>
                <c:pt idx="2" formatCode="General">
                  <c:v>1.7</c:v>
                </c:pt>
              </c:numCache>
            </c:numRef>
          </c:val>
          <c:extLst>
            <c:ext xmlns:c16="http://schemas.microsoft.com/office/drawing/2014/chart" uri="{C3380CC4-5D6E-409C-BE32-E72D297353CC}">
              <c16:uniqueId val="{0000000A-0D04-4240-ABDC-010C66BA3B3F}"/>
            </c:ext>
          </c:extLst>
        </c:ser>
        <c:ser>
          <c:idx val="5"/>
          <c:order val="5"/>
          <c:tx>
            <c:strRef>
              <c:f>Sheet1!$G$1</c:f>
              <c:strCache>
                <c:ptCount val="1"/>
                <c:pt idx="0">
                  <c:v>None</c:v>
                </c:pt>
              </c:strCache>
            </c:strRef>
          </c:tx>
          <c:spPr>
            <a:solidFill>
              <a:srgbClr val="989898"/>
            </a:solidFill>
          </c:spPr>
          <c:invertIfNegative val="0"/>
          <c:cat>
            <c:numRef>
              <c:f>Sheet1!$A$2:$A$4</c:f>
              <c:numCache>
                <c:formatCode>General</c:formatCode>
                <c:ptCount val="3"/>
                <c:pt idx="0">
                  <c:v>2021</c:v>
                </c:pt>
                <c:pt idx="1">
                  <c:v>2022</c:v>
                </c:pt>
                <c:pt idx="2">
                  <c:v>2023</c:v>
                </c:pt>
              </c:numCache>
            </c:numRef>
          </c:cat>
          <c:val>
            <c:numRef>
              <c:f>Sheet1!$G$2:$G$4</c:f>
              <c:numCache>
                <c:formatCode>General</c:formatCode>
                <c:ptCount val="3"/>
                <c:pt idx="0" formatCode="0.0">
                  <c:v>0</c:v>
                </c:pt>
                <c:pt idx="1">
                  <c:v>0</c:v>
                </c:pt>
                <c:pt idx="2">
                  <c:v>0</c:v>
                </c:pt>
              </c:numCache>
            </c:numRef>
          </c:val>
          <c:extLst>
            <c:ext xmlns:c16="http://schemas.microsoft.com/office/drawing/2014/chart" uri="{C3380CC4-5D6E-409C-BE32-E72D297353CC}">
              <c16:uniqueId val="{0000000B-0D04-4240-ABDC-010C66BA3B3F}"/>
            </c:ext>
          </c:extLst>
        </c:ser>
        <c:ser>
          <c:idx val="6"/>
          <c:order val="6"/>
          <c:tx>
            <c:strRef>
              <c:f>Sheet1!$H$1</c:f>
              <c:strCache>
                <c:ptCount val="1"/>
                <c:pt idx="0">
                  <c:v>Does not know / Refused to answer</c:v>
                </c:pt>
              </c:strCache>
            </c:strRef>
          </c:tx>
          <c:spPr>
            <a:solidFill>
              <a:srgbClr val="717171"/>
            </a:solidFill>
          </c:spPr>
          <c:invertIfNegative val="0"/>
          <c:cat>
            <c:numRef>
              <c:f>Sheet1!$A$2:$A$4</c:f>
              <c:numCache>
                <c:formatCode>General</c:formatCode>
                <c:ptCount val="3"/>
                <c:pt idx="0">
                  <c:v>2021</c:v>
                </c:pt>
                <c:pt idx="1">
                  <c:v>2022</c:v>
                </c:pt>
                <c:pt idx="2">
                  <c:v>2023</c:v>
                </c:pt>
              </c:numCache>
            </c:numRef>
          </c:cat>
          <c:val>
            <c:numRef>
              <c:f>Sheet1!$H$2:$H$4</c:f>
              <c:numCache>
                <c:formatCode>General</c:formatCode>
                <c:ptCount val="3"/>
                <c:pt idx="0" formatCode="0.0">
                  <c:v>0.32292543285581632</c:v>
                </c:pt>
                <c:pt idx="1">
                  <c:v>0</c:v>
                </c:pt>
                <c:pt idx="2">
                  <c:v>0</c:v>
                </c:pt>
              </c:numCache>
            </c:numRef>
          </c:val>
          <c:extLst>
            <c:ext xmlns:c16="http://schemas.microsoft.com/office/drawing/2014/chart" uri="{C3380CC4-5D6E-409C-BE32-E72D297353CC}">
              <c16:uniqueId val="{0000000C-0D04-4240-ABDC-010C66BA3B3F}"/>
            </c:ext>
          </c:extLst>
        </c:ser>
        <c:dLbls>
          <c:showLegendKey val="0"/>
          <c:showVal val="0"/>
          <c:showCatName val="0"/>
          <c:showSerName val="0"/>
          <c:showPercent val="0"/>
          <c:showBubbleSize val="0"/>
        </c:dLbls>
        <c:gapWidth val="150"/>
        <c:axId val="269042432"/>
        <c:axId val="269043968"/>
      </c:barChart>
      <c:catAx>
        <c:axId val="269042432"/>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crossAx val="269043968"/>
        <c:crosses val="autoZero"/>
        <c:auto val="1"/>
        <c:lblAlgn val="ctr"/>
        <c:lblOffset val="0"/>
        <c:noMultiLvlLbl val="0"/>
      </c:catAx>
      <c:valAx>
        <c:axId val="269043968"/>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269042432"/>
        <c:crosses val="autoZero"/>
        <c:crossBetween val="between"/>
        <c:majorUnit val="10"/>
        <c:minorUnit val="10"/>
      </c:valAx>
      <c:dTable>
        <c:showHorzBorder val="1"/>
        <c:showVertBorder val="1"/>
        <c:showOutline val="1"/>
        <c:showKeys val="1"/>
        <c:txPr>
          <a:bodyPr/>
          <a:lstStyle/>
          <a:p>
            <a:pPr rtl="0">
              <a:defRPr sz="1100" b="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bs-Latn-BA" dirty="0"/>
              <a:t>%</a:t>
            </a:r>
          </a:p>
        </c:rich>
      </c:tx>
      <c:layout>
        <c:manualLayout>
          <c:xMode val="edge"/>
          <c:yMode val="edge"/>
          <c:x val="0.11893930649973103"/>
          <c:y val="0.64948400702863762"/>
        </c:manualLayout>
      </c:layout>
      <c:overlay val="0"/>
    </c:title>
    <c:autoTitleDeleted val="0"/>
    <c:plotArea>
      <c:layout/>
      <c:barChart>
        <c:barDir val="col"/>
        <c:grouping val="clustered"/>
        <c:varyColors val="0"/>
        <c:ser>
          <c:idx val="0"/>
          <c:order val="0"/>
          <c:tx>
            <c:strRef>
              <c:f>Sheet1!$B$1</c:f>
              <c:strCache>
                <c:ptCount val="1"/>
                <c:pt idx="0">
                  <c:v>Loss of cultural diversity</c:v>
                </c:pt>
              </c:strCache>
            </c:strRef>
          </c:tx>
          <c:spPr>
            <a:solidFill>
              <a:srgbClr val="00B6FF"/>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cat>
            <c:numRef>
              <c:f>Sheet1!$A$2:$A$4</c:f>
              <c:numCache>
                <c:formatCode>General</c:formatCode>
                <c:ptCount val="3"/>
                <c:pt idx="0">
                  <c:v>2021</c:v>
                </c:pt>
                <c:pt idx="1">
                  <c:v>2022</c:v>
                </c:pt>
                <c:pt idx="2">
                  <c:v>2023</c:v>
                </c:pt>
              </c:numCache>
            </c:numRef>
          </c:cat>
          <c:val>
            <c:numRef>
              <c:f>Sheet1!$B$2:$B$4</c:f>
              <c:numCache>
                <c:formatCode>0.0</c:formatCode>
                <c:ptCount val="3"/>
                <c:pt idx="0">
                  <c:v>15.297040039203505</c:v>
                </c:pt>
                <c:pt idx="1">
                  <c:v>19.813485397913922</c:v>
                </c:pt>
                <c:pt idx="2" formatCode="General">
                  <c:v>17.5</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Increased bureaucracy</c:v>
                </c:pt>
              </c:strCache>
            </c:strRef>
          </c:tx>
          <c:spPr>
            <a:solidFill>
              <a:srgbClr val="E60D7F"/>
            </a:solidFill>
          </c:spPr>
          <c:invertIfNegative val="0"/>
          <c:cat>
            <c:numRef>
              <c:f>Sheet1!$A$2:$A$4</c:f>
              <c:numCache>
                <c:formatCode>General</c:formatCode>
                <c:ptCount val="3"/>
                <c:pt idx="0">
                  <c:v>2021</c:v>
                </c:pt>
                <c:pt idx="1">
                  <c:v>2022</c:v>
                </c:pt>
                <c:pt idx="2">
                  <c:v>2023</c:v>
                </c:pt>
              </c:numCache>
            </c:numRef>
          </c:cat>
          <c:val>
            <c:numRef>
              <c:f>Sheet1!$C$2:$C$4</c:f>
              <c:numCache>
                <c:formatCode>0.0</c:formatCode>
                <c:ptCount val="3"/>
                <c:pt idx="0">
                  <c:v>7.4243773411933587</c:v>
                </c:pt>
                <c:pt idx="1">
                  <c:v>6.5430886132307053</c:v>
                </c:pt>
                <c:pt idx="2" formatCode="General">
                  <c:v>5.4</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Higher costs of living and taxes</c:v>
                </c:pt>
              </c:strCache>
            </c:strRef>
          </c:tx>
          <c:spPr>
            <a:solidFill>
              <a:srgbClr val="BD9B08"/>
            </a:solidFill>
          </c:spPr>
          <c:invertIfNegative val="0"/>
          <c:trendline>
            <c:trendlineType val="linear"/>
            <c:dispRSqr val="0"/>
            <c:dispEq val="0"/>
          </c:trendline>
          <c:cat>
            <c:numRef>
              <c:f>Sheet1!$A$2:$A$4</c:f>
              <c:numCache>
                <c:formatCode>General</c:formatCode>
                <c:ptCount val="3"/>
                <c:pt idx="0">
                  <c:v>2021</c:v>
                </c:pt>
                <c:pt idx="1">
                  <c:v>2022</c:v>
                </c:pt>
                <c:pt idx="2">
                  <c:v>2023</c:v>
                </c:pt>
              </c:numCache>
            </c:numRef>
          </c:cat>
          <c:val>
            <c:numRef>
              <c:f>Sheet1!$D$2:$D$4</c:f>
              <c:numCache>
                <c:formatCode>0.0</c:formatCode>
                <c:ptCount val="3"/>
                <c:pt idx="0">
                  <c:v>55.911297968241819</c:v>
                </c:pt>
                <c:pt idx="1">
                  <c:v>50.396928776059816</c:v>
                </c:pt>
                <c:pt idx="2">
                  <c:v>52.7</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Over-centralisation</c:v>
                </c:pt>
              </c:strCache>
            </c:strRef>
          </c:tx>
          <c:spPr>
            <a:solidFill>
              <a:srgbClr val="802AB7">
                <a:lumMod val="60000"/>
                <a:lumOff val="40000"/>
              </a:srgbClr>
            </a:solidFill>
          </c:spPr>
          <c:invertIfNegative val="0"/>
          <c:cat>
            <c:numRef>
              <c:f>Sheet1!$A$2:$A$4</c:f>
              <c:numCache>
                <c:formatCode>General</c:formatCode>
                <c:ptCount val="3"/>
                <c:pt idx="0">
                  <c:v>2021</c:v>
                </c:pt>
                <c:pt idx="1">
                  <c:v>2022</c:v>
                </c:pt>
                <c:pt idx="2">
                  <c:v>2023</c:v>
                </c:pt>
              </c:numCache>
            </c:numRef>
          </c:cat>
          <c:val>
            <c:numRef>
              <c:f>Sheet1!$E$2:$E$4</c:f>
              <c:numCache>
                <c:formatCode>0.0</c:formatCode>
                <c:ptCount val="3"/>
                <c:pt idx="0">
                  <c:v>15.544378836909187</c:v>
                </c:pt>
                <c:pt idx="1">
                  <c:v>9.9767843470072854</c:v>
                </c:pt>
                <c:pt idx="2" formatCode="General">
                  <c:v>13.2</c:v>
                </c:pt>
              </c:numCache>
            </c:numRef>
          </c:val>
          <c:extLst>
            <c:ext xmlns:c16="http://schemas.microsoft.com/office/drawing/2014/chart" uri="{C3380CC4-5D6E-409C-BE32-E72D297353CC}">
              <c16:uniqueId val="{0000000B-4779-4199-8BDD-690991C65849}"/>
            </c:ext>
          </c:extLst>
        </c:ser>
        <c:ser>
          <c:idx val="4"/>
          <c:order val="4"/>
          <c:tx>
            <c:strRef>
              <c:f>Sheet1!$F$1</c:f>
              <c:strCache>
                <c:ptCount val="1"/>
                <c:pt idx="0">
                  <c:v>Other</c:v>
                </c:pt>
              </c:strCache>
            </c:strRef>
          </c:tx>
          <c:spPr>
            <a:solidFill>
              <a:srgbClr val="FF5000">
                <a:lumMod val="60000"/>
                <a:lumOff val="40000"/>
              </a:srgbClr>
            </a:solidFill>
          </c:spPr>
          <c:invertIfNegative val="0"/>
          <c:cat>
            <c:numRef>
              <c:f>Sheet1!$A$2:$A$4</c:f>
              <c:numCache>
                <c:formatCode>General</c:formatCode>
                <c:ptCount val="3"/>
                <c:pt idx="0">
                  <c:v>2021</c:v>
                </c:pt>
                <c:pt idx="1">
                  <c:v>2022</c:v>
                </c:pt>
                <c:pt idx="2">
                  <c:v>2023</c:v>
                </c:pt>
              </c:numCache>
            </c:numRef>
          </c:cat>
          <c:val>
            <c:numRef>
              <c:f>Sheet1!$F$2:$F$4</c:f>
              <c:numCache>
                <c:formatCode>0.0</c:formatCode>
                <c:ptCount val="3"/>
                <c:pt idx="0">
                  <c:v>4.375478705103701</c:v>
                </c:pt>
                <c:pt idx="1">
                  <c:v>9.0876166930088527</c:v>
                </c:pt>
                <c:pt idx="2">
                  <c:v>7.9</c:v>
                </c:pt>
              </c:numCache>
            </c:numRef>
          </c:val>
          <c:extLst>
            <c:ext xmlns:c16="http://schemas.microsoft.com/office/drawing/2014/chart" uri="{C3380CC4-5D6E-409C-BE32-E72D297353CC}">
              <c16:uniqueId val="{00000009-34AA-429F-8C55-B2FD75347052}"/>
            </c:ext>
          </c:extLst>
        </c:ser>
        <c:ser>
          <c:idx val="5"/>
          <c:order val="5"/>
          <c:tx>
            <c:strRef>
              <c:f>Sheet1!$G$1</c:f>
              <c:strCache>
                <c:ptCount val="1"/>
                <c:pt idx="0">
                  <c:v>None</c:v>
                </c:pt>
              </c:strCache>
            </c:strRef>
          </c:tx>
          <c:spPr>
            <a:solidFill>
              <a:srgbClr val="989898"/>
            </a:solidFill>
          </c:spPr>
          <c:invertIfNegative val="0"/>
          <c:cat>
            <c:numRef>
              <c:f>Sheet1!$A$2:$A$4</c:f>
              <c:numCache>
                <c:formatCode>General</c:formatCode>
                <c:ptCount val="3"/>
                <c:pt idx="0">
                  <c:v>2021</c:v>
                </c:pt>
                <c:pt idx="1">
                  <c:v>2022</c:v>
                </c:pt>
                <c:pt idx="2">
                  <c:v>2023</c:v>
                </c:pt>
              </c:numCache>
            </c:numRef>
          </c:cat>
          <c:val>
            <c:numRef>
              <c:f>Sheet1!$G$2:$G$4</c:f>
              <c:numCache>
                <c:formatCode>0.0</c:formatCode>
                <c:ptCount val="3"/>
                <c:pt idx="0">
                  <c:v>0</c:v>
                </c:pt>
                <c:pt idx="1">
                  <c:v>0</c:v>
                </c:pt>
                <c:pt idx="2">
                  <c:v>0</c:v>
                </c:pt>
              </c:numCache>
            </c:numRef>
          </c:val>
          <c:extLst>
            <c:ext xmlns:c16="http://schemas.microsoft.com/office/drawing/2014/chart" uri="{C3380CC4-5D6E-409C-BE32-E72D297353CC}">
              <c16:uniqueId val="{0000000A-34AA-429F-8C55-B2FD75347052}"/>
            </c:ext>
          </c:extLst>
        </c:ser>
        <c:ser>
          <c:idx val="6"/>
          <c:order val="6"/>
          <c:tx>
            <c:strRef>
              <c:f>Sheet1!$H$1</c:f>
              <c:strCache>
                <c:ptCount val="1"/>
                <c:pt idx="0">
                  <c:v>Does not know / Refused to answer</c:v>
                </c:pt>
              </c:strCache>
            </c:strRef>
          </c:tx>
          <c:invertIfNegative val="0"/>
          <c:cat>
            <c:numRef>
              <c:f>Sheet1!$A$2:$A$4</c:f>
              <c:numCache>
                <c:formatCode>General</c:formatCode>
                <c:ptCount val="3"/>
                <c:pt idx="0">
                  <c:v>2021</c:v>
                </c:pt>
                <c:pt idx="1">
                  <c:v>2022</c:v>
                </c:pt>
                <c:pt idx="2">
                  <c:v>2023</c:v>
                </c:pt>
              </c:numCache>
            </c:numRef>
          </c:cat>
          <c:val>
            <c:numRef>
              <c:f>Sheet1!$H$2:$H$4</c:f>
              <c:numCache>
                <c:formatCode>0.0</c:formatCode>
                <c:ptCount val="3"/>
                <c:pt idx="0">
                  <c:v>1.5</c:v>
                </c:pt>
                <c:pt idx="1">
                  <c:v>4.1820961727794206</c:v>
                </c:pt>
                <c:pt idx="2" formatCode="General">
                  <c:v>3.3</c:v>
                </c:pt>
              </c:numCache>
            </c:numRef>
          </c:val>
          <c:extLst>
            <c:ext xmlns:c16="http://schemas.microsoft.com/office/drawing/2014/chart" uri="{C3380CC4-5D6E-409C-BE32-E72D297353CC}">
              <c16:uniqueId val="{00000009-02F8-486C-8CF5-B9CD79550689}"/>
            </c:ext>
          </c:extLst>
        </c:ser>
        <c:dLbls>
          <c:showLegendKey val="0"/>
          <c:showVal val="0"/>
          <c:showCatName val="0"/>
          <c:showSerName val="0"/>
          <c:showPercent val="0"/>
          <c:showBubbleSize val="0"/>
        </c:dLbls>
        <c:gapWidth val="150"/>
        <c:axId val="269157120"/>
        <c:axId val="269158656"/>
      </c:barChart>
      <c:catAx>
        <c:axId val="269157120"/>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crossAx val="269158656"/>
        <c:crosses val="autoZero"/>
        <c:auto val="1"/>
        <c:lblAlgn val="ctr"/>
        <c:lblOffset val="0"/>
        <c:noMultiLvlLbl val="0"/>
      </c:catAx>
      <c:valAx>
        <c:axId val="269158656"/>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269157120"/>
        <c:crosses val="autoZero"/>
        <c:crossBetween val="between"/>
        <c:majorUnit val="10"/>
        <c:minorUnit val="10"/>
      </c:valAx>
      <c:dTable>
        <c:showHorzBorder val="1"/>
        <c:showVertBorder val="1"/>
        <c:showOutline val="1"/>
        <c:showKeys val="1"/>
        <c:txPr>
          <a:bodyPr/>
          <a:lstStyle/>
          <a:p>
            <a:pPr rtl="0">
              <a:defRPr sz="1100" b="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166341821978979"/>
          <c:y val="7.0254423579434264E-3"/>
          <c:w val="0.65833658178021026"/>
          <c:h val="0.87861731029400447"/>
        </c:manualLayout>
      </c:layout>
      <c:barChart>
        <c:barDir val="bar"/>
        <c:grouping val="percentStacked"/>
        <c:varyColors val="0"/>
        <c:ser>
          <c:idx val="0"/>
          <c:order val="0"/>
          <c:tx>
            <c:strRef>
              <c:f>Sheet1!$A$2</c:f>
              <c:strCache>
                <c:ptCount val="1"/>
                <c:pt idx="0">
                  <c:v>Reducing the tax burden on labour and removing barriers to employment </c:v>
                </c:pt>
              </c:strCache>
            </c:strRef>
          </c:tx>
          <c:spPr>
            <a:solidFill>
              <a:srgbClr val="E60D7F"/>
            </a:solidFill>
            <a:ln w="25386">
              <a:noFill/>
            </a:ln>
          </c:spPr>
          <c:invertIfNegative val="0"/>
          <c:dLbls>
            <c:spPr>
              <a:noFill/>
              <a:ln w="25386">
                <a:noFill/>
              </a:ln>
            </c:spPr>
            <c:txPr>
              <a:bodyPr/>
              <a:lstStyle/>
              <a:p>
                <a:pPr>
                  <a:defRPr sz="1100" b="1" i="0" u="none" strike="noStrike" baseline="0">
                    <a:solidFill>
                      <a:srgbClr val="FFFFFF"/>
                    </a:solidFill>
                    <a:latin typeface="+mn-lt"/>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2021</c:v>
                </c:pt>
                <c:pt idx="1">
                  <c:v>2022</c:v>
                </c:pt>
                <c:pt idx="2">
                  <c:v>2023</c:v>
                </c:pt>
              </c:numCache>
            </c:numRef>
          </c:cat>
          <c:val>
            <c:numRef>
              <c:f>Sheet1!$B$2:$D$2</c:f>
              <c:numCache>
                <c:formatCode>0.0</c:formatCode>
                <c:ptCount val="3"/>
                <c:pt idx="0">
                  <c:v>14.786922343404779</c:v>
                </c:pt>
                <c:pt idx="1">
                  <c:v>17.211016871864601</c:v>
                </c:pt>
                <c:pt idx="2" formatCode="General">
                  <c:v>17.600000000000001</c:v>
                </c:pt>
              </c:numCache>
            </c:numRef>
          </c:val>
          <c:extLst>
            <c:ext xmlns:c16="http://schemas.microsoft.com/office/drawing/2014/chart" uri="{C3380CC4-5D6E-409C-BE32-E72D297353CC}">
              <c16:uniqueId val="{00000000-F3AF-4DA4-AA79-67884172D29F}"/>
            </c:ext>
          </c:extLst>
        </c:ser>
        <c:ser>
          <c:idx val="1"/>
          <c:order val="1"/>
          <c:tx>
            <c:strRef>
              <c:f>Sheet1!$A$3</c:f>
              <c:strCache>
                <c:ptCount val="1"/>
                <c:pt idx="0">
                  <c:v>Public administration reform</c:v>
                </c:pt>
              </c:strCache>
            </c:strRef>
          </c:tx>
          <c:spPr>
            <a:solidFill>
              <a:srgbClr val="99CC00"/>
            </a:solidFill>
            <a:ln w="25386">
              <a:noFill/>
            </a:ln>
          </c:spPr>
          <c:invertIfNegative val="0"/>
          <c:dLbls>
            <c:spPr>
              <a:noFill/>
              <a:ln w="25386">
                <a:noFill/>
              </a:ln>
            </c:spPr>
            <c:txPr>
              <a:bodyPr/>
              <a:lstStyle/>
              <a:p>
                <a:pPr>
                  <a:defRPr sz="1100" b="1" i="0" u="none" strike="noStrike" baseline="0">
                    <a:solidFill>
                      <a:schemeClr val="tx1"/>
                    </a:solidFill>
                    <a:latin typeface="+mn-lt"/>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2021</c:v>
                </c:pt>
                <c:pt idx="1">
                  <c:v>2022</c:v>
                </c:pt>
                <c:pt idx="2">
                  <c:v>2023</c:v>
                </c:pt>
              </c:numCache>
            </c:numRef>
          </c:cat>
          <c:val>
            <c:numRef>
              <c:f>Sheet1!$B$3:$D$3</c:f>
              <c:numCache>
                <c:formatCode>General</c:formatCode>
                <c:ptCount val="3"/>
                <c:pt idx="0" formatCode="0.0">
                  <c:v>8.2184532427521901</c:v>
                </c:pt>
                <c:pt idx="1">
                  <c:v>6.8</c:v>
                </c:pt>
                <c:pt idx="2">
                  <c:v>4.9000000000000004</c:v>
                </c:pt>
              </c:numCache>
            </c:numRef>
          </c:val>
          <c:extLst>
            <c:ext xmlns:c16="http://schemas.microsoft.com/office/drawing/2014/chart" uri="{C3380CC4-5D6E-409C-BE32-E72D297353CC}">
              <c16:uniqueId val="{00000001-F3AF-4DA4-AA79-67884172D29F}"/>
            </c:ext>
          </c:extLst>
        </c:ser>
        <c:ser>
          <c:idx val="2"/>
          <c:order val="2"/>
          <c:tx>
            <c:strRef>
              <c:f>Sheet1!$A$4</c:f>
              <c:strCache>
                <c:ptCount val="1"/>
                <c:pt idx="0">
                  <c:v>Fight against corruption</c:v>
                </c:pt>
              </c:strCache>
            </c:strRef>
          </c:tx>
          <c:spPr>
            <a:solidFill>
              <a:srgbClr val="FFC000"/>
            </a:solidFill>
            <a:ln w="25386">
              <a:noFill/>
            </a:ln>
          </c:spPr>
          <c:invertIfNegative val="0"/>
          <c:dLbls>
            <c:dLbl>
              <c:idx val="0"/>
              <c:layout>
                <c:manualLayout>
                  <c:x val="-1.1419249592169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F-4DA4-AA79-67884172D29F}"/>
                </c:ext>
              </c:extLst>
            </c:dLbl>
            <c:dLbl>
              <c:idx val="6"/>
              <c:layout>
                <c:manualLayout>
                  <c:x val="-1.30505709624795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AF-4DA4-AA79-67884172D29F}"/>
                </c:ext>
              </c:extLst>
            </c:dLbl>
            <c:spPr>
              <a:noFill/>
              <a:ln w="25386">
                <a:noFill/>
              </a:ln>
            </c:spPr>
            <c:txPr>
              <a:bodyPr/>
              <a:lstStyle/>
              <a:p>
                <a:pPr>
                  <a:defRPr sz="1100" b="1" i="0" u="none" strike="noStrike" baseline="0">
                    <a:solidFill>
                      <a:schemeClr val="tx1"/>
                    </a:solidFill>
                    <a:latin typeface="+mn-lt"/>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2021</c:v>
                </c:pt>
                <c:pt idx="1">
                  <c:v>2022</c:v>
                </c:pt>
                <c:pt idx="2">
                  <c:v>2023</c:v>
                </c:pt>
              </c:numCache>
            </c:numRef>
          </c:cat>
          <c:val>
            <c:numRef>
              <c:f>Sheet1!$B$4:$D$4</c:f>
              <c:numCache>
                <c:formatCode>0.0</c:formatCode>
                <c:ptCount val="3"/>
                <c:pt idx="0">
                  <c:v>50.863016198742244</c:v>
                </c:pt>
                <c:pt idx="1">
                  <c:v>49</c:v>
                </c:pt>
                <c:pt idx="2" formatCode="General">
                  <c:v>46.6</c:v>
                </c:pt>
              </c:numCache>
            </c:numRef>
          </c:val>
          <c:extLst>
            <c:ext xmlns:c16="http://schemas.microsoft.com/office/drawing/2014/chart" uri="{C3380CC4-5D6E-409C-BE32-E72D297353CC}">
              <c16:uniqueId val="{00000004-F3AF-4DA4-AA79-67884172D29F}"/>
            </c:ext>
          </c:extLst>
        </c:ser>
        <c:ser>
          <c:idx val="7"/>
          <c:order val="3"/>
          <c:tx>
            <c:strRef>
              <c:f>Sheet1!$A$5</c:f>
              <c:strCache>
                <c:ptCount val="1"/>
                <c:pt idx="0">
                  <c:v>Social system reform</c:v>
                </c:pt>
              </c:strCache>
            </c:strRef>
          </c:tx>
          <c:invertIfNegative val="0"/>
          <c:dLbls>
            <c:spPr>
              <a:noFill/>
              <a:ln>
                <a:noFill/>
              </a:ln>
              <a:effectLst/>
            </c:spPr>
            <c:txPr>
              <a:bodyPr wrap="square" lIns="38100" tIns="19050" rIns="38100" bIns="19050" anchor="ctr">
                <a:spAutoFit/>
              </a:bodyPr>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2021</c:v>
                </c:pt>
                <c:pt idx="1">
                  <c:v>2022</c:v>
                </c:pt>
                <c:pt idx="2">
                  <c:v>2023</c:v>
                </c:pt>
              </c:numCache>
            </c:numRef>
          </c:cat>
          <c:val>
            <c:numRef>
              <c:f>Sheet1!$B$5:$D$5</c:f>
              <c:numCache>
                <c:formatCode>General</c:formatCode>
                <c:ptCount val="3"/>
                <c:pt idx="0" formatCode="0.0">
                  <c:v>7.2705358810341405</c:v>
                </c:pt>
                <c:pt idx="1">
                  <c:v>11.5</c:v>
                </c:pt>
                <c:pt idx="2">
                  <c:v>10.3</c:v>
                </c:pt>
              </c:numCache>
            </c:numRef>
          </c:val>
          <c:extLst xmlns:c15="http://schemas.microsoft.com/office/drawing/2012/chart">
            <c:ext xmlns:c16="http://schemas.microsoft.com/office/drawing/2014/chart" uri="{C3380CC4-5D6E-409C-BE32-E72D297353CC}">
              <c16:uniqueId val="{00000009-F3AF-4DA4-AA79-67884172D29F}"/>
            </c:ext>
          </c:extLst>
        </c:ser>
        <c:ser>
          <c:idx val="8"/>
          <c:order val="4"/>
          <c:tx>
            <c:strRef>
              <c:f>Sheet1!$A$6</c:f>
              <c:strCache>
                <c:ptCount val="1"/>
                <c:pt idx="0">
                  <c:v>Reform of judiciary and prosecution</c:v>
                </c:pt>
              </c:strCache>
            </c:strRef>
          </c:tx>
          <c:invertIfNegative val="0"/>
          <c:dLbls>
            <c:spPr>
              <a:noFill/>
              <a:ln>
                <a:noFill/>
              </a:ln>
              <a:effectLst/>
            </c:spPr>
            <c:txPr>
              <a:bodyPr wrap="square" lIns="38100" tIns="19050" rIns="38100" bIns="19050" anchor="ctr">
                <a:spAutoFit/>
              </a:bodyPr>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2021</c:v>
                </c:pt>
                <c:pt idx="1">
                  <c:v>2022</c:v>
                </c:pt>
                <c:pt idx="2">
                  <c:v>2023</c:v>
                </c:pt>
              </c:numCache>
            </c:numRef>
          </c:cat>
          <c:val>
            <c:numRef>
              <c:f>Sheet1!$B$6:$D$6</c:f>
              <c:numCache>
                <c:formatCode>General</c:formatCode>
                <c:ptCount val="3"/>
                <c:pt idx="0" formatCode="0.0">
                  <c:v>16.459508962336855</c:v>
                </c:pt>
                <c:pt idx="1">
                  <c:v>14.5</c:v>
                </c:pt>
                <c:pt idx="2">
                  <c:v>18.3</c:v>
                </c:pt>
              </c:numCache>
            </c:numRef>
          </c:val>
          <c:extLst xmlns:c15="http://schemas.microsoft.com/office/drawing/2012/chart">
            <c:ext xmlns:c16="http://schemas.microsoft.com/office/drawing/2014/chart" uri="{C3380CC4-5D6E-409C-BE32-E72D297353CC}">
              <c16:uniqueId val="{0000000A-F3AF-4DA4-AA79-67884172D29F}"/>
            </c:ext>
          </c:extLst>
        </c:ser>
        <c:ser>
          <c:idx val="3"/>
          <c:order val="5"/>
          <c:tx>
            <c:strRef>
              <c:f>Sheet1!$A$7</c:f>
              <c:strCache>
                <c:ptCount val="1"/>
                <c:pt idx="0">
                  <c:v>None</c:v>
                </c:pt>
              </c:strCache>
            </c:strRef>
          </c:tx>
          <c:spPr>
            <a:solidFill>
              <a:srgbClr val="00B0F0"/>
            </a:solidFill>
          </c:spPr>
          <c:invertIfNegative val="0"/>
          <c:cat>
            <c:numRef>
              <c:f>Sheet1!$B$1:$D$1</c:f>
              <c:numCache>
                <c:formatCode>General</c:formatCode>
                <c:ptCount val="3"/>
                <c:pt idx="0">
                  <c:v>2021</c:v>
                </c:pt>
                <c:pt idx="1">
                  <c:v>2022</c:v>
                </c:pt>
                <c:pt idx="2">
                  <c:v>2023</c:v>
                </c:pt>
              </c:numCache>
            </c:numRef>
          </c:cat>
          <c:val>
            <c:numRef>
              <c:f>Sheet1!$B$7:$D$7</c:f>
              <c:numCache>
                <c:formatCode>General</c:formatCode>
                <c:ptCount val="3"/>
                <c:pt idx="0" formatCode="0.0">
                  <c:v>0.85925161926710081</c:v>
                </c:pt>
                <c:pt idx="1">
                  <c:v>0.4</c:v>
                </c:pt>
                <c:pt idx="2" formatCode="0.0">
                  <c:v>1</c:v>
                </c:pt>
              </c:numCache>
            </c:numRef>
          </c:val>
          <c:extLst>
            <c:ext xmlns:c16="http://schemas.microsoft.com/office/drawing/2014/chart" uri="{C3380CC4-5D6E-409C-BE32-E72D297353CC}">
              <c16:uniqueId val="{00000005-F3AF-4DA4-AA79-67884172D29F}"/>
            </c:ext>
          </c:extLst>
        </c:ser>
        <c:ser>
          <c:idx val="4"/>
          <c:order val="6"/>
          <c:tx>
            <c:strRef>
              <c:f>Sheet1!$A$8</c:f>
              <c:strCache>
                <c:ptCount val="1"/>
                <c:pt idx="0">
                  <c:v>Does not know / Does not want to answer</c:v>
                </c:pt>
              </c:strCache>
            </c:strRef>
          </c:tx>
          <c:spPr>
            <a:solidFill>
              <a:srgbClr val="FF0000"/>
            </a:solidFill>
          </c:spPr>
          <c:invertIfNegative val="0"/>
          <c:cat>
            <c:numRef>
              <c:f>Sheet1!$B$1:$D$1</c:f>
              <c:numCache>
                <c:formatCode>General</c:formatCode>
                <c:ptCount val="3"/>
                <c:pt idx="0">
                  <c:v>2021</c:v>
                </c:pt>
                <c:pt idx="1">
                  <c:v>2022</c:v>
                </c:pt>
                <c:pt idx="2">
                  <c:v>2023</c:v>
                </c:pt>
              </c:numCache>
            </c:numRef>
          </c:cat>
          <c:val>
            <c:numRef>
              <c:f>Sheet1!$B$8:$D$8</c:f>
              <c:numCache>
                <c:formatCode>General</c:formatCode>
                <c:ptCount val="3"/>
                <c:pt idx="0" formatCode="0.0">
                  <c:v>1.5423117524638057</c:v>
                </c:pt>
                <c:pt idx="1">
                  <c:v>0.5</c:v>
                </c:pt>
                <c:pt idx="2">
                  <c:v>1.3</c:v>
                </c:pt>
              </c:numCache>
            </c:numRef>
          </c:val>
          <c:extLst>
            <c:ext xmlns:c16="http://schemas.microsoft.com/office/drawing/2014/chart" uri="{C3380CC4-5D6E-409C-BE32-E72D297353CC}">
              <c16:uniqueId val="{00000006-F3AF-4DA4-AA79-67884172D29F}"/>
            </c:ext>
          </c:extLst>
        </c:ser>
        <c:dLbls>
          <c:showLegendKey val="0"/>
          <c:showVal val="0"/>
          <c:showCatName val="0"/>
          <c:showSerName val="0"/>
          <c:showPercent val="0"/>
          <c:showBubbleSize val="0"/>
        </c:dLbls>
        <c:gapWidth val="64"/>
        <c:overlap val="100"/>
        <c:axId val="288578944"/>
        <c:axId val="288609408"/>
        <c:extLst/>
      </c:barChart>
      <c:catAx>
        <c:axId val="288578944"/>
        <c:scaling>
          <c:orientation val="maxMin"/>
        </c:scaling>
        <c:delete val="0"/>
        <c:axPos val="l"/>
        <c:numFmt formatCode="General" sourceLinked="1"/>
        <c:majorTickMark val="out"/>
        <c:minorTickMark val="none"/>
        <c:tickLblPos val="nextTo"/>
        <c:spPr>
          <a:ln w="9519">
            <a:noFill/>
          </a:ln>
        </c:spPr>
        <c:txPr>
          <a:bodyPr rot="0" vert="horz"/>
          <a:lstStyle/>
          <a:p>
            <a:pPr rtl="0">
              <a:defRPr sz="1100" b="1" i="0" u="none" strike="noStrike" baseline="0">
                <a:solidFill>
                  <a:schemeClr val="bg2">
                    <a:lumMod val="25000"/>
                  </a:schemeClr>
                </a:solidFill>
                <a:latin typeface="Arial" panose="020B0604020202020204" pitchFamily="34" charset="0"/>
                <a:ea typeface="Verdana"/>
                <a:cs typeface="Arial" panose="020B0604020202020204" pitchFamily="34" charset="0"/>
              </a:defRPr>
            </a:pPr>
            <a:endParaRPr lang="en-US"/>
          </a:p>
        </c:txPr>
        <c:crossAx val="288609408"/>
        <c:crosses val="autoZero"/>
        <c:auto val="1"/>
        <c:lblAlgn val="ctr"/>
        <c:lblOffset val="100"/>
        <c:tickLblSkip val="1"/>
        <c:tickMarkSkip val="1"/>
        <c:noMultiLvlLbl val="0"/>
      </c:catAx>
      <c:valAx>
        <c:axId val="288609408"/>
        <c:scaling>
          <c:orientation val="minMax"/>
        </c:scaling>
        <c:delete val="1"/>
        <c:axPos val="t"/>
        <c:numFmt formatCode="0%" sourceLinked="1"/>
        <c:majorTickMark val="out"/>
        <c:minorTickMark val="none"/>
        <c:tickLblPos val="nextTo"/>
        <c:crossAx val="288578944"/>
        <c:crosses val="autoZero"/>
        <c:crossBetween val="between"/>
      </c:valAx>
      <c:spPr>
        <a:noFill/>
        <a:ln w="25393">
          <a:noFill/>
        </a:ln>
      </c:spPr>
    </c:plotArea>
    <c:legend>
      <c:legendPos val="b"/>
      <c:layout>
        <c:manualLayout>
          <c:xMode val="edge"/>
          <c:yMode val="edge"/>
          <c:x val="0.17962840023040061"/>
          <c:y val="0.84641202936437709"/>
          <c:w val="0.81924842461638059"/>
          <c:h val="0.11415793342380318"/>
        </c:manualLayout>
      </c:layout>
      <c:overlay val="0"/>
      <c:spPr>
        <a:noFill/>
        <a:ln w="25386">
          <a:noFill/>
        </a:ln>
      </c:spPr>
      <c:txPr>
        <a:bodyPr/>
        <a:lstStyle/>
        <a:p>
          <a:pPr>
            <a:defRPr sz="1000" b="0" i="0" u="none" strike="noStrike" baseline="0">
              <a:solidFill>
                <a:schemeClr val="bg2">
                  <a:lumMod val="25000"/>
                </a:schemeClr>
              </a:solidFill>
              <a:latin typeface="Arial" panose="020B0604020202020204" pitchFamily="34" charset="0"/>
              <a:ea typeface="Verdana"/>
              <a:cs typeface="Arial" panose="020B0604020202020204" pitchFamily="34" charset="0"/>
            </a:defRPr>
          </a:pPr>
          <a:endParaRPr lang="en-US"/>
        </a:p>
      </c:txPr>
    </c:legend>
    <c:plotVisOnly val="1"/>
    <c:dispBlanksAs val="gap"/>
    <c:showDLblsOverMax val="0"/>
  </c:chart>
  <c:spPr>
    <a:noFill/>
    <a:ln>
      <a:noFill/>
    </a:ln>
  </c:spPr>
  <c:txPr>
    <a:bodyPr/>
    <a:lstStyle/>
    <a:p>
      <a:pPr>
        <a:defRPr sz="2123" b="1" i="0" u="none" strike="noStrike" baseline="0">
          <a:solidFill>
            <a:schemeClr val="tx1"/>
          </a:solidFill>
          <a:latin typeface="MS P????"/>
          <a:ea typeface="MS P????"/>
          <a:cs typeface="MS P????"/>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bs-Latn-BA" sz="1200" dirty="0">
                <a:solidFill>
                  <a:schemeClr val="tx1">
                    <a:lumMod val="85000"/>
                    <a:lumOff val="15000"/>
                  </a:schemeClr>
                </a:solidFill>
                <a:latin typeface="Arial" panose="020B0604020202020204" pitchFamily="34" charset="0"/>
                <a:cs typeface="Arial" panose="020B0604020202020204" pitchFamily="34" charset="0"/>
              </a:rPr>
              <a:t>Education</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c:rich>
      </c:tx>
      <c:layout>
        <c:manualLayout>
          <c:xMode val="edge"/>
          <c:yMode val="edge"/>
          <c:x val="3.9511804933171725E-2"/>
          <c:y val="5.4252637874321843E-2"/>
        </c:manualLayout>
      </c:layout>
      <c:overlay val="1"/>
    </c:title>
    <c:autoTitleDeleted val="0"/>
    <c:plotArea>
      <c:layout>
        <c:manualLayout>
          <c:layoutTarget val="inner"/>
          <c:xMode val="edge"/>
          <c:yMode val="edge"/>
          <c:x val="0.14182234504723898"/>
          <c:y val="0.10604129341919644"/>
          <c:w val="0.50103818281064816"/>
          <c:h val="0.58566151360481777"/>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CE96-4618-A02E-426CA7D33824}"/>
              </c:ext>
            </c:extLst>
          </c:dPt>
          <c:dPt>
            <c:idx val="3"/>
            <c:bubble3D val="0"/>
            <c:spPr>
              <a:solidFill>
                <a:srgbClr val="717171"/>
              </a:solidFill>
              <a:ln>
                <a:solidFill>
                  <a:srgbClr val="BD9B08"/>
                </a:solidFill>
              </a:ln>
            </c:spPr>
            <c:extLst>
              <c:ext xmlns:c16="http://schemas.microsoft.com/office/drawing/2014/chart" uri="{C3380CC4-5D6E-409C-BE32-E72D297353CC}">
                <c16:uniqueId val="{00000007-CE96-4618-A02E-426CA7D33824}"/>
              </c:ext>
            </c:extLst>
          </c:dPt>
          <c:dLbls>
            <c:dLbl>
              <c:idx val="0"/>
              <c:layout>
                <c:manualLayout>
                  <c:x val="4.4593357037376593E-3"/>
                  <c:y val="-2.9841148606470073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96-4618-A02E-426CA7D33824}"/>
                </c:ext>
              </c:extLst>
            </c:dLbl>
            <c:dLbl>
              <c:idx val="3"/>
              <c:layout>
                <c:manualLayout>
                  <c:x val="-1.0557201990382306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96-4618-A02E-426CA7D33824}"/>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Withuot completing primary school</c:v>
                </c:pt>
                <c:pt idx="1">
                  <c:v>Primary school</c:v>
                </c:pt>
                <c:pt idx="2">
                  <c:v>Secondary school</c:v>
                </c:pt>
                <c:pt idx="3">
                  <c:v>University</c:v>
                </c:pt>
              </c:strCache>
            </c:strRef>
          </c:cat>
          <c:val>
            <c:numRef>
              <c:f>Sheet1!$B$2:$B$5</c:f>
              <c:numCache>
                <c:formatCode>General</c:formatCode>
                <c:ptCount val="4"/>
                <c:pt idx="0">
                  <c:v>0.6</c:v>
                </c:pt>
                <c:pt idx="1">
                  <c:v>8.3000000000000007</c:v>
                </c:pt>
                <c:pt idx="2">
                  <c:v>72.8</c:v>
                </c:pt>
                <c:pt idx="3" formatCode="0.0">
                  <c:v>18.3</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
          <c:y val="0.68401390036342991"/>
          <c:w val="0.99228035308770801"/>
          <c:h val="0.10134057944405685"/>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Ensuring peace and stability</c:v>
                </c:pt>
              </c:strCache>
            </c:strRef>
          </c:tx>
          <c:spPr>
            <a:solidFill>
              <a:srgbClr val="1DB3E8">
                <a:lumMod val="50000"/>
              </a:srgbClr>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Sheet1!$B$2:$B$4</c:f>
              <c:numCache>
                <c:formatCode>0.0</c:formatCode>
                <c:ptCount val="3"/>
                <c:pt idx="0">
                  <c:v>27.455706857900886</c:v>
                </c:pt>
                <c:pt idx="1">
                  <c:v>20.597641420314712</c:v>
                </c:pt>
                <c:pt idx="2" formatCode="General">
                  <c:v>21.3</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Natural resources</c:v>
                </c:pt>
              </c:strCache>
            </c:strRef>
          </c:tx>
          <c:spPr>
            <a:solidFill>
              <a:srgbClr val="BD9B08"/>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Sheet1!$C$2:$C$4</c:f>
              <c:numCache>
                <c:formatCode>0.0</c:formatCode>
                <c:ptCount val="3"/>
                <c:pt idx="0">
                  <c:v>30.900804993342007</c:v>
                </c:pt>
                <c:pt idx="1">
                  <c:v>39.51945306407336</c:v>
                </c:pt>
                <c:pt idx="2" formatCode="General">
                  <c:v>36.6</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Professional and skilled workers</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Sheet1!$D$2:$D$4</c:f>
              <c:numCache>
                <c:formatCode>0.0</c:formatCode>
                <c:ptCount val="3"/>
                <c:pt idx="0">
                  <c:v>15.892132043898195</c:v>
                </c:pt>
                <c:pt idx="1">
                  <c:v>15.610677918576455</c:v>
                </c:pt>
                <c:pt idx="2" formatCode="General">
                  <c:v>13.5</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Expansion of the EU market</c:v>
                </c:pt>
              </c:strCache>
            </c:strRef>
          </c:tx>
          <c:spPr>
            <a:solidFill>
              <a:srgbClr val="96C11D">
                <a:lumMod val="60000"/>
                <a:lumOff val="40000"/>
              </a:srgbClr>
            </a:solidFill>
            <a:ln>
              <a:solidFill>
                <a:srgbClr val="FFFFFF"/>
              </a:solidFill>
            </a:ln>
          </c:spPr>
          <c:invertIfNegative val="0"/>
          <c:dLbls>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Sheet1!$E$2:$E$4</c:f>
              <c:numCache>
                <c:formatCode>0.0</c:formatCode>
                <c:ptCount val="3"/>
                <c:pt idx="0">
                  <c:v>15.809366295399748</c:v>
                </c:pt>
                <c:pt idx="1">
                  <c:v>16.389401148080022</c:v>
                </c:pt>
                <c:pt idx="2" formatCode="General">
                  <c:v>17.899999999999999</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Good investment climate</c:v>
                </c:pt>
              </c:strCache>
            </c:strRef>
          </c:tx>
          <c:spPr>
            <a:solidFill>
              <a:srgbClr val="96C11D"/>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57-42F8-9A5A-8DFE3EEE47B6}"/>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7-42F8-9A5A-8DFE3EEE47B6}"/>
                </c:ext>
              </c:extLst>
            </c:dLbl>
            <c:dLbl>
              <c:idx val="2"/>
              <c:layout>
                <c:manualLayout>
                  <c:x val="3.1859816806053365E-3"/>
                  <c:y val="-2.5853254829632782E-3"/>
                </c:manualLayout>
              </c:layout>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57-42F8-9A5A-8DFE3EEE47B6}"/>
                </c:ext>
              </c:extLst>
            </c:dLbl>
            <c:dLbl>
              <c:idx val="3"/>
              <c:layout>
                <c:manualLayout>
                  <c:x val="6.3719633612106729E-3"/>
                  <c:y val="-6.5924191908443874E-4"/>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57-42F8-9A5A-8DFE3EEE47B6}"/>
                </c:ext>
              </c:extLst>
            </c:dLbl>
            <c:spPr>
              <a:noFill/>
              <a:ln>
                <a:noFill/>
              </a:ln>
              <a:effectLst/>
            </c:spPr>
            <c:txPr>
              <a:bodyPr/>
              <a:lstStyle/>
              <a:p>
                <a:pPr>
                  <a:defRPr sz="1000">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Sheet1!$F$2:$F$4</c:f>
              <c:numCache>
                <c:formatCode>0.0</c:formatCode>
                <c:ptCount val="3"/>
                <c:pt idx="0">
                  <c:v>4.5180853689625504</c:v>
                </c:pt>
                <c:pt idx="1">
                  <c:v>2.8477871202950804</c:v>
                </c:pt>
                <c:pt idx="2" formatCode="General">
                  <c:v>3.2</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Other</c:v>
                </c:pt>
              </c:strCache>
            </c:strRef>
          </c:tx>
          <c:spPr>
            <a:solidFill>
              <a:srgbClr val="802AB7">
                <a:lumMod val="75000"/>
              </a:srgbClr>
            </a:solidFill>
            <a:ln>
              <a:solidFill>
                <a:srgbClr val="FFFFFF"/>
              </a:solidFill>
            </a:ln>
          </c:spPr>
          <c:invertIfNegative val="0"/>
          <c:dLbls>
            <c:dLbl>
              <c:idx val="0"/>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E11F-4CD0-9C47-404A37035D46}"/>
                </c:ext>
              </c:extLst>
            </c:dLbl>
            <c:dLbl>
              <c:idx val="1"/>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E11F-4CD0-9C47-404A37035D46}"/>
                </c:ext>
              </c:extLst>
            </c:dLbl>
            <c:dLbl>
              <c:idx val="2"/>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E11F-4CD0-9C47-404A37035D46}"/>
                </c:ext>
              </c:extLst>
            </c:dLbl>
            <c:dLbl>
              <c:idx val="3"/>
              <c:delete val="1"/>
              <c:extLst>
                <c:ext xmlns:c15="http://schemas.microsoft.com/office/drawing/2012/chart" uri="{CE6537A1-D6FC-4f65-9D91-7224C49458BB}"/>
                <c:ext xmlns:c16="http://schemas.microsoft.com/office/drawing/2014/chart" uri="{C3380CC4-5D6E-409C-BE32-E72D297353CC}">
                  <c16:uniqueId val="{00000007-A957-42F8-9A5A-8DFE3EEE47B6}"/>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Sheet1!$G$2:$G$4</c:f>
              <c:numCache>
                <c:formatCode>0.0</c:formatCode>
                <c:ptCount val="3"/>
                <c:pt idx="0">
                  <c:v>2.3954025447124212</c:v>
                </c:pt>
                <c:pt idx="1">
                  <c:v>2.4907563345658477</c:v>
                </c:pt>
                <c:pt idx="2" formatCode="General">
                  <c:v>1.6</c:v>
                </c:pt>
              </c:numCache>
            </c:numRef>
          </c:val>
          <c:extLst>
            <c:ext xmlns:c16="http://schemas.microsoft.com/office/drawing/2014/chart" uri="{C3380CC4-5D6E-409C-BE32-E72D297353CC}">
              <c16:uniqueId val="{00000009-D148-4036-B764-7BC7F9D582FD}"/>
            </c:ext>
          </c:extLst>
        </c:ser>
        <c:ser>
          <c:idx val="6"/>
          <c:order val="6"/>
          <c:tx>
            <c:strRef>
              <c:f>Sheet1!$H$1</c:f>
              <c:strCache>
                <c:ptCount val="1"/>
                <c:pt idx="0">
                  <c:v>Does not know / Refused to answer</c:v>
                </c:pt>
              </c:strCache>
            </c:strRef>
          </c:tx>
          <c:spPr>
            <a:solidFill>
              <a:srgbClr val="FFFFFF">
                <a:lumMod val="50000"/>
              </a:srgbClr>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Sheet1!$H$2:$H$4</c:f>
              <c:numCache>
                <c:formatCode>0.0</c:formatCode>
                <c:ptCount val="3"/>
                <c:pt idx="0">
                  <c:v>3.0285018957855936</c:v>
                </c:pt>
                <c:pt idx="1">
                  <c:v>2.5</c:v>
                </c:pt>
                <c:pt idx="2" formatCode="General">
                  <c:v>5.9</c:v>
                </c:pt>
              </c:numCache>
            </c:numRef>
          </c:val>
          <c:extLst>
            <c:ext xmlns:c16="http://schemas.microsoft.com/office/drawing/2014/chart" uri="{C3380CC4-5D6E-409C-BE32-E72D297353CC}">
              <c16:uniqueId val="{0000000B-D148-4036-B764-7BC7F9D582FD}"/>
            </c:ext>
          </c:extLst>
        </c:ser>
        <c:dLbls>
          <c:showLegendKey val="0"/>
          <c:showVal val="0"/>
          <c:showCatName val="0"/>
          <c:showSerName val="0"/>
          <c:showPercent val="0"/>
          <c:showBubbleSize val="0"/>
        </c:dLbls>
        <c:gapWidth val="66"/>
        <c:overlap val="100"/>
        <c:axId val="288409472"/>
        <c:axId val="288411008"/>
      </c:barChart>
      <c:catAx>
        <c:axId val="288409472"/>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88411008"/>
        <c:crosses val="autoZero"/>
        <c:auto val="1"/>
        <c:lblAlgn val="ctr"/>
        <c:lblOffset val="100"/>
        <c:noMultiLvlLbl val="0"/>
      </c:catAx>
      <c:valAx>
        <c:axId val="288411008"/>
        <c:scaling>
          <c:orientation val="minMax"/>
        </c:scaling>
        <c:delete val="1"/>
        <c:axPos val="l"/>
        <c:numFmt formatCode="0.0" sourceLinked="1"/>
        <c:majorTickMark val="out"/>
        <c:minorTickMark val="none"/>
        <c:tickLblPos val="nextTo"/>
        <c:crossAx val="288409472"/>
        <c:crosses val="autoZero"/>
        <c:crossBetween val="between"/>
      </c:valAx>
    </c:plotArea>
    <c:legend>
      <c:legendPos val="b"/>
      <c:layout>
        <c:manualLayout>
          <c:xMode val="edge"/>
          <c:yMode val="edge"/>
          <c:x val="1.8916452647720124E-3"/>
          <c:y val="0.8852782861601759"/>
          <c:w val="0.98825162983659298"/>
          <c:h val="0.10030729942540967"/>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BiH applied for the membership</c:v>
                </c:pt>
              </c:strCache>
            </c:strRef>
          </c:tx>
          <c:spPr>
            <a:solidFill>
              <a:srgbClr val="1DB3E8">
                <a:lumMod val="50000"/>
              </a:srgbClr>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Sheet1!$B$2:$B$4</c:f>
              <c:numCache>
                <c:formatCode>0.0</c:formatCode>
                <c:ptCount val="3"/>
                <c:pt idx="0">
                  <c:v>27.600297543028766</c:v>
                </c:pt>
                <c:pt idx="1">
                  <c:v>30.671460910472231</c:v>
                </c:pt>
                <c:pt idx="2" formatCode="General">
                  <c:v>17.2</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BiH is negotiating the EU membership</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Sheet1!$C$2:$C$4</c:f>
              <c:numCache>
                <c:formatCode>0.0</c:formatCode>
                <c:ptCount val="3"/>
                <c:pt idx="0">
                  <c:v>30.302762273002472</c:v>
                </c:pt>
                <c:pt idx="1">
                  <c:v>23.01504526466087</c:v>
                </c:pt>
                <c:pt idx="2" formatCode="General">
                  <c:v>12.7</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BiH is answering the EU Questionnaire</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Sheet1!$D$2:$D$4</c:f>
              <c:numCache>
                <c:formatCode>0.0</c:formatCode>
                <c:ptCount val="3"/>
                <c:pt idx="0">
                  <c:v>17.72088183609635</c:v>
                </c:pt>
                <c:pt idx="1">
                  <c:v>18.567980024269541</c:v>
                </c:pt>
                <c:pt idx="2" formatCode="General">
                  <c:v>8.9</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BiH is already a candidate for EU membership</c:v>
                </c:pt>
              </c:strCache>
            </c:strRef>
          </c:tx>
          <c:spPr>
            <a:solidFill>
              <a:srgbClr val="96C11D">
                <a:lumMod val="60000"/>
                <a:lumOff val="40000"/>
              </a:srgbClr>
            </a:solidFill>
            <a:ln>
              <a:solidFill>
                <a:srgbClr val="FFFFFF"/>
              </a:solidFill>
            </a:ln>
          </c:spPr>
          <c:invertIfNegative val="0"/>
          <c:dLbls>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Sheet1!$E$2:$E$4</c:f>
              <c:numCache>
                <c:formatCode>0.0</c:formatCode>
                <c:ptCount val="3"/>
                <c:pt idx="0">
                  <c:v>9.4617136350769684</c:v>
                </c:pt>
                <c:pt idx="1">
                  <c:v>12.360180851976022</c:v>
                </c:pt>
                <c:pt idx="2">
                  <c:v>40.1</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Does not know / Refused to answer</c:v>
                </c:pt>
              </c:strCache>
            </c:strRef>
          </c:tx>
          <c:spPr>
            <a:solidFill>
              <a:srgbClr val="717171"/>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7D-4135-80C9-EB08F8A949E0}"/>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7D-4135-80C9-EB08F8A949E0}"/>
                </c:ext>
              </c:extLst>
            </c:dLbl>
            <c:dLbl>
              <c:idx val="2"/>
              <c:layout>
                <c:manualLayout>
                  <c:x val="3.1859816806053365E-3"/>
                  <c:y val="-2.5853254829632782E-3"/>
                </c:manualLayout>
              </c:layout>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7D-4135-80C9-EB08F8A949E0}"/>
                </c:ext>
              </c:extLst>
            </c:dLbl>
            <c:dLbl>
              <c:idx val="3"/>
              <c:layout>
                <c:manualLayout>
                  <c:x val="6.3719633612106729E-3"/>
                  <c:y val="-6.5924191908443874E-4"/>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7D-4135-80C9-EB08F8A949E0}"/>
                </c:ext>
              </c:extLst>
            </c:dLbl>
            <c:spPr>
              <a:noFill/>
              <a:ln>
                <a:noFill/>
              </a:ln>
              <a:effectLst/>
            </c:spPr>
            <c:txPr>
              <a:bodyPr/>
              <a:lstStyle/>
              <a:p>
                <a:pPr>
                  <a:defRPr sz="1000">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Sheet1!$F$2:$F$4</c:f>
              <c:numCache>
                <c:formatCode>0.0</c:formatCode>
                <c:ptCount val="3"/>
                <c:pt idx="0">
                  <c:v>14.914344712796861</c:v>
                </c:pt>
                <c:pt idx="1">
                  <c:v>15.3</c:v>
                </c:pt>
                <c:pt idx="2" formatCode="General">
                  <c:v>21.1</c:v>
                </c:pt>
              </c:numCache>
            </c:numRef>
          </c:val>
          <c:extLst>
            <c:ext xmlns:c16="http://schemas.microsoft.com/office/drawing/2014/chart" uri="{C3380CC4-5D6E-409C-BE32-E72D297353CC}">
              <c16:uniqueId val="{00000008-D148-4036-B764-7BC7F9D582FD}"/>
            </c:ext>
          </c:extLst>
        </c:ser>
        <c:dLbls>
          <c:showLegendKey val="0"/>
          <c:showVal val="0"/>
          <c:showCatName val="0"/>
          <c:showSerName val="0"/>
          <c:showPercent val="0"/>
          <c:showBubbleSize val="0"/>
        </c:dLbls>
        <c:gapWidth val="66"/>
        <c:overlap val="100"/>
        <c:axId val="288550272"/>
        <c:axId val="288638080"/>
      </c:barChart>
      <c:catAx>
        <c:axId val="288550272"/>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88638080"/>
        <c:crosses val="autoZero"/>
        <c:auto val="1"/>
        <c:lblAlgn val="ctr"/>
        <c:lblOffset val="100"/>
        <c:noMultiLvlLbl val="0"/>
      </c:catAx>
      <c:valAx>
        <c:axId val="288638080"/>
        <c:scaling>
          <c:orientation val="minMax"/>
        </c:scaling>
        <c:delete val="1"/>
        <c:axPos val="l"/>
        <c:numFmt formatCode="0.0" sourceLinked="1"/>
        <c:majorTickMark val="out"/>
        <c:minorTickMark val="none"/>
        <c:tickLblPos val="nextTo"/>
        <c:crossAx val="288550272"/>
        <c:crosses val="autoZero"/>
        <c:crossBetween val="between"/>
      </c:valAx>
    </c:plotArea>
    <c:legend>
      <c:legendPos val="b"/>
      <c:layout>
        <c:manualLayout>
          <c:xMode val="edge"/>
          <c:yMode val="edge"/>
          <c:x val="5.1274361314154721E-2"/>
          <c:y val="0.88411099672611593"/>
          <c:w val="0.91816003286327563"/>
          <c:h val="0.10147445350249949"/>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The EU will strengthen its internal relations and continue with the enlargement</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Sheet1!$B$2:$B$4</c:f>
              <c:numCache>
                <c:formatCode>0.0</c:formatCode>
                <c:ptCount val="3"/>
                <c:pt idx="0">
                  <c:v>52.570707781691638</c:v>
                </c:pt>
                <c:pt idx="1">
                  <c:v>51.30098732653547</c:v>
                </c:pt>
                <c:pt idx="2" formatCode="General">
                  <c:v>51.3</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The EU as an integration will not survive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Sheet1!$C$2:$C$4</c:f>
              <c:numCache>
                <c:formatCode>0.0</c:formatCode>
                <c:ptCount val="3"/>
                <c:pt idx="0">
                  <c:v>19.51567082977099</c:v>
                </c:pt>
                <c:pt idx="1">
                  <c:v>21.369187984108496</c:v>
                </c:pt>
                <c:pt idx="2" formatCode="General">
                  <c:v>17.399999999999999</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The EU will experience a kind of bloc division</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Sheet1!$D$2:$D$4</c:f>
              <c:numCache>
                <c:formatCode>0.0</c:formatCode>
                <c:ptCount val="3"/>
                <c:pt idx="0">
                  <c:v>12.929808413613198</c:v>
                </c:pt>
                <c:pt idx="1">
                  <c:v>16.143195347574128</c:v>
                </c:pt>
                <c:pt idx="2" formatCode="General">
                  <c:v>13.1</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The EU will abandon the common currency and some common policies</c:v>
                </c:pt>
              </c:strCache>
            </c:strRef>
          </c:tx>
          <c:spPr>
            <a:solidFill>
              <a:srgbClr val="96C11D">
                <a:lumMod val="60000"/>
                <a:lumOff val="40000"/>
              </a:srgbClr>
            </a:solidFill>
            <a:ln>
              <a:solidFill>
                <a:srgbClr val="FFFFFF"/>
              </a:solidFill>
            </a:ln>
          </c:spPr>
          <c:invertIfNegative val="0"/>
          <c:dLbls>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Sheet1!$E$2:$E$4</c:f>
              <c:numCache>
                <c:formatCode>0.0</c:formatCode>
                <c:ptCount val="3"/>
                <c:pt idx="0">
                  <c:v>7.9113593908567195</c:v>
                </c:pt>
                <c:pt idx="1">
                  <c:v>6.5247007967066315</c:v>
                </c:pt>
                <c:pt idx="2" formatCode="General">
                  <c:v>7.5</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Other</c:v>
                </c:pt>
              </c:strCache>
            </c:strRef>
          </c:tx>
          <c:spPr>
            <a:solidFill>
              <a:srgbClr val="802AB7">
                <a:lumMod val="75000"/>
              </a:srgbClr>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53-4925-8D22-FC522F7A9735}"/>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3-4925-8D22-FC522F7A9735}"/>
                </c:ext>
              </c:extLst>
            </c:dLbl>
            <c:dLbl>
              <c:idx val="2"/>
              <c:layout>
                <c:manualLayout>
                  <c:x val="3.1859816806053365E-3"/>
                  <c:y val="-2.58532548296327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53-4925-8D22-FC522F7A9735}"/>
                </c:ext>
              </c:extLst>
            </c:dLbl>
            <c:dLbl>
              <c:idx val="3"/>
              <c:layout>
                <c:manualLayout>
                  <c:x val="6.3719633612106729E-3"/>
                  <c:y val="-6.5924191908443874E-4"/>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53-4925-8D22-FC522F7A9735}"/>
                </c:ext>
              </c:extLst>
            </c:dLbl>
            <c:spPr>
              <a:noFill/>
              <a:ln>
                <a:noFill/>
              </a:ln>
              <a:effectLst/>
            </c:spPr>
            <c:txPr>
              <a:bodyPr/>
              <a:lstStyle/>
              <a:p>
                <a:pPr>
                  <a:defRPr sz="10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Sheet1!$F$2:$F$4</c:f>
              <c:numCache>
                <c:formatCode>0.0</c:formatCode>
                <c:ptCount val="3"/>
                <c:pt idx="0">
                  <c:v>0.32340800184013535</c:v>
                </c:pt>
                <c:pt idx="1">
                  <c:v>0</c:v>
                </c:pt>
                <c:pt idx="2" formatCode="General">
                  <c:v>0.3</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 Refused to answer</c:v>
                </c:pt>
              </c:strCache>
            </c:strRef>
          </c:tx>
          <c:spPr>
            <a:solidFill>
              <a:srgbClr val="717171"/>
            </a:solidFill>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Sheet1!$G$2:$G$4</c:f>
              <c:numCache>
                <c:formatCode>General</c:formatCode>
                <c:ptCount val="3"/>
                <c:pt idx="0" formatCode="0.0">
                  <c:v>6.8</c:v>
                </c:pt>
                <c:pt idx="1">
                  <c:v>4.7</c:v>
                </c:pt>
                <c:pt idx="2">
                  <c:v>10.4</c:v>
                </c:pt>
              </c:numCache>
            </c:numRef>
          </c:val>
          <c:extLst>
            <c:ext xmlns:c16="http://schemas.microsoft.com/office/drawing/2014/chart" uri="{C3380CC4-5D6E-409C-BE32-E72D297353CC}">
              <c16:uniqueId val="{00000004-9C53-4925-8D22-FC522F7A9735}"/>
            </c:ext>
          </c:extLst>
        </c:ser>
        <c:dLbls>
          <c:showLegendKey val="0"/>
          <c:showVal val="0"/>
          <c:showCatName val="0"/>
          <c:showSerName val="0"/>
          <c:showPercent val="0"/>
          <c:showBubbleSize val="0"/>
        </c:dLbls>
        <c:gapWidth val="66"/>
        <c:overlap val="100"/>
        <c:axId val="288688384"/>
        <c:axId val="288694272"/>
      </c:barChart>
      <c:catAx>
        <c:axId val="28868838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88694272"/>
        <c:crosses val="autoZero"/>
        <c:auto val="1"/>
        <c:lblAlgn val="ctr"/>
        <c:lblOffset val="100"/>
        <c:noMultiLvlLbl val="0"/>
      </c:catAx>
      <c:valAx>
        <c:axId val="288694272"/>
        <c:scaling>
          <c:orientation val="minMax"/>
        </c:scaling>
        <c:delete val="1"/>
        <c:axPos val="l"/>
        <c:numFmt formatCode="0.0" sourceLinked="1"/>
        <c:majorTickMark val="out"/>
        <c:minorTickMark val="none"/>
        <c:tickLblPos val="nextTo"/>
        <c:crossAx val="288688384"/>
        <c:crosses val="autoZero"/>
        <c:crossBetween val="between"/>
      </c:valAx>
    </c:plotArea>
    <c:legend>
      <c:legendPos val="b"/>
      <c:layout>
        <c:manualLayout>
          <c:xMode val="edge"/>
          <c:yMode val="edge"/>
          <c:x val="0"/>
          <c:y val="0.7697860699491037"/>
          <c:w val="1"/>
          <c:h val="0.22785826272063117"/>
        </c:manualLayout>
      </c:layout>
      <c:overlay val="0"/>
      <c:txPr>
        <a:bodyPr/>
        <a:lstStyle/>
        <a:p>
          <a:pPr>
            <a:defRPr sz="11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Entrepreneurs</c:v>
                </c:pt>
              </c:strCache>
            </c:strRef>
          </c:tx>
          <c:spPr>
            <a:solidFill>
              <a:srgbClr val="E60D7F"/>
            </a:solidFill>
            <a:ln>
              <a:noFill/>
            </a:ln>
            <a:effectLst/>
          </c:spPr>
          <c:invertIfNegative val="0"/>
          <c:cat>
            <c:numRef>
              <c:f>Sheet1!$A$2:$A$4</c:f>
              <c:numCache>
                <c:formatCode>General</c:formatCode>
                <c:ptCount val="3"/>
                <c:pt idx="0">
                  <c:v>2021</c:v>
                </c:pt>
                <c:pt idx="1">
                  <c:v>2022</c:v>
                </c:pt>
                <c:pt idx="2">
                  <c:v>2023</c:v>
                </c:pt>
              </c:numCache>
            </c:numRef>
          </c:cat>
          <c:val>
            <c:numRef>
              <c:f>Sheet1!$B$2:$B$4</c:f>
              <c:numCache>
                <c:formatCode>0.0</c:formatCode>
                <c:ptCount val="3"/>
                <c:pt idx="0">
                  <c:v>6.5838690848676009</c:v>
                </c:pt>
                <c:pt idx="1">
                  <c:v>7.3122306917026556</c:v>
                </c:pt>
                <c:pt idx="2">
                  <c:v>8.3000000000000007</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Students</c:v>
                </c:pt>
              </c:strCache>
            </c:strRef>
          </c:tx>
          <c:spPr>
            <a:solidFill>
              <a:srgbClr val="FF5000">
                <a:lumMod val="60000"/>
                <a:lumOff val="40000"/>
              </a:srgbClr>
            </a:solidFill>
          </c:spPr>
          <c:invertIfNegative val="0"/>
          <c:cat>
            <c:numRef>
              <c:f>Sheet1!$A$2:$A$4</c:f>
              <c:numCache>
                <c:formatCode>General</c:formatCode>
                <c:ptCount val="3"/>
                <c:pt idx="0">
                  <c:v>2021</c:v>
                </c:pt>
                <c:pt idx="1">
                  <c:v>2022</c:v>
                </c:pt>
                <c:pt idx="2">
                  <c:v>2023</c:v>
                </c:pt>
              </c:numCache>
            </c:numRef>
          </c:cat>
          <c:val>
            <c:numRef>
              <c:f>Sheet1!$C$2:$C$4</c:f>
              <c:numCache>
                <c:formatCode>0.0</c:formatCode>
                <c:ptCount val="3"/>
                <c:pt idx="0">
                  <c:v>10.755987308446464</c:v>
                </c:pt>
                <c:pt idx="1">
                  <c:v>6.9870365683952027</c:v>
                </c:pt>
                <c:pt idx="2">
                  <c:v>6.8</c:v>
                </c:pt>
              </c:numCache>
            </c:numRef>
          </c:val>
          <c:extLst>
            <c:ext xmlns:c16="http://schemas.microsoft.com/office/drawing/2014/chart" uri="{C3380CC4-5D6E-409C-BE32-E72D297353CC}">
              <c16:uniqueId val="{00000000-D98D-45C4-A84C-E70327E31998}"/>
            </c:ext>
          </c:extLst>
        </c:ser>
        <c:ser>
          <c:idx val="2"/>
          <c:order val="2"/>
          <c:tx>
            <c:strRef>
              <c:f>Sheet1!$D$1</c:f>
              <c:strCache>
                <c:ptCount val="1"/>
                <c:pt idx="0">
                  <c:v>Politicians</c:v>
                </c:pt>
              </c:strCache>
            </c:strRef>
          </c:tx>
          <c:spPr>
            <a:solidFill>
              <a:srgbClr val="0060FF"/>
            </a:solidFill>
          </c:spPr>
          <c:invertIfNegative val="0"/>
          <c:cat>
            <c:numRef>
              <c:f>Sheet1!$A$2:$A$4</c:f>
              <c:numCache>
                <c:formatCode>General</c:formatCode>
                <c:ptCount val="3"/>
                <c:pt idx="0">
                  <c:v>2021</c:v>
                </c:pt>
                <c:pt idx="1">
                  <c:v>2022</c:v>
                </c:pt>
                <c:pt idx="2">
                  <c:v>2023</c:v>
                </c:pt>
              </c:numCache>
            </c:numRef>
          </c:cat>
          <c:val>
            <c:numRef>
              <c:f>Sheet1!$D$2:$D$4</c:f>
              <c:numCache>
                <c:formatCode>0.0</c:formatCode>
                <c:ptCount val="3"/>
                <c:pt idx="0">
                  <c:v>13.819397501784394</c:v>
                </c:pt>
                <c:pt idx="1">
                  <c:v>15.631390415814787</c:v>
                </c:pt>
                <c:pt idx="2">
                  <c:v>16.3</c:v>
                </c:pt>
              </c:numCache>
            </c:numRef>
          </c:val>
          <c:extLst>
            <c:ext xmlns:c16="http://schemas.microsoft.com/office/drawing/2014/chart" uri="{C3380CC4-5D6E-409C-BE32-E72D297353CC}">
              <c16:uniqueId val="{00000001-D98D-45C4-A84C-E70327E31998}"/>
            </c:ext>
          </c:extLst>
        </c:ser>
        <c:ser>
          <c:idx val="3"/>
          <c:order val="3"/>
          <c:tx>
            <c:strRef>
              <c:f>Sheet1!$E$1</c:f>
              <c:strCache>
                <c:ptCount val="1"/>
                <c:pt idx="0">
                  <c:v>Youth</c:v>
                </c:pt>
              </c:strCache>
            </c:strRef>
          </c:tx>
          <c:spPr>
            <a:solidFill>
              <a:srgbClr val="BD9B08"/>
            </a:solidFill>
          </c:spPr>
          <c:invertIfNegative val="0"/>
          <c:cat>
            <c:numRef>
              <c:f>Sheet1!$A$2:$A$4</c:f>
              <c:numCache>
                <c:formatCode>General</c:formatCode>
                <c:ptCount val="3"/>
                <c:pt idx="0">
                  <c:v>2021</c:v>
                </c:pt>
                <c:pt idx="1">
                  <c:v>2022</c:v>
                </c:pt>
                <c:pt idx="2">
                  <c:v>2023</c:v>
                </c:pt>
              </c:numCache>
            </c:numRef>
          </c:cat>
          <c:val>
            <c:numRef>
              <c:f>Sheet1!$E$2:$E$4</c:f>
              <c:numCache>
                <c:formatCode>0.0</c:formatCode>
                <c:ptCount val="3"/>
                <c:pt idx="0">
                  <c:v>51.723070317186739</c:v>
                </c:pt>
                <c:pt idx="1">
                  <c:v>49.872646683647595</c:v>
                </c:pt>
                <c:pt idx="2">
                  <c:v>50.7</c:v>
                </c:pt>
              </c:numCache>
            </c:numRef>
          </c:val>
          <c:extLst>
            <c:ext xmlns:c16="http://schemas.microsoft.com/office/drawing/2014/chart" uri="{C3380CC4-5D6E-409C-BE32-E72D297353CC}">
              <c16:uniqueId val="{00000002-D98D-45C4-A84C-E70327E31998}"/>
            </c:ext>
          </c:extLst>
        </c:ser>
        <c:ser>
          <c:idx val="4"/>
          <c:order val="4"/>
          <c:tx>
            <c:strRef>
              <c:f>Sheet1!$F$1</c:f>
              <c:strCache>
                <c:ptCount val="1"/>
                <c:pt idx="0">
                  <c:v>Farmers</c:v>
                </c:pt>
              </c:strCache>
            </c:strRef>
          </c:tx>
          <c:spPr>
            <a:solidFill>
              <a:srgbClr val="00B050"/>
            </a:solidFill>
          </c:spPr>
          <c:invertIfNegative val="0"/>
          <c:cat>
            <c:numRef>
              <c:f>Sheet1!$A$2:$A$4</c:f>
              <c:numCache>
                <c:formatCode>General</c:formatCode>
                <c:ptCount val="3"/>
                <c:pt idx="0">
                  <c:v>2021</c:v>
                </c:pt>
                <c:pt idx="1">
                  <c:v>2022</c:v>
                </c:pt>
                <c:pt idx="2">
                  <c:v>2023</c:v>
                </c:pt>
              </c:numCache>
            </c:numRef>
          </c:cat>
          <c:val>
            <c:numRef>
              <c:f>Sheet1!$F$2:$F$4</c:f>
              <c:numCache>
                <c:formatCode>0.0</c:formatCode>
                <c:ptCount val="3"/>
                <c:pt idx="0">
                  <c:v>7.1267576950734455</c:v>
                </c:pt>
                <c:pt idx="1">
                  <c:v>6.545840793887967</c:v>
                </c:pt>
                <c:pt idx="2">
                  <c:v>5.5</c:v>
                </c:pt>
              </c:numCache>
            </c:numRef>
          </c:val>
          <c:extLst>
            <c:ext xmlns:c16="http://schemas.microsoft.com/office/drawing/2014/chart" uri="{C3380CC4-5D6E-409C-BE32-E72D297353CC}">
              <c16:uniqueId val="{00000003-D98D-45C4-A84C-E70327E31998}"/>
            </c:ext>
          </c:extLst>
        </c:ser>
        <c:ser>
          <c:idx val="5"/>
          <c:order val="5"/>
          <c:tx>
            <c:strRef>
              <c:f>Sheet1!$G$1</c:f>
              <c:strCache>
                <c:ptCount val="1"/>
                <c:pt idx="0">
                  <c:v>No one in particular</c:v>
                </c:pt>
              </c:strCache>
            </c:strRef>
          </c:tx>
          <c:spPr>
            <a:solidFill>
              <a:srgbClr val="802AB7"/>
            </a:solidFill>
          </c:spPr>
          <c:invertIfNegative val="0"/>
          <c:cat>
            <c:numRef>
              <c:f>Sheet1!$A$2:$A$4</c:f>
              <c:numCache>
                <c:formatCode>General</c:formatCode>
                <c:ptCount val="3"/>
                <c:pt idx="0">
                  <c:v>2021</c:v>
                </c:pt>
                <c:pt idx="1">
                  <c:v>2022</c:v>
                </c:pt>
                <c:pt idx="2">
                  <c:v>2023</c:v>
                </c:pt>
              </c:numCache>
            </c:numRef>
          </c:cat>
          <c:val>
            <c:numRef>
              <c:f>Sheet1!$G$2:$G$4</c:f>
              <c:numCache>
                <c:formatCode>0.0</c:formatCode>
                <c:ptCount val="3"/>
                <c:pt idx="0">
                  <c:v>9.1810039228044218</c:v>
                </c:pt>
                <c:pt idx="1">
                  <c:v>12.457905005612808</c:v>
                </c:pt>
                <c:pt idx="2">
                  <c:v>10.9</c:v>
                </c:pt>
              </c:numCache>
            </c:numRef>
          </c:val>
          <c:extLst>
            <c:ext xmlns:c16="http://schemas.microsoft.com/office/drawing/2014/chart" uri="{C3380CC4-5D6E-409C-BE32-E72D297353CC}">
              <c16:uniqueId val="{00000004-D98D-45C4-A84C-E70327E31998}"/>
            </c:ext>
          </c:extLst>
        </c:ser>
        <c:ser>
          <c:idx val="6"/>
          <c:order val="6"/>
          <c:tx>
            <c:strRef>
              <c:f>Sheet1!$H$1</c:f>
              <c:strCache>
                <c:ptCount val="1"/>
                <c:pt idx="0">
                  <c:v>Does not know / Refused to answer</c:v>
                </c:pt>
              </c:strCache>
            </c:strRef>
          </c:tx>
          <c:spPr>
            <a:solidFill>
              <a:srgbClr val="FFFFFF">
                <a:lumMod val="50000"/>
              </a:srgbClr>
            </a:solidFill>
          </c:spPr>
          <c:invertIfNegative val="0"/>
          <c:cat>
            <c:numRef>
              <c:f>Sheet1!$A$2:$A$4</c:f>
              <c:numCache>
                <c:formatCode>General</c:formatCode>
                <c:ptCount val="3"/>
                <c:pt idx="0">
                  <c:v>2021</c:v>
                </c:pt>
                <c:pt idx="1">
                  <c:v>2022</c:v>
                </c:pt>
                <c:pt idx="2">
                  <c:v>2023</c:v>
                </c:pt>
              </c:numCache>
            </c:numRef>
          </c:cat>
          <c:val>
            <c:numRef>
              <c:f>Sheet1!$H$2:$H$4</c:f>
              <c:numCache>
                <c:formatCode>0.0</c:formatCode>
                <c:ptCount val="3"/>
                <c:pt idx="0">
                  <c:v>0.8099141698379857</c:v>
                </c:pt>
                <c:pt idx="1">
                  <c:v>1.1929498409400341</c:v>
                </c:pt>
                <c:pt idx="2">
                  <c:v>1.5</c:v>
                </c:pt>
              </c:numCache>
            </c:numRef>
          </c:val>
          <c:extLst>
            <c:ext xmlns:c16="http://schemas.microsoft.com/office/drawing/2014/chart" uri="{C3380CC4-5D6E-409C-BE32-E72D297353CC}">
              <c16:uniqueId val="{00000005-D98D-45C4-A84C-E70327E31998}"/>
            </c:ext>
          </c:extLst>
        </c:ser>
        <c:dLbls>
          <c:showLegendKey val="0"/>
          <c:showVal val="0"/>
          <c:showCatName val="0"/>
          <c:showSerName val="0"/>
          <c:showPercent val="0"/>
          <c:showBubbleSize val="0"/>
        </c:dLbls>
        <c:gapWidth val="150"/>
        <c:axId val="288781056"/>
        <c:axId val="288782592"/>
      </c:barChart>
      <c:catAx>
        <c:axId val="288781056"/>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000" b="0" i="0" u="none" strike="noStrike" kern="1200" baseline="0">
                <a:solidFill>
                  <a:srgbClr val="717171"/>
                </a:solidFill>
                <a:latin typeface="+mn-lt"/>
                <a:ea typeface="+mn-ea"/>
                <a:cs typeface="+mn-cs"/>
              </a:defRPr>
            </a:pPr>
            <a:endParaRPr lang="en-US"/>
          </a:p>
        </c:txPr>
        <c:crossAx val="288782592"/>
        <c:crosses val="autoZero"/>
        <c:auto val="1"/>
        <c:lblAlgn val="ctr"/>
        <c:lblOffset val="100"/>
        <c:noMultiLvlLbl val="0"/>
      </c:catAx>
      <c:valAx>
        <c:axId val="288782592"/>
        <c:scaling>
          <c:orientation val="minMax"/>
          <c:max val="10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288781056"/>
        <c:crosses val="autoZero"/>
        <c:crossBetween val="between"/>
        <c:majorUnit val="10"/>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Politicisation of the integration process</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Sheet1!$B$2:$B$4</c:f>
              <c:numCache>
                <c:formatCode>0.0</c:formatCode>
                <c:ptCount val="3"/>
                <c:pt idx="0">
                  <c:v>41.148812822467534</c:v>
                </c:pt>
                <c:pt idx="1">
                  <c:v>39.082264789031846</c:v>
                </c:pt>
                <c:pt idx="2" formatCode="General">
                  <c:v>40.9</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Unwillingness to change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Sheet1!$C$2:$C$4</c:f>
              <c:numCache>
                <c:formatCode>0.0</c:formatCode>
                <c:ptCount val="3"/>
                <c:pt idx="0">
                  <c:v>26.174189004789984</c:v>
                </c:pt>
                <c:pt idx="1">
                  <c:v>27.870085450655584</c:v>
                </c:pt>
                <c:pt idx="2" formatCode="General">
                  <c:v>23.3</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Insufficient understanding of the process</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Sheet1!$D$2:$D$4</c:f>
              <c:numCache>
                <c:formatCode>0.0</c:formatCode>
                <c:ptCount val="3"/>
                <c:pt idx="0">
                  <c:v>9.2734863280099553</c:v>
                </c:pt>
                <c:pt idx="1">
                  <c:v>8.332318055691017</c:v>
                </c:pt>
                <c:pt idx="2" formatCode="General">
                  <c:v>7.8</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Objective obstacles (extensive reforms in all spheres of life)</c:v>
                </c:pt>
              </c:strCache>
            </c:strRef>
          </c:tx>
          <c:spPr>
            <a:solidFill>
              <a:srgbClr val="96C11D">
                <a:lumMod val="60000"/>
                <a:lumOff val="40000"/>
              </a:srgbClr>
            </a:solidFill>
            <a:ln>
              <a:solidFill>
                <a:srgbClr val="FFFFFF"/>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651-4B37-828E-1EC9CEB80A49}"/>
                </c:ext>
              </c:extLst>
            </c:dLbl>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Sheet1!$E$2:$E$4</c:f>
              <c:numCache>
                <c:formatCode>0.0</c:formatCode>
                <c:ptCount val="3"/>
                <c:pt idx="0">
                  <c:v>8.9346033420316804</c:v>
                </c:pt>
                <c:pt idx="1">
                  <c:v>13.327737389635159</c:v>
                </c:pt>
                <c:pt idx="2" formatCode="General">
                  <c:v>14.5</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Current situation in the EU</c:v>
                </c:pt>
              </c:strCache>
            </c:strRef>
          </c:tx>
          <c:spPr>
            <a:solidFill>
              <a:srgbClr val="802AB7">
                <a:lumMod val="75000"/>
              </a:srgbClr>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51-4B37-828E-1EC9CEB80A49}"/>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51-4B37-828E-1EC9CEB80A49}"/>
                </c:ext>
              </c:extLst>
            </c:dLbl>
            <c:dLbl>
              <c:idx val="2"/>
              <c:layout>
                <c:manualLayout>
                  <c:x val="3.1859816806053365E-3"/>
                  <c:y val="-2.5853254829632782E-3"/>
                </c:manualLayout>
              </c:layout>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51-4B37-828E-1EC9CEB80A49}"/>
                </c:ext>
              </c:extLst>
            </c:dLbl>
            <c:dLbl>
              <c:idx val="3"/>
              <c:delete val="1"/>
              <c:extLst>
                <c:ext xmlns:c15="http://schemas.microsoft.com/office/drawing/2012/chart" uri="{CE6537A1-D6FC-4f65-9D91-7224C49458BB}"/>
                <c:ext xmlns:c16="http://schemas.microsoft.com/office/drawing/2014/chart" uri="{C3380CC4-5D6E-409C-BE32-E72D297353CC}">
                  <c16:uniqueId val="{00000004-F651-4B37-828E-1EC9CEB80A49}"/>
                </c:ext>
              </c:extLst>
            </c:dLbl>
            <c:spPr>
              <a:noFill/>
              <a:ln>
                <a:noFill/>
              </a:ln>
              <a:effectLst/>
            </c:spPr>
            <c:txPr>
              <a:bodyPr/>
              <a:lstStyle/>
              <a:p>
                <a:pPr>
                  <a:defRPr sz="1000">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Sheet1!$F$2:$F$4</c:f>
              <c:numCache>
                <c:formatCode>0.0</c:formatCode>
                <c:ptCount val="3"/>
                <c:pt idx="0">
                  <c:v>9.6994558913911604</c:v>
                </c:pt>
                <c:pt idx="1">
                  <c:v>9.2015821064558256</c:v>
                </c:pt>
                <c:pt idx="2" formatCode="General">
                  <c:v>8.5</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 Refused to answer</c:v>
                </c:pt>
              </c:strCache>
            </c:strRef>
          </c:tx>
          <c:spPr>
            <a:solidFill>
              <a:srgbClr val="717171"/>
            </a:solidFill>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Sheet1!$G$2:$G$4</c:f>
              <c:numCache>
                <c:formatCode>0.0</c:formatCode>
                <c:ptCount val="3"/>
                <c:pt idx="0">
                  <c:v>4.7694526113111309</c:v>
                </c:pt>
                <c:pt idx="1">
                  <c:v>2.1860122085317291</c:v>
                </c:pt>
                <c:pt idx="2">
                  <c:v>5</c:v>
                </c:pt>
              </c:numCache>
            </c:numRef>
          </c:val>
          <c:extLst>
            <c:ext xmlns:c16="http://schemas.microsoft.com/office/drawing/2014/chart" uri="{C3380CC4-5D6E-409C-BE32-E72D297353CC}">
              <c16:uniqueId val="{00000005-F651-4B37-828E-1EC9CEB80A49}"/>
            </c:ext>
          </c:extLst>
        </c:ser>
        <c:dLbls>
          <c:showLegendKey val="0"/>
          <c:showVal val="0"/>
          <c:showCatName val="0"/>
          <c:showSerName val="0"/>
          <c:showPercent val="0"/>
          <c:showBubbleSize val="0"/>
        </c:dLbls>
        <c:gapWidth val="66"/>
        <c:overlap val="100"/>
        <c:axId val="288900224"/>
        <c:axId val="288901760"/>
      </c:barChart>
      <c:catAx>
        <c:axId val="28890022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88901760"/>
        <c:crosses val="autoZero"/>
        <c:auto val="1"/>
        <c:lblAlgn val="ctr"/>
        <c:lblOffset val="100"/>
        <c:noMultiLvlLbl val="0"/>
      </c:catAx>
      <c:valAx>
        <c:axId val="288901760"/>
        <c:scaling>
          <c:orientation val="minMax"/>
        </c:scaling>
        <c:delete val="1"/>
        <c:axPos val="l"/>
        <c:numFmt formatCode="0.0" sourceLinked="1"/>
        <c:majorTickMark val="out"/>
        <c:minorTickMark val="none"/>
        <c:tickLblPos val="nextTo"/>
        <c:crossAx val="288900224"/>
        <c:crosses val="autoZero"/>
        <c:crossBetween val="between"/>
      </c:valAx>
    </c:plotArea>
    <c:legend>
      <c:legendPos val="b"/>
      <c:layout>
        <c:manualLayout>
          <c:xMode val="edge"/>
          <c:yMode val="edge"/>
          <c:x val="4.8218293194135564E-2"/>
          <c:y val="0.89839677934694473"/>
          <c:w val="0.92801289871268799"/>
          <c:h val="0.10160329958755156"/>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Refused to answer</c:v>
                </c:pt>
              </c:strCache>
            </c:strRef>
          </c:tx>
          <c:spPr>
            <a:solidFill>
              <a:srgbClr val="E60D7F"/>
            </a:solidFill>
            <a:ln>
              <a:solidFill>
                <a:srgbClr val="FFFFFF"/>
              </a:solidFill>
            </a:ln>
          </c:spPr>
          <c:invertIfNegative val="0"/>
          <c:cat>
            <c:numRef>
              <c:f>Sheet1!$A$2:$A$4</c:f>
              <c:numCache>
                <c:formatCode>General</c:formatCode>
                <c:ptCount val="3"/>
                <c:pt idx="0">
                  <c:v>2021</c:v>
                </c:pt>
                <c:pt idx="1">
                  <c:v>2022</c:v>
                </c:pt>
                <c:pt idx="2">
                  <c:v>2023</c:v>
                </c:pt>
              </c:numCache>
            </c:numRef>
          </c:cat>
          <c:val>
            <c:numRef>
              <c:f>Sheet1!$B$2:$B$4</c:f>
              <c:numCache>
                <c:formatCode>General</c:formatCode>
                <c:ptCount val="3"/>
                <c:pt idx="0" formatCode="0.0">
                  <c:v>1.1185105201933971</c:v>
                </c:pt>
                <c:pt idx="1">
                  <c:v>1.3</c:v>
                </c:pt>
                <c:pt idx="2">
                  <c:v>2.5</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Sheet1!$C$2:$C$4</c:f>
              <c:numCache>
                <c:formatCode>0.0</c:formatCode>
                <c:ptCount val="3"/>
                <c:pt idx="0">
                  <c:v>53.985442998254697</c:v>
                </c:pt>
                <c:pt idx="1">
                  <c:v>46.9</c:v>
                </c:pt>
                <c:pt idx="2">
                  <c:v>41.5</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Sheet1!$D$2:$D$4</c:f>
              <c:numCache>
                <c:formatCode>0.0</c:formatCode>
                <c:ptCount val="3"/>
                <c:pt idx="0">
                  <c:v>44.896046481553</c:v>
                </c:pt>
                <c:pt idx="1">
                  <c:v>51.8</c:v>
                </c:pt>
                <c:pt idx="2">
                  <c:v>56</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289320320"/>
        <c:axId val="289019008"/>
      </c:barChart>
      <c:catAx>
        <c:axId val="289320320"/>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en-US"/>
          </a:p>
        </c:txPr>
        <c:crossAx val="289019008"/>
        <c:crosses val="autoZero"/>
        <c:auto val="1"/>
        <c:lblAlgn val="ctr"/>
        <c:lblOffset val="100"/>
        <c:noMultiLvlLbl val="0"/>
      </c:catAx>
      <c:valAx>
        <c:axId val="289019008"/>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en-US"/>
          </a:p>
        </c:txPr>
        <c:crossAx val="289320320"/>
        <c:crosses val="autoZero"/>
        <c:crossBetween val="between"/>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Coordination of activities of institutions in BiH in the field of European integration</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Sheet1!$B$2:$B$4</c:f>
              <c:numCache>
                <c:formatCode>0.0</c:formatCode>
                <c:ptCount val="3"/>
                <c:pt idx="0">
                  <c:v>18.759444938235855</c:v>
                </c:pt>
                <c:pt idx="1">
                  <c:v>18.052748426300397</c:v>
                </c:pt>
                <c:pt idx="2" formatCode="General">
                  <c:v>24.6</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Fulfillment of obligations from the European integration process</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Sheet1!$C$2:$C$4</c:f>
              <c:numCache>
                <c:formatCode>0.0</c:formatCode>
                <c:ptCount val="3"/>
                <c:pt idx="0">
                  <c:v>11.952849414996162</c:v>
                </c:pt>
                <c:pt idx="1">
                  <c:v>16.361335318488806</c:v>
                </c:pt>
                <c:pt idx="2" formatCode="General">
                  <c:v>17.100000000000001</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Representing the BiH interests in the EU institutions</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Sheet1!$D$2:$D$4</c:f>
              <c:numCache>
                <c:formatCode>0.0</c:formatCode>
                <c:ptCount val="3"/>
                <c:pt idx="0">
                  <c:v>12.639524544487493</c:v>
                </c:pt>
                <c:pt idx="1">
                  <c:v>11.770945097207461</c:v>
                </c:pt>
                <c:pt idx="2" formatCode="General">
                  <c:v>10.4</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Distribution of the EU financial assistance to beneficiaries</c:v>
                </c:pt>
              </c:strCache>
            </c:strRef>
          </c:tx>
          <c:spPr>
            <a:solidFill>
              <a:srgbClr val="96C11D">
                <a:lumMod val="60000"/>
                <a:lumOff val="40000"/>
              </a:srgbClr>
            </a:solidFill>
            <a:ln>
              <a:solidFill>
                <a:srgbClr val="FFFFFF"/>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C9BF-42BE-80FA-3FE7465F7E92}"/>
                </c:ext>
              </c:extLst>
            </c:dLbl>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Sheet1!$E$2:$E$4</c:f>
              <c:numCache>
                <c:formatCode>0.0</c:formatCode>
                <c:ptCount val="3"/>
                <c:pt idx="0">
                  <c:v>13.376374622549507</c:v>
                </c:pt>
                <c:pt idx="1">
                  <c:v>7.8030339595955596</c:v>
                </c:pt>
                <c:pt idx="2" formatCode="General">
                  <c:v>5.2</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Other</c:v>
                </c:pt>
              </c:strCache>
            </c:strRef>
          </c:tx>
          <c:spPr>
            <a:solidFill>
              <a:srgbClr val="802AB7">
                <a:lumMod val="75000"/>
              </a:srgbClr>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BF-42BE-80FA-3FE7465F7E92}"/>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BF-42BE-80FA-3FE7465F7E92}"/>
                </c:ext>
              </c:extLst>
            </c:dLbl>
            <c:dLbl>
              <c:idx val="2"/>
              <c:layout>
                <c:manualLayout>
                  <c:x val="3.1859816806053365E-3"/>
                  <c:y val="-2.58532548296327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BF-42BE-80FA-3FE7465F7E9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BF-42BE-80FA-3FE7465F7E92}"/>
                </c:ext>
              </c:extLst>
            </c:dLbl>
            <c:spPr>
              <a:noFill/>
              <a:ln>
                <a:noFill/>
              </a:ln>
              <a:effectLst/>
            </c:spPr>
            <c:txPr>
              <a:bodyPr/>
              <a:lstStyle/>
              <a:p>
                <a:pPr>
                  <a:defRPr sz="10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Sheet1!$F$2:$F$4</c:f>
              <c:numCache>
                <c:formatCode>0.0</c:formatCode>
                <c:ptCount val="3"/>
                <c:pt idx="0">
                  <c:v>0.46182452662986578</c:v>
                </c:pt>
                <c:pt idx="1">
                  <c:v>0.3056707925772309</c:v>
                </c:pt>
                <c:pt idx="2">
                  <c:v>0</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 Refused to answer</c:v>
                </c:pt>
              </c:strCache>
            </c:strRef>
          </c:tx>
          <c:spPr>
            <a:solidFill>
              <a:srgbClr val="717171"/>
            </a:solidFill>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Sheet1!$G$2:$G$4</c:f>
              <c:numCache>
                <c:formatCode>0.0</c:formatCode>
                <c:ptCount val="3"/>
                <c:pt idx="0">
                  <c:v>42.7</c:v>
                </c:pt>
                <c:pt idx="1">
                  <c:v>45.6</c:v>
                </c:pt>
                <c:pt idx="2" formatCode="General">
                  <c:v>42.7</c:v>
                </c:pt>
              </c:numCache>
            </c:numRef>
          </c:val>
          <c:extLst>
            <c:ext xmlns:c16="http://schemas.microsoft.com/office/drawing/2014/chart" uri="{C3380CC4-5D6E-409C-BE32-E72D297353CC}">
              <c16:uniqueId val="{00000005-C9BF-42BE-80FA-3FE7465F7E92}"/>
            </c:ext>
          </c:extLst>
        </c:ser>
        <c:dLbls>
          <c:showLegendKey val="0"/>
          <c:showVal val="0"/>
          <c:showCatName val="0"/>
          <c:showSerName val="0"/>
          <c:showPercent val="0"/>
          <c:showBubbleSize val="0"/>
        </c:dLbls>
        <c:gapWidth val="66"/>
        <c:overlap val="100"/>
        <c:axId val="289124352"/>
        <c:axId val="289125888"/>
      </c:barChart>
      <c:catAx>
        <c:axId val="289124352"/>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89125888"/>
        <c:crosses val="autoZero"/>
        <c:auto val="1"/>
        <c:lblAlgn val="ctr"/>
        <c:lblOffset val="100"/>
        <c:noMultiLvlLbl val="0"/>
      </c:catAx>
      <c:valAx>
        <c:axId val="289125888"/>
        <c:scaling>
          <c:orientation val="minMax"/>
        </c:scaling>
        <c:delete val="1"/>
        <c:axPos val="l"/>
        <c:numFmt formatCode="0.0" sourceLinked="1"/>
        <c:majorTickMark val="out"/>
        <c:minorTickMark val="none"/>
        <c:tickLblPos val="nextTo"/>
        <c:crossAx val="289124352"/>
        <c:crosses val="autoZero"/>
        <c:crossBetween val="between"/>
      </c:valAx>
    </c:plotArea>
    <c:legend>
      <c:legendPos val="b"/>
      <c:layout>
        <c:manualLayout>
          <c:xMode val="edge"/>
          <c:yMode val="edge"/>
          <c:x val="3.5871624238699613E-2"/>
          <c:y val="0.7672290653408762"/>
          <c:w val="0.92801289871268799"/>
          <c:h val="0.20232132617912005"/>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The impact of the EU integration process on everyday life of citizens</c:v>
                </c:pt>
              </c:strCache>
            </c:strRef>
          </c:tx>
          <c:spPr>
            <a:solidFill>
              <a:srgbClr val="E60D7F"/>
            </a:solidFill>
            <a:ln>
              <a:noFill/>
            </a:ln>
            <a:effectLst/>
          </c:spPr>
          <c:invertIfNegative val="0"/>
          <c:cat>
            <c:numRef>
              <c:f>Sheet1!$A$2:$A$4</c:f>
              <c:numCache>
                <c:formatCode>General</c:formatCode>
                <c:ptCount val="3"/>
                <c:pt idx="0">
                  <c:v>2021</c:v>
                </c:pt>
                <c:pt idx="1">
                  <c:v>2022</c:v>
                </c:pt>
                <c:pt idx="2">
                  <c:v>2023</c:v>
                </c:pt>
              </c:numCache>
            </c:numRef>
          </c:cat>
          <c:val>
            <c:numRef>
              <c:f>Sheet1!$B$2:$B$4</c:f>
              <c:numCache>
                <c:formatCode>0.0</c:formatCode>
                <c:ptCount val="3"/>
                <c:pt idx="0">
                  <c:v>26.172888172789992</c:v>
                </c:pt>
                <c:pt idx="1">
                  <c:v>33.430003042666641</c:v>
                </c:pt>
                <c:pt idx="2">
                  <c:v>30.4</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Advantages of the EU integration</c:v>
                </c:pt>
              </c:strCache>
            </c:strRef>
          </c:tx>
          <c:spPr>
            <a:solidFill>
              <a:srgbClr val="0060FF"/>
            </a:solidFill>
          </c:spPr>
          <c:invertIfNegative val="0"/>
          <c:cat>
            <c:numRef>
              <c:f>Sheet1!$A$2:$A$4</c:f>
              <c:numCache>
                <c:formatCode>General</c:formatCode>
                <c:ptCount val="3"/>
                <c:pt idx="0">
                  <c:v>2021</c:v>
                </c:pt>
                <c:pt idx="1">
                  <c:v>2022</c:v>
                </c:pt>
                <c:pt idx="2">
                  <c:v>2023</c:v>
                </c:pt>
              </c:numCache>
            </c:numRef>
          </c:cat>
          <c:val>
            <c:numRef>
              <c:f>Sheet1!$C$2:$C$4</c:f>
              <c:numCache>
                <c:formatCode>0.0</c:formatCode>
                <c:ptCount val="3"/>
                <c:pt idx="0">
                  <c:v>11.485453227410581</c:v>
                </c:pt>
                <c:pt idx="1">
                  <c:v>14.780200529306761</c:v>
                </c:pt>
                <c:pt idx="2">
                  <c:v>14.3</c:v>
                </c:pt>
              </c:numCache>
            </c:numRef>
          </c:val>
          <c:extLst>
            <c:ext xmlns:c16="http://schemas.microsoft.com/office/drawing/2014/chart" uri="{C3380CC4-5D6E-409C-BE32-E72D297353CC}">
              <c16:uniqueId val="{00000000-922F-4B63-853F-AE13241D8820}"/>
            </c:ext>
          </c:extLst>
        </c:ser>
        <c:ser>
          <c:idx val="2"/>
          <c:order val="2"/>
          <c:tx>
            <c:strRef>
              <c:f>Sheet1!$D$1</c:f>
              <c:strCache>
                <c:ptCount val="1"/>
                <c:pt idx="0">
                  <c:v>Possibility to use EU financial assistance</c:v>
                </c:pt>
              </c:strCache>
            </c:strRef>
          </c:tx>
          <c:spPr>
            <a:solidFill>
              <a:srgbClr val="BD9B08"/>
            </a:solidFill>
          </c:spPr>
          <c:invertIfNegative val="0"/>
          <c:cat>
            <c:numRef>
              <c:f>Sheet1!$A$2:$A$4</c:f>
              <c:numCache>
                <c:formatCode>General</c:formatCode>
                <c:ptCount val="3"/>
                <c:pt idx="0">
                  <c:v>2021</c:v>
                </c:pt>
                <c:pt idx="1">
                  <c:v>2022</c:v>
                </c:pt>
                <c:pt idx="2">
                  <c:v>2023</c:v>
                </c:pt>
              </c:numCache>
            </c:numRef>
          </c:cat>
          <c:val>
            <c:numRef>
              <c:f>Sheet1!$D$2:$D$4</c:f>
              <c:numCache>
                <c:formatCode>0.0</c:formatCode>
                <c:ptCount val="3"/>
                <c:pt idx="0">
                  <c:v>24.922754454177038</c:v>
                </c:pt>
                <c:pt idx="1">
                  <c:v>23.204701072706769</c:v>
                </c:pt>
                <c:pt idx="2">
                  <c:v>19.5</c:v>
                </c:pt>
              </c:numCache>
            </c:numRef>
          </c:val>
          <c:extLst>
            <c:ext xmlns:c16="http://schemas.microsoft.com/office/drawing/2014/chart" uri="{C3380CC4-5D6E-409C-BE32-E72D297353CC}">
              <c16:uniqueId val="{00000001-922F-4B63-853F-AE13241D8820}"/>
            </c:ext>
          </c:extLst>
        </c:ser>
        <c:ser>
          <c:idx val="3"/>
          <c:order val="3"/>
          <c:tx>
            <c:strRef>
              <c:f>Sheet1!$E$1</c:f>
              <c:strCache>
                <c:ptCount val="1"/>
                <c:pt idx="0">
                  <c:v>Reforms within the integration process</c:v>
                </c:pt>
              </c:strCache>
            </c:strRef>
          </c:tx>
          <c:spPr>
            <a:solidFill>
              <a:srgbClr val="FF8B57"/>
            </a:solidFill>
          </c:spPr>
          <c:invertIfNegative val="0"/>
          <c:cat>
            <c:numRef>
              <c:f>Sheet1!$A$2:$A$4</c:f>
              <c:numCache>
                <c:formatCode>General</c:formatCode>
                <c:ptCount val="3"/>
                <c:pt idx="0">
                  <c:v>2021</c:v>
                </c:pt>
                <c:pt idx="1">
                  <c:v>2022</c:v>
                </c:pt>
                <c:pt idx="2">
                  <c:v>2023</c:v>
                </c:pt>
              </c:numCache>
            </c:numRef>
          </c:cat>
          <c:val>
            <c:numRef>
              <c:f>Sheet1!$E$2:$E$4</c:f>
              <c:numCache>
                <c:formatCode>0.0</c:formatCode>
                <c:ptCount val="3"/>
                <c:pt idx="0">
                  <c:v>14.846288949220678</c:v>
                </c:pt>
                <c:pt idx="1">
                  <c:v>12.70781830562437</c:v>
                </c:pt>
                <c:pt idx="2">
                  <c:v>14.4</c:v>
                </c:pt>
              </c:numCache>
            </c:numRef>
          </c:val>
          <c:extLst>
            <c:ext xmlns:c16="http://schemas.microsoft.com/office/drawing/2014/chart" uri="{C3380CC4-5D6E-409C-BE32-E72D297353CC}">
              <c16:uniqueId val="{00000002-922F-4B63-853F-AE13241D8820}"/>
            </c:ext>
          </c:extLst>
        </c:ser>
        <c:ser>
          <c:idx val="4"/>
          <c:order val="4"/>
          <c:tx>
            <c:strRef>
              <c:f>Sheet1!$F$1</c:f>
              <c:strCache>
                <c:ptCount val="1"/>
                <c:pt idx="0">
                  <c:v>Integration costs</c:v>
                </c:pt>
              </c:strCache>
            </c:strRef>
          </c:tx>
          <c:spPr>
            <a:solidFill>
              <a:srgbClr val="00B050"/>
            </a:solidFill>
          </c:spPr>
          <c:invertIfNegative val="0"/>
          <c:cat>
            <c:numRef>
              <c:f>Sheet1!$A$2:$A$4</c:f>
              <c:numCache>
                <c:formatCode>General</c:formatCode>
                <c:ptCount val="3"/>
                <c:pt idx="0">
                  <c:v>2021</c:v>
                </c:pt>
                <c:pt idx="1">
                  <c:v>2022</c:v>
                </c:pt>
                <c:pt idx="2">
                  <c:v>2023</c:v>
                </c:pt>
              </c:numCache>
            </c:numRef>
          </c:cat>
          <c:val>
            <c:numRef>
              <c:f>Sheet1!$F$2:$F$4</c:f>
              <c:numCache>
                <c:formatCode>0.0</c:formatCode>
                <c:ptCount val="3"/>
                <c:pt idx="0">
                  <c:v>10.792178104684234</c:v>
                </c:pt>
                <c:pt idx="1">
                  <c:v>7.1552090459722066</c:v>
                </c:pt>
                <c:pt idx="2">
                  <c:v>6.7</c:v>
                </c:pt>
              </c:numCache>
            </c:numRef>
          </c:val>
          <c:extLst>
            <c:ext xmlns:c16="http://schemas.microsoft.com/office/drawing/2014/chart" uri="{C3380CC4-5D6E-409C-BE32-E72D297353CC}">
              <c16:uniqueId val="{00000003-922F-4B63-853F-AE13241D8820}"/>
            </c:ext>
          </c:extLst>
        </c:ser>
        <c:ser>
          <c:idx val="5"/>
          <c:order val="5"/>
          <c:tx>
            <c:strRef>
              <c:f>Sheet1!$G$1</c:f>
              <c:strCache>
                <c:ptCount val="1"/>
                <c:pt idx="0">
                  <c:v>Other</c:v>
                </c:pt>
              </c:strCache>
            </c:strRef>
          </c:tx>
          <c:spPr>
            <a:solidFill>
              <a:srgbClr val="802AB7"/>
            </a:solidFill>
          </c:spPr>
          <c:invertIfNegative val="0"/>
          <c:cat>
            <c:numRef>
              <c:f>Sheet1!$A$2:$A$4</c:f>
              <c:numCache>
                <c:formatCode>General</c:formatCode>
                <c:ptCount val="3"/>
                <c:pt idx="0">
                  <c:v>2021</c:v>
                </c:pt>
                <c:pt idx="1">
                  <c:v>2022</c:v>
                </c:pt>
                <c:pt idx="2">
                  <c:v>2023</c:v>
                </c:pt>
              </c:numCache>
            </c:numRef>
          </c:cat>
          <c:val>
            <c:numRef>
              <c:f>Sheet1!$G$2:$G$4</c:f>
              <c:numCache>
                <c:formatCode>0.0</c:formatCode>
                <c:ptCount val="3"/>
                <c:pt idx="0">
                  <c:v>0.45352370180487778</c:v>
                </c:pt>
                <c:pt idx="1">
                  <c:v>0.16509164465444914</c:v>
                </c:pt>
                <c:pt idx="2">
                  <c:v>0</c:v>
                </c:pt>
              </c:numCache>
            </c:numRef>
          </c:val>
          <c:extLst>
            <c:ext xmlns:c16="http://schemas.microsoft.com/office/drawing/2014/chart" uri="{C3380CC4-5D6E-409C-BE32-E72D297353CC}">
              <c16:uniqueId val="{00000004-922F-4B63-853F-AE13241D8820}"/>
            </c:ext>
          </c:extLst>
        </c:ser>
        <c:ser>
          <c:idx val="6"/>
          <c:order val="6"/>
          <c:tx>
            <c:strRef>
              <c:f>Sheet1!$H$1</c:f>
              <c:strCache>
                <c:ptCount val="1"/>
                <c:pt idx="0">
                  <c:v>Does not know / Does not want to answer</c:v>
                </c:pt>
              </c:strCache>
            </c:strRef>
          </c:tx>
          <c:spPr>
            <a:solidFill>
              <a:srgbClr val="FFFFFF">
                <a:lumMod val="50000"/>
              </a:srgbClr>
            </a:solidFill>
          </c:spPr>
          <c:invertIfNegative val="0"/>
          <c:cat>
            <c:numRef>
              <c:f>Sheet1!$A$2:$A$4</c:f>
              <c:numCache>
                <c:formatCode>General</c:formatCode>
                <c:ptCount val="3"/>
                <c:pt idx="0">
                  <c:v>2021</c:v>
                </c:pt>
                <c:pt idx="1">
                  <c:v>2022</c:v>
                </c:pt>
                <c:pt idx="2">
                  <c:v>2023</c:v>
                </c:pt>
              </c:numCache>
            </c:numRef>
          </c:cat>
          <c:val>
            <c:numRef>
              <c:f>Sheet1!$H$2:$H$4</c:f>
              <c:numCache>
                <c:formatCode>0.0</c:formatCode>
                <c:ptCount val="3"/>
                <c:pt idx="0">
                  <c:v>11.326913389913905</c:v>
                </c:pt>
                <c:pt idx="1">
                  <c:v>8.5</c:v>
                </c:pt>
                <c:pt idx="2">
                  <c:v>14.7</c:v>
                </c:pt>
              </c:numCache>
            </c:numRef>
          </c:val>
          <c:extLst>
            <c:ext xmlns:c16="http://schemas.microsoft.com/office/drawing/2014/chart" uri="{C3380CC4-5D6E-409C-BE32-E72D297353CC}">
              <c16:uniqueId val="{00000005-922F-4B63-853F-AE13241D8820}"/>
            </c:ext>
          </c:extLst>
        </c:ser>
        <c:dLbls>
          <c:showLegendKey val="0"/>
          <c:showVal val="0"/>
          <c:showCatName val="0"/>
          <c:showSerName val="0"/>
          <c:showPercent val="0"/>
          <c:showBubbleSize val="0"/>
        </c:dLbls>
        <c:gapWidth val="150"/>
        <c:axId val="289237248"/>
        <c:axId val="289251328"/>
      </c:barChart>
      <c:catAx>
        <c:axId val="289237248"/>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000" b="0" i="0" u="none" strike="noStrike" kern="1200" baseline="0">
                <a:solidFill>
                  <a:srgbClr val="717171"/>
                </a:solidFill>
                <a:latin typeface="+mn-lt"/>
                <a:ea typeface="+mn-ea"/>
                <a:cs typeface="+mn-cs"/>
              </a:defRPr>
            </a:pPr>
            <a:endParaRPr lang="en-US"/>
          </a:p>
        </c:txPr>
        <c:crossAx val="289251328"/>
        <c:crosses val="autoZero"/>
        <c:auto val="1"/>
        <c:lblAlgn val="ctr"/>
        <c:lblOffset val="100"/>
        <c:noMultiLvlLbl val="0"/>
      </c:catAx>
      <c:valAx>
        <c:axId val="289251328"/>
        <c:scaling>
          <c:orientation val="minMax"/>
          <c:max val="5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289237248"/>
        <c:crosses val="autoZero"/>
        <c:crossBetween val="between"/>
        <c:majorUnit val="10"/>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2021</c:v>
                </c:pt>
              </c:strCache>
            </c:strRef>
          </c:tx>
          <c:spPr>
            <a:solidFill>
              <a:srgbClr val="989898"/>
            </a:solidFill>
            <a:ln>
              <a:solidFill>
                <a:srgbClr val="FFFFFF"/>
              </a:solidFill>
            </a:ln>
          </c:spPr>
          <c:invertIfNegative val="0"/>
          <c:cat>
            <c:strRef>
              <c:f>Sheet1!$A$2:$A$9</c:f>
              <c:strCache>
                <c:ptCount val="8"/>
                <c:pt idx="0">
                  <c:v>Does not know /Refused to answer</c:v>
                </c:pt>
                <c:pt idx="1">
                  <c:v>None of the above</c:v>
                </c:pt>
                <c:pt idx="2">
                  <c:v>Other</c:v>
                </c:pt>
                <c:pt idx="3">
                  <c:v>PUBLIC EVENTS</c:v>
                </c:pt>
                <c:pt idx="4">
                  <c:v>PRINT MEDIA</c:v>
                </c:pt>
                <c:pt idx="5">
                  <c:v>INTERNET</c:v>
                </c:pt>
                <c:pt idx="6">
                  <c:v>RADIO</c:v>
                </c:pt>
                <c:pt idx="7">
                  <c:v>TV</c:v>
                </c:pt>
              </c:strCache>
            </c:strRef>
          </c:cat>
          <c:val>
            <c:numRef>
              <c:f>Sheet1!$B$2:$B$9</c:f>
              <c:numCache>
                <c:formatCode>General</c:formatCode>
                <c:ptCount val="8"/>
                <c:pt idx="0">
                  <c:v>0</c:v>
                </c:pt>
                <c:pt idx="1">
                  <c:v>0.3</c:v>
                </c:pt>
                <c:pt idx="2">
                  <c:v>0</c:v>
                </c:pt>
                <c:pt idx="3">
                  <c:v>1.5</c:v>
                </c:pt>
                <c:pt idx="4">
                  <c:v>2.5</c:v>
                </c:pt>
                <c:pt idx="5">
                  <c:v>34.4</c:v>
                </c:pt>
                <c:pt idx="6">
                  <c:v>3.3</c:v>
                </c:pt>
                <c:pt idx="7" formatCode="0.0">
                  <c:v>58</c:v>
                </c:pt>
              </c:numCache>
            </c:numRef>
          </c:val>
          <c:extLst>
            <c:ext xmlns:c16="http://schemas.microsoft.com/office/drawing/2014/chart" uri="{C3380CC4-5D6E-409C-BE32-E72D297353CC}">
              <c16:uniqueId val="{00000000-7693-4720-B5B5-9BD4C285D082}"/>
            </c:ext>
          </c:extLst>
        </c:ser>
        <c:ser>
          <c:idx val="1"/>
          <c:order val="1"/>
          <c:tx>
            <c:strRef>
              <c:f>Sheet1!$C$1</c:f>
              <c:strCache>
                <c:ptCount val="1"/>
                <c:pt idx="0">
                  <c:v>2022</c:v>
                </c:pt>
              </c:strCache>
            </c:strRef>
          </c:tx>
          <c:spPr>
            <a:solidFill>
              <a:srgbClr val="E60D7F"/>
            </a:solidFill>
            <a:ln>
              <a:solidFill>
                <a:srgbClr val="FFFFFF"/>
              </a:solidFill>
            </a:ln>
          </c:spPr>
          <c:invertIfNegative val="0"/>
          <c:cat>
            <c:strRef>
              <c:f>Sheet1!$A$2:$A$9</c:f>
              <c:strCache>
                <c:ptCount val="8"/>
                <c:pt idx="0">
                  <c:v>Does not know /Refused to answer</c:v>
                </c:pt>
                <c:pt idx="1">
                  <c:v>None of the above</c:v>
                </c:pt>
                <c:pt idx="2">
                  <c:v>Other</c:v>
                </c:pt>
                <c:pt idx="3">
                  <c:v>PUBLIC EVENTS</c:v>
                </c:pt>
                <c:pt idx="4">
                  <c:v>PRINT MEDIA</c:v>
                </c:pt>
                <c:pt idx="5">
                  <c:v>INTERNET</c:v>
                </c:pt>
                <c:pt idx="6">
                  <c:v>RADIO</c:v>
                </c:pt>
                <c:pt idx="7">
                  <c:v>TV</c:v>
                </c:pt>
              </c:strCache>
            </c:strRef>
          </c:cat>
          <c:val>
            <c:numRef>
              <c:f>Sheet1!$C$2:$C$9</c:f>
              <c:numCache>
                <c:formatCode>General</c:formatCode>
                <c:ptCount val="8"/>
                <c:pt idx="0">
                  <c:v>0</c:v>
                </c:pt>
                <c:pt idx="1">
                  <c:v>2</c:v>
                </c:pt>
                <c:pt idx="2">
                  <c:v>0</c:v>
                </c:pt>
                <c:pt idx="3">
                  <c:v>1.6</c:v>
                </c:pt>
                <c:pt idx="4">
                  <c:v>2.5</c:v>
                </c:pt>
                <c:pt idx="5">
                  <c:v>49.7</c:v>
                </c:pt>
                <c:pt idx="6">
                  <c:v>1.1000000000000001</c:v>
                </c:pt>
                <c:pt idx="7">
                  <c:v>43.1</c:v>
                </c:pt>
              </c:numCache>
            </c:numRef>
          </c:val>
          <c:extLst>
            <c:ext xmlns:c16="http://schemas.microsoft.com/office/drawing/2014/chart" uri="{C3380CC4-5D6E-409C-BE32-E72D297353CC}">
              <c16:uniqueId val="{00000003-7693-4720-B5B5-9BD4C285D082}"/>
            </c:ext>
          </c:extLst>
        </c:ser>
        <c:ser>
          <c:idx val="2"/>
          <c:order val="2"/>
          <c:tx>
            <c:strRef>
              <c:f>Sheet1!$D$1</c:f>
              <c:strCache>
                <c:ptCount val="1"/>
                <c:pt idx="0">
                  <c:v>2023</c:v>
                </c:pt>
              </c:strCache>
            </c:strRef>
          </c:tx>
          <c:invertIfNegative val="0"/>
          <c:cat>
            <c:strRef>
              <c:f>Sheet1!$A$2:$A$9</c:f>
              <c:strCache>
                <c:ptCount val="8"/>
                <c:pt idx="0">
                  <c:v>Does not know /Refused to answer</c:v>
                </c:pt>
                <c:pt idx="1">
                  <c:v>None of the above</c:v>
                </c:pt>
                <c:pt idx="2">
                  <c:v>Other</c:v>
                </c:pt>
                <c:pt idx="3">
                  <c:v>PUBLIC EVENTS</c:v>
                </c:pt>
                <c:pt idx="4">
                  <c:v>PRINT MEDIA</c:v>
                </c:pt>
                <c:pt idx="5">
                  <c:v>INTERNET</c:v>
                </c:pt>
                <c:pt idx="6">
                  <c:v>RADIO</c:v>
                </c:pt>
                <c:pt idx="7">
                  <c:v>TV</c:v>
                </c:pt>
              </c:strCache>
            </c:strRef>
          </c:cat>
          <c:val>
            <c:numRef>
              <c:f>Sheet1!$D$2:$D$9</c:f>
              <c:numCache>
                <c:formatCode>General</c:formatCode>
                <c:ptCount val="8"/>
                <c:pt idx="0">
                  <c:v>0</c:v>
                </c:pt>
                <c:pt idx="1">
                  <c:v>3.6</c:v>
                </c:pt>
                <c:pt idx="2">
                  <c:v>0</c:v>
                </c:pt>
                <c:pt idx="3">
                  <c:v>1.6</c:v>
                </c:pt>
                <c:pt idx="4">
                  <c:v>2.2000000000000002</c:v>
                </c:pt>
                <c:pt idx="5">
                  <c:v>50.7</c:v>
                </c:pt>
                <c:pt idx="6">
                  <c:v>1.4</c:v>
                </c:pt>
                <c:pt idx="7">
                  <c:v>40.5</c:v>
                </c:pt>
              </c:numCache>
            </c:numRef>
          </c:val>
          <c:extLst>
            <c:ext xmlns:c16="http://schemas.microsoft.com/office/drawing/2014/chart" uri="{C3380CC4-5D6E-409C-BE32-E72D297353CC}">
              <c16:uniqueId val="{00000000-99F2-41F1-BF40-9660DD3762C4}"/>
            </c:ext>
          </c:extLst>
        </c:ser>
        <c:dLbls>
          <c:showLegendKey val="0"/>
          <c:showVal val="0"/>
          <c:showCatName val="0"/>
          <c:showSerName val="0"/>
          <c:showPercent val="0"/>
          <c:showBubbleSize val="0"/>
        </c:dLbls>
        <c:gapWidth val="95"/>
        <c:axId val="289358976"/>
        <c:axId val="289360512"/>
      </c:barChart>
      <c:catAx>
        <c:axId val="289358976"/>
        <c:scaling>
          <c:orientation val="maxMin"/>
        </c:scaling>
        <c:delete val="1"/>
        <c:axPos val="b"/>
        <c:numFmt formatCode="General" sourceLinked="0"/>
        <c:majorTickMark val="none"/>
        <c:minorTickMark val="none"/>
        <c:tickLblPos val="nextTo"/>
        <c:crossAx val="289360512"/>
        <c:crosses val="autoZero"/>
        <c:auto val="1"/>
        <c:lblAlgn val="ctr"/>
        <c:lblOffset val="100"/>
        <c:noMultiLvlLbl val="0"/>
      </c:catAx>
      <c:valAx>
        <c:axId val="289360512"/>
        <c:scaling>
          <c:orientation val="minMax"/>
          <c:max val="100"/>
        </c:scaling>
        <c:delete val="0"/>
        <c:axPos val="r"/>
        <c:majorGridlines/>
        <c:numFmt formatCode="General" sourceLinked="1"/>
        <c:majorTickMark val="none"/>
        <c:minorTickMark val="none"/>
        <c:tickLblPos val="high"/>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en-US"/>
          </a:p>
        </c:txPr>
        <c:crossAx val="289358976"/>
        <c:crosses val="autoZero"/>
        <c:crossBetween val="between"/>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European Union</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Sheet1!$B$2:$B$4</c:f>
              <c:numCache>
                <c:formatCode>0.0</c:formatCode>
                <c:ptCount val="3"/>
                <c:pt idx="0">
                  <c:v>47.440150540512874</c:v>
                </c:pt>
                <c:pt idx="1">
                  <c:v>56.261394165147976</c:v>
                </c:pt>
                <c:pt idx="2">
                  <c:v>61</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Japan</c:v>
                </c:pt>
              </c:strCache>
            </c:strRef>
          </c:tx>
          <c:spPr>
            <a:solidFill>
              <a:srgbClr val="E60D7F">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Sheet1!$C$2:$C$4</c:f>
              <c:numCache>
                <c:formatCode>0.0</c:formatCode>
                <c:ptCount val="3"/>
                <c:pt idx="0">
                  <c:v>6.4131625931750795</c:v>
                </c:pt>
                <c:pt idx="1">
                  <c:v>4.8731435169142507</c:v>
                </c:pt>
                <c:pt idx="2">
                  <c:v>4</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Turkey</c:v>
                </c:pt>
              </c:strCache>
            </c:strRef>
          </c:tx>
          <c:spPr>
            <a:solidFill>
              <a:srgbClr val="E60D7F"/>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Sheet1!$D$2:$D$4</c:f>
              <c:numCache>
                <c:formatCode>0.0</c:formatCode>
                <c:ptCount val="3"/>
                <c:pt idx="0">
                  <c:v>25.413505617823741</c:v>
                </c:pt>
                <c:pt idx="1">
                  <c:v>20.892460547672155</c:v>
                </c:pt>
                <c:pt idx="2" formatCode="General">
                  <c:v>14.3</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Russia</c:v>
                </c:pt>
              </c:strCache>
            </c:strRef>
          </c:tx>
          <c:spPr>
            <a:solidFill>
              <a:srgbClr val="E60D7F">
                <a:lumMod val="60000"/>
                <a:lumOff val="40000"/>
              </a:srgbClr>
            </a:solidFill>
            <a:ln>
              <a:solidFill>
                <a:srgbClr val="FFFFFF"/>
              </a:solidFill>
            </a:ln>
          </c:spPr>
          <c:invertIfNegative val="0"/>
          <c:dLbls>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Sheet1!$E$2:$E$4</c:f>
              <c:numCache>
                <c:formatCode>0.0</c:formatCode>
                <c:ptCount val="3"/>
                <c:pt idx="0">
                  <c:v>11.503159042595433</c:v>
                </c:pt>
                <c:pt idx="1">
                  <c:v>6.0151100313187298</c:v>
                </c:pt>
                <c:pt idx="2" formatCode="General">
                  <c:v>3.6</c:v>
                </c:pt>
              </c:numCache>
            </c:numRef>
          </c:val>
          <c:extLst>
            <c:ext xmlns:c16="http://schemas.microsoft.com/office/drawing/2014/chart" uri="{C3380CC4-5D6E-409C-BE32-E72D297353CC}">
              <c16:uniqueId val="{00000007-0FDF-4152-80C5-4C7C4549BFF4}"/>
            </c:ext>
          </c:extLst>
        </c:ser>
        <c:ser>
          <c:idx val="4"/>
          <c:order val="4"/>
          <c:tx>
            <c:strRef>
              <c:f>Sheet1!$F$1</c:f>
              <c:strCache>
                <c:ptCount val="1"/>
                <c:pt idx="0">
                  <c:v>Does not know / Does not want to answer</c:v>
                </c:pt>
              </c:strCache>
            </c:strRef>
          </c:tx>
          <c:spPr>
            <a:solidFill>
              <a:srgbClr val="717171"/>
            </a:solidFill>
            <a:ln>
              <a:solidFill>
                <a:srgbClr val="FFFFFF"/>
              </a:solidFill>
            </a:ln>
          </c:spPr>
          <c:invertIfNegative val="0"/>
          <c:dLbls>
            <c:dLbl>
              <c:idx val="3"/>
              <c:layout>
                <c:manualLayout>
                  <c:x val="2.257336343115124E-3"/>
                  <c:y val="1.4234232198736995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7F-4147-A2D1-D7514BAF1763}"/>
                </c:ext>
              </c:extLst>
            </c:dLbl>
            <c:spPr>
              <a:noFill/>
              <a:ln>
                <a:noFill/>
              </a:ln>
              <a:effectLst/>
            </c:spPr>
            <c:txPr>
              <a:bodyPr/>
              <a:lstStyle/>
              <a:p>
                <a:pPr>
                  <a:defRPr sz="11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Sheet1!$F$2:$F$4</c:f>
              <c:numCache>
                <c:formatCode>0.0</c:formatCode>
                <c:ptCount val="3"/>
                <c:pt idx="0">
                  <c:v>9.3000000000000007</c:v>
                </c:pt>
                <c:pt idx="1">
                  <c:v>11.9</c:v>
                </c:pt>
                <c:pt idx="2" formatCode="General">
                  <c:v>17.100000000000001</c:v>
                </c:pt>
              </c:numCache>
            </c:numRef>
          </c:val>
          <c:extLst>
            <c:ext xmlns:c16="http://schemas.microsoft.com/office/drawing/2014/chart" uri="{C3380CC4-5D6E-409C-BE32-E72D297353CC}">
              <c16:uniqueId val="{00000008-0FDF-4152-80C5-4C7C4549BFF4}"/>
            </c:ext>
          </c:extLst>
        </c:ser>
        <c:dLbls>
          <c:showLegendKey val="0"/>
          <c:showVal val="0"/>
          <c:showCatName val="0"/>
          <c:showSerName val="0"/>
          <c:showPercent val="0"/>
          <c:showBubbleSize val="0"/>
        </c:dLbls>
        <c:gapWidth val="66"/>
        <c:overlap val="100"/>
        <c:axId val="289494144"/>
        <c:axId val="289495680"/>
      </c:barChart>
      <c:catAx>
        <c:axId val="28949414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89495680"/>
        <c:crosses val="autoZero"/>
        <c:auto val="1"/>
        <c:lblAlgn val="ctr"/>
        <c:lblOffset val="100"/>
        <c:noMultiLvlLbl val="0"/>
      </c:catAx>
      <c:valAx>
        <c:axId val="289495680"/>
        <c:scaling>
          <c:orientation val="minMax"/>
        </c:scaling>
        <c:delete val="1"/>
        <c:axPos val="l"/>
        <c:numFmt formatCode="0.0" sourceLinked="1"/>
        <c:majorTickMark val="out"/>
        <c:minorTickMark val="none"/>
        <c:tickLblPos val="nextTo"/>
        <c:crossAx val="289494144"/>
        <c:crosses val="autoZero"/>
        <c:crossBetween val="between"/>
      </c:valAx>
    </c:plotArea>
    <c:legend>
      <c:legendPos val="b"/>
      <c:layout>
        <c:manualLayout>
          <c:xMode val="edge"/>
          <c:yMode val="edge"/>
          <c:x val="4.0594059852599319E-2"/>
          <c:y val="0.95315856028367496"/>
          <c:w val="0.95891692031187192"/>
          <c:h val="4.4248246582855484E-2"/>
        </c:manualLayout>
      </c:layout>
      <c:overlay val="0"/>
      <c:txPr>
        <a:bodyPr/>
        <a:lstStyle/>
        <a:p>
          <a:pPr>
            <a:defRPr sz="1100" b="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ctr">
              <a:defRPr sz="1200">
                <a:solidFill>
                  <a:schemeClr val="tx1">
                    <a:lumMod val="85000"/>
                    <a:lumOff val="15000"/>
                  </a:schemeClr>
                </a:solidFill>
                <a:latin typeface="Arial" panose="020B0604020202020204" pitchFamily="34" charset="0"/>
                <a:cs typeface="Arial" panose="020B0604020202020204" pitchFamily="34" charset="0"/>
              </a:defRPr>
            </a:pPr>
            <a:r>
              <a:rPr lang="bs-Latn-BA" sz="1200" dirty="0">
                <a:solidFill>
                  <a:schemeClr val="tx1">
                    <a:lumMod val="85000"/>
                    <a:lumOff val="15000"/>
                  </a:schemeClr>
                </a:solidFill>
                <a:latin typeface="Arial" panose="020B0604020202020204" pitchFamily="34" charset="0"/>
                <a:cs typeface="Arial" panose="020B0604020202020204" pitchFamily="34" charset="0"/>
              </a:rPr>
              <a:t>Employment status</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c:rich>
      </c:tx>
      <c:layout>
        <c:manualLayout>
          <c:xMode val="edge"/>
          <c:yMode val="edge"/>
          <c:x val="3.9511804933171725E-2"/>
          <c:y val="5.4252637874321843E-2"/>
        </c:manualLayout>
      </c:layout>
      <c:overlay val="1"/>
    </c:title>
    <c:autoTitleDeleted val="0"/>
    <c:plotArea>
      <c:layout>
        <c:manualLayout>
          <c:layoutTarget val="inner"/>
          <c:xMode val="edge"/>
          <c:yMode val="edge"/>
          <c:x val="0.15291027707830956"/>
          <c:y val="0.10560986906765778"/>
          <c:w val="0.58076080734914259"/>
          <c:h val="0.68487057447420374"/>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E9EF-4263-A151-0ABB89DEDA67}"/>
              </c:ext>
            </c:extLst>
          </c:dPt>
          <c:dPt>
            <c:idx val="3"/>
            <c:bubble3D val="0"/>
            <c:spPr>
              <a:solidFill>
                <a:srgbClr val="717171"/>
              </a:solidFill>
              <a:ln>
                <a:solidFill>
                  <a:srgbClr val="BD9B08"/>
                </a:solidFill>
              </a:ln>
            </c:spPr>
            <c:extLst>
              <c:ext xmlns:c16="http://schemas.microsoft.com/office/drawing/2014/chart" uri="{C3380CC4-5D6E-409C-BE32-E72D297353CC}">
                <c16:uniqueId val="{00000007-E9EF-4263-A151-0ABB89DEDA67}"/>
              </c:ext>
            </c:extLst>
          </c:dPt>
          <c:dLbls>
            <c:dLbl>
              <c:idx val="0"/>
              <c:layout>
                <c:manualLayout>
                  <c:x val="-3.3841125189300589E-2"/>
                  <c:y val="-3.730272596843616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EF-4263-A151-0ABB89DEDA67}"/>
                </c:ext>
              </c:extLst>
            </c:dLbl>
            <c:dLbl>
              <c:idx val="3"/>
              <c:layout>
                <c:manualLayout>
                  <c:x val="-1.0557201990382306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F-4263-A151-0ABB89DEDA67}"/>
                </c:ext>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Employed</c:v>
                </c:pt>
                <c:pt idx="1">
                  <c:v>Student</c:v>
                </c:pt>
                <c:pt idx="2">
                  <c:v>Housewife</c:v>
                </c:pt>
                <c:pt idx="3">
                  <c:v>Retired</c:v>
                </c:pt>
                <c:pt idx="4">
                  <c:v>Unemployed</c:v>
                </c:pt>
              </c:strCache>
            </c:strRef>
          </c:cat>
          <c:val>
            <c:numRef>
              <c:f>Sheet1!$B$2:$B$6</c:f>
              <c:numCache>
                <c:formatCode>0.0</c:formatCode>
                <c:ptCount val="5"/>
                <c:pt idx="0" formatCode="General">
                  <c:v>39.4</c:v>
                </c:pt>
                <c:pt idx="1">
                  <c:v>7</c:v>
                </c:pt>
                <c:pt idx="2" formatCode="General">
                  <c:v>10.8</c:v>
                </c:pt>
                <c:pt idx="3" formatCode="General">
                  <c:v>22.2</c:v>
                </c:pt>
                <c:pt idx="4" formatCode="General">
                  <c:v>20.6</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8.5348815480393456E-2"/>
          <c:y val="0.80619969432892924"/>
          <c:w val="0.81538284913263648"/>
          <c:h val="0.1322460361312253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In 10 years maximum</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Sheet1!$B$2:$B$4</c:f>
              <c:numCache>
                <c:formatCode>0.0</c:formatCode>
                <c:ptCount val="3"/>
                <c:pt idx="0">
                  <c:v>40.615214202739431</c:v>
                </c:pt>
                <c:pt idx="1">
                  <c:v>34.700000000000003</c:v>
                </c:pt>
                <c:pt idx="2" formatCode="General">
                  <c:v>40.299999999999997</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In 15 years maximum</c:v>
                </c:pt>
              </c:strCache>
            </c:strRef>
          </c:tx>
          <c:spPr>
            <a:solidFill>
              <a:srgbClr val="E60D7F"/>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Sheet1!$C$2:$C$4</c:f>
              <c:numCache>
                <c:formatCode>0.0</c:formatCode>
                <c:ptCount val="3"/>
                <c:pt idx="0">
                  <c:v>16.384254872805599</c:v>
                </c:pt>
                <c:pt idx="1">
                  <c:v>15.4</c:v>
                </c:pt>
                <c:pt idx="2" formatCode="General">
                  <c:v>19.3</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In 20 years maximum</c:v>
                </c:pt>
              </c:strCache>
            </c:strRef>
          </c:tx>
          <c:spPr>
            <a:solidFill>
              <a:srgbClr val="FFFFFF">
                <a:lumMod val="75000"/>
              </a:srgbClr>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Sheet1!$D$2:$D$4</c:f>
              <c:numCache>
                <c:formatCode>0.0</c:formatCode>
                <c:ptCount val="3"/>
                <c:pt idx="0">
                  <c:v>13.185693151331339</c:v>
                </c:pt>
                <c:pt idx="1">
                  <c:v>14.6</c:v>
                </c:pt>
                <c:pt idx="2" formatCode="General">
                  <c:v>14.5</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Never</c:v>
                </c:pt>
              </c:strCache>
            </c:strRef>
          </c:tx>
          <c:spPr>
            <a:solidFill>
              <a:srgbClr val="717171"/>
            </a:solidFill>
            <a:ln>
              <a:solidFill>
                <a:srgbClr val="FFFFFF"/>
              </a:solidFill>
            </a:ln>
          </c:spPr>
          <c:invertIfNegative val="0"/>
          <c:dLbls>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Sheet1!$E$2:$E$4</c:f>
              <c:numCache>
                <c:formatCode>0.0</c:formatCode>
                <c:ptCount val="3"/>
                <c:pt idx="0">
                  <c:v>29.814837773125038</c:v>
                </c:pt>
                <c:pt idx="1">
                  <c:v>35.299999999999997</c:v>
                </c:pt>
                <c:pt idx="2" formatCode="General">
                  <c:v>25.9</c:v>
                </c:pt>
              </c:numCache>
            </c:numRef>
          </c:val>
          <c:extLst>
            <c:ext xmlns:c16="http://schemas.microsoft.com/office/drawing/2014/chart" uri="{C3380CC4-5D6E-409C-BE32-E72D297353CC}">
              <c16:uniqueId val="{00000007-0FDF-4152-80C5-4C7C4549BFF4}"/>
            </c:ext>
          </c:extLst>
        </c:ser>
        <c:ser>
          <c:idx val="4"/>
          <c:order val="4"/>
          <c:tx>
            <c:strRef>
              <c:f>Sheet1!$F$1</c:f>
              <c:strCache>
                <c:ptCount val="1"/>
                <c:pt idx="0">
                  <c:v>Does not know / Refused to answer</c:v>
                </c:pt>
              </c:strCache>
            </c:strRef>
          </c:tx>
          <c:spPr>
            <a:solidFill>
              <a:srgbClr val="FFC000"/>
            </a:solidFill>
          </c:spPr>
          <c:invertIfNegative val="0"/>
          <c:dLbls>
            <c:dLbl>
              <c:idx val="1"/>
              <c:layout>
                <c:manualLayout>
                  <c:x val="0"/>
                  <c:y val="-2.8268551236749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81-4E6B-9F24-47DB5048CB0E}"/>
                </c:ext>
              </c:extLst>
            </c:dLbl>
            <c:dLbl>
              <c:idx val="2"/>
              <c:layout>
                <c:manualLayout>
                  <c:x val="-1.4336917562725066E-3"/>
                  <c:y val="-2.5912838633686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81-4E6B-9F24-47DB5048CB0E}"/>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1-138F-4CDD-B030-5D522E10A8F8}"/>
            </c:ext>
          </c:extLst>
        </c:ser>
        <c:dLbls>
          <c:showLegendKey val="0"/>
          <c:showVal val="0"/>
          <c:showCatName val="0"/>
          <c:showSerName val="0"/>
          <c:showPercent val="0"/>
          <c:showBubbleSize val="0"/>
        </c:dLbls>
        <c:gapWidth val="66"/>
        <c:overlap val="100"/>
        <c:axId val="289620352"/>
        <c:axId val="289621888"/>
      </c:barChart>
      <c:catAx>
        <c:axId val="289620352"/>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289621888"/>
        <c:crosses val="autoZero"/>
        <c:auto val="1"/>
        <c:lblAlgn val="ctr"/>
        <c:lblOffset val="100"/>
        <c:noMultiLvlLbl val="0"/>
      </c:catAx>
      <c:valAx>
        <c:axId val="289621888"/>
        <c:scaling>
          <c:orientation val="minMax"/>
        </c:scaling>
        <c:delete val="1"/>
        <c:axPos val="l"/>
        <c:numFmt formatCode="0.0" sourceLinked="1"/>
        <c:majorTickMark val="out"/>
        <c:minorTickMark val="none"/>
        <c:tickLblPos val="nextTo"/>
        <c:crossAx val="289620352"/>
        <c:crosses val="autoZero"/>
        <c:crossBetween val="between"/>
      </c:valAx>
    </c:plotArea>
    <c:legend>
      <c:legendPos val="b"/>
      <c:layout>
        <c:manualLayout>
          <c:xMode val="edge"/>
          <c:yMode val="edge"/>
          <c:x val="4.0594059852599319E-2"/>
          <c:y val="0.95315856028367496"/>
          <c:w val="0.9332495696102503"/>
          <c:h val="4.6841439716325088E-2"/>
        </c:manualLayout>
      </c:layout>
      <c:overlay val="0"/>
      <c:txPr>
        <a:bodyPr/>
        <a:lstStyle/>
        <a:p>
          <a:pPr>
            <a:defRPr sz="1000" b="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Refused to answer</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Sheet1!$B$2:$B$4</c:f>
              <c:numCache>
                <c:formatCode>0.0</c:formatCode>
                <c:ptCount val="3"/>
                <c:pt idx="0">
                  <c:v>6.0672364850228906</c:v>
                </c:pt>
                <c:pt idx="1">
                  <c:v>7.2</c:v>
                </c:pt>
                <c:pt idx="2">
                  <c:v>8.8000000000000007</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EA0A9F"/>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Sheet1!$C$2:$C$4</c:f>
              <c:numCache>
                <c:formatCode>0.0</c:formatCode>
                <c:ptCount val="3"/>
                <c:pt idx="0">
                  <c:v>49.196121265482127</c:v>
                </c:pt>
                <c:pt idx="1">
                  <c:v>48</c:v>
                </c:pt>
                <c:pt idx="2">
                  <c:v>45.4</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2022</c:v>
                </c:pt>
                <c:pt idx="2">
                  <c:v>2023</c:v>
                </c:pt>
              </c:numCache>
            </c:numRef>
          </c:cat>
          <c:val>
            <c:numRef>
              <c:f>Sheet1!$D$2:$D$4</c:f>
              <c:numCache>
                <c:formatCode>0.0</c:formatCode>
                <c:ptCount val="3"/>
                <c:pt idx="0">
                  <c:v>44.736642249496505</c:v>
                </c:pt>
                <c:pt idx="1">
                  <c:v>44.8</c:v>
                </c:pt>
                <c:pt idx="2">
                  <c:v>45.8</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289963008"/>
        <c:axId val="289972992"/>
      </c:barChart>
      <c:catAx>
        <c:axId val="289963008"/>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en-US"/>
          </a:p>
        </c:txPr>
        <c:crossAx val="289972992"/>
        <c:crosses val="autoZero"/>
        <c:auto val="1"/>
        <c:lblAlgn val="ctr"/>
        <c:lblOffset val="100"/>
        <c:noMultiLvlLbl val="0"/>
      </c:catAx>
      <c:valAx>
        <c:axId val="289972992"/>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en-US"/>
          </a:p>
        </c:txPr>
        <c:crossAx val="289963008"/>
        <c:crosses val="autoZero"/>
        <c:crossBetween val="between"/>
      </c:valAx>
      <c:dTable>
        <c:showHorzBorder val="1"/>
        <c:showVertBorder val="1"/>
        <c:showOutline val="1"/>
        <c:showKeys val="1"/>
        <c:txPr>
          <a:bodyPr/>
          <a:lstStyle/>
          <a:p>
            <a:pPr rtl="0">
              <a:defRPr sz="110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bs-Latn-BA" sz="1200" dirty="0">
                <a:solidFill>
                  <a:schemeClr val="tx1">
                    <a:lumMod val="85000"/>
                    <a:lumOff val="15000"/>
                  </a:schemeClr>
                </a:solidFill>
                <a:latin typeface="Arial" panose="020B0604020202020204" pitchFamily="34" charset="0"/>
                <a:cs typeface="Arial" panose="020B0604020202020204" pitchFamily="34" charset="0"/>
              </a:rPr>
              <a:t>Income</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c:rich>
      </c:tx>
      <c:layout>
        <c:manualLayout>
          <c:xMode val="edge"/>
          <c:yMode val="edge"/>
          <c:x val="3.9511804933171725E-2"/>
          <c:y val="5.4252637874321843E-2"/>
        </c:manualLayout>
      </c:layout>
      <c:overlay val="1"/>
    </c:title>
    <c:autoTitleDeleted val="0"/>
    <c:plotArea>
      <c:layout>
        <c:manualLayout>
          <c:layoutTarget val="inner"/>
          <c:xMode val="edge"/>
          <c:yMode val="edge"/>
          <c:x val="0.14182234504723898"/>
          <c:y val="0.10604129341919644"/>
          <c:w val="0.50103818281064816"/>
          <c:h val="0.58566151360481777"/>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9D90-431E-9210-160EA3EF0FCD}"/>
              </c:ext>
            </c:extLst>
          </c:dPt>
          <c:dPt>
            <c:idx val="3"/>
            <c:bubble3D val="0"/>
            <c:spPr>
              <a:solidFill>
                <a:srgbClr val="717171"/>
              </a:solidFill>
              <a:ln>
                <a:solidFill>
                  <a:srgbClr val="BD9B08"/>
                </a:solidFill>
              </a:ln>
            </c:spPr>
            <c:extLst>
              <c:ext xmlns:c16="http://schemas.microsoft.com/office/drawing/2014/chart" uri="{C3380CC4-5D6E-409C-BE32-E72D297353CC}">
                <c16:uniqueId val="{00000007-9D90-431E-9210-160EA3EF0FCD}"/>
              </c:ext>
            </c:extLst>
          </c:dPt>
          <c:dLbls>
            <c:dLbl>
              <c:idx val="0"/>
              <c:layout>
                <c:manualLayout>
                  <c:x val="4.4593357037376593E-3"/>
                  <c:y val="-2.9841148606470073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90-431E-9210-160EA3EF0FCD}"/>
                </c:ext>
              </c:extLst>
            </c:dLbl>
            <c:dLbl>
              <c:idx val="3"/>
              <c:layout>
                <c:manualLayout>
                  <c:x val="-1.0557201990382306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90-431E-9210-160EA3EF0FCD}"/>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No income</c:v>
                </c:pt>
                <c:pt idx="1">
                  <c:v>BAM 1-300 </c:v>
                </c:pt>
                <c:pt idx="2">
                  <c:v>BAM 301-700 </c:v>
                </c:pt>
                <c:pt idx="3">
                  <c:v>BAM 701-1000</c:v>
                </c:pt>
                <c:pt idx="4">
                  <c:v>BAM 1001 and over</c:v>
                </c:pt>
              </c:strCache>
            </c:strRef>
          </c:cat>
          <c:val>
            <c:numRef>
              <c:f>Sheet1!$B$2:$B$6</c:f>
              <c:numCache>
                <c:formatCode>General</c:formatCode>
                <c:ptCount val="5"/>
                <c:pt idx="0">
                  <c:v>8.6999999999999993</c:v>
                </c:pt>
                <c:pt idx="1">
                  <c:v>12.5</c:v>
                </c:pt>
                <c:pt idx="2">
                  <c:v>29.9</c:v>
                </c:pt>
                <c:pt idx="3" formatCode="0.0">
                  <c:v>20.100000000000001</c:v>
                </c:pt>
                <c:pt idx="4">
                  <c:v>28.8</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
          <c:y val="0.70356317702787063"/>
          <c:w val="0.99228035308770801"/>
          <c:h val="0.10134057944405685"/>
        </c:manualLayout>
      </c:layout>
      <c:overlay val="0"/>
      <c:txPr>
        <a:bodyPr/>
        <a:lstStyle/>
        <a:p>
          <a:pPr>
            <a:defRPr sz="1100">
              <a:solidFill>
                <a:schemeClr val="tx1">
                  <a:lumMod val="85000"/>
                  <a:lumOff val="1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bs-Latn-BA" sz="1200" dirty="0">
                <a:solidFill>
                  <a:schemeClr val="tx1">
                    <a:lumMod val="85000"/>
                    <a:lumOff val="15000"/>
                  </a:schemeClr>
                </a:solidFill>
                <a:latin typeface="Arial" panose="020B0604020202020204" pitchFamily="34" charset="0"/>
                <a:cs typeface="Arial" panose="020B0604020202020204" pitchFamily="34" charset="0"/>
              </a:rPr>
              <a:t>Nationality</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c:rich>
      </c:tx>
      <c:layout>
        <c:manualLayout>
          <c:xMode val="edge"/>
          <c:yMode val="edge"/>
          <c:x val="3.2528724982741501E-2"/>
          <c:y val="0.1056868600709175"/>
        </c:manualLayout>
      </c:layout>
      <c:overlay val="1"/>
    </c:title>
    <c:autoTitleDeleted val="0"/>
    <c:plotArea>
      <c:layout>
        <c:manualLayout>
          <c:layoutTarget val="inner"/>
          <c:xMode val="edge"/>
          <c:yMode val="edge"/>
          <c:x val="0.15291027707830956"/>
          <c:y val="0.10560986906765778"/>
          <c:w val="0.6075388575100461"/>
          <c:h val="0.77195101883848161"/>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0060FF"/>
              </a:solidFill>
              <a:ln w="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00B050"/>
              </a:solidFill>
              <a:ln w="0" cmpd="sng">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C00000"/>
              </a:solidFill>
              <a:ln w="0" cmpd="sng">
                <a:solidFill>
                  <a:srgbClr val="BD9B08"/>
                </a:solidFill>
              </a:ln>
            </c:spPr>
            <c:extLst>
              <c:ext xmlns:c16="http://schemas.microsoft.com/office/drawing/2014/chart" uri="{C3380CC4-5D6E-409C-BE32-E72D297353CC}">
                <c16:uniqueId val="{00000005-3742-46B0-B55E-BD4A5CC08CBF}"/>
              </c:ext>
            </c:extLst>
          </c:dPt>
          <c:dPt>
            <c:idx val="3"/>
            <c:bubble3D val="0"/>
            <c:spPr>
              <a:solidFill>
                <a:srgbClr val="717171"/>
              </a:solidFill>
              <a:ln w="0">
                <a:solidFill>
                  <a:srgbClr val="BD9B08"/>
                </a:solidFill>
              </a:ln>
            </c:spPr>
            <c:extLst>
              <c:ext xmlns:c16="http://schemas.microsoft.com/office/drawing/2014/chart" uri="{C3380CC4-5D6E-409C-BE32-E72D297353CC}">
                <c16:uniqueId val="{00000007-3742-46B0-B55E-BD4A5CC08CBF}"/>
              </c:ext>
            </c:extLst>
          </c:dPt>
          <c:dPt>
            <c:idx val="4"/>
            <c:bubble3D val="0"/>
            <c:spPr>
              <a:ln w="0" cmpd="sng">
                <a:solidFill>
                  <a:srgbClr val="BD9B08"/>
                </a:solidFill>
              </a:ln>
            </c:spPr>
            <c:extLst>
              <c:ext xmlns:c16="http://schemas.microsoft.com/office/drawing/2014/chart" uri="{C3380CC4-5D6E-409C-BE32-E72D297353CC}">
                <c16:uniqueId val="{00000009-3742-46B0-B55E-BD4A5CC08CBF}"/>
              </c:ext>
            </c:extLst>
          </c:dPt>
          <c:dLbls>
            <c:dLbl>
              <c:idx val="0"/>
              <c:layout>
                <c:manualLayout>
                  <c:x val="7.6233091130908023E-3"/>
                  <c:y val="1.550271562589329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42-46B0-B55E-BD4A5CC08CBF}"/>
                </c:ext>
              </c:extLst>
            </c:dLbl>
            <c:dLbl>
              <c:idx val="3"/>
              <c:layout>
                <c:manualLayout>
                  <c:x val="-1.8332508941791427E-2"/>
                  <c:y val="-5.6737264277608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42-46B0-B55E-BD4A5CC08CBF}"/>
                </c:ext>
              </c:extLst>
            </c:dLbl>
            <c:dLbl>
              <c:idx val="4"/>
              <c:layout>
                <c:manualLayout>
                  <c:x val="2.0732222935062432E-2"/>
                  <c:y val="-6.6006600660066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42-46B0-B55E-BD4A5CC08CBF}"/>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Croats</c:v>
                </c:pt>
                <c:pt idx="1">
                  <c:v>Bosniaks</c:v>
                </c:pt>
                <c:pt idx="2">
                  <c:v>Serbs</c:v>
                </c:pt>
                <c:pt idx="3">
                  <c:v>Other</c:v>
                </c:pt>
              </c:strCache>
            </c:strRef>
          </c:cat>
          <c:val>
            <c:numRef>
              <c:f>Sheet1!$B$2:$B$5</c:f>
              <c:numCache>
                <c:formatCode>General</c:formatCode>
                <c:ptCount val="4"/>
                <c:pt idx="0">
                  <c:v>15.4</c:v>
                </c:pt>
                <c:pt idx="1">
                  <c:v>50.1</c:v>
                </c:pt>
                <c:pt idx="2">
                  <c:v>32.200000000000003</c:v>
                </c:pt>
                <c:pt idx="3">
                  <c:v>2.2999999999999998</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3.144571356730104E-2"/>
          <c:y val="0.84345145980205638"/>
          <c:w val="0.93341227841440866"/>
          <c:h val="0.12837124510733813"/>
        </c:manualLayout>
      </c:layout>
      <c:overlay val="0"/>
      <c:txPr>
        <a:bodyPr/>
        <a:lstStyle/>
        <a:p>
          <a:pPr>
            <a:defRPr sz="1100">
              <a:solidFill>
                <a:schemeClr val="tx1">
                  <a:lumMod val="85000"/>
                  <a:lumOff val="1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bs-Latn-BA" sz="1200" dirty="0">
                <a:solidFill>
                  <a:schemeClr val="tx1">
                    <a:lumMod val="85000"/>
                    <a:lumOff val="15000"/>
                  </a:schemeClr>
                </a:solidFill>
                <a:latin typeface="Arial" panose="020B0604020202020204" pitchFamily="34" charset="0"/>
                <a:cs typeface="Arial" panose="020B0604020202020204" pitchFamily="34" charset="0"/>
              </a:rPr>
              <a:t>Type of residential area</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c:rich>
      </c:tx>
      <c:layout>
        <c:manualLayout>
          <c:xMode val="edge"/>
          <c:yMode val="edge"/>
          <c:x val="3.9511804933171725E-2"/>
          <c:y val="5.4252637874321843E-2"/>
        </c:manualLayout>
      </c:layout>
      <c:overlay val="1"/>
    </c:title>
    <c:autoTitleDeleted val="0"/>
    <c:plotArea>
      <c:layout>
        <c:manualLayout>
          <c:layoutTarget val="inner"/>
          <c:xMode val="edge"/>
          <c:yMode val="edge"/>
          <c:x val="0.14182234504723898"/>
          <c:y val="0.10604129341919644"/>
          <c:w val="0.50103818281064816"/>
          <c:h val="0.58566151360481777"/>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ysClr val="window" lastClr="FFFFFF">
                  <a:lumMod val="50000"/>
                </a:sysClr>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00B050"/>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9D90-431E-9210-160EA3EF0FCD}"/>
              </c:ext>
            </c:extLst>
          </c:dPt>
          <c:dPt>
            <c:idx val="3"/>
            <c:bubble3D val="0"/>
            <c:spPr>
              <a:solidFill>
                <a:srgbClr val="717171"/>
              </a:solidFill>
              <a:ln>
                <a:solidFill>
                  <a:srgbClr val="BD9B08"/>
                </a:solidFill>
              </a:ln>
            </c:spPr>
            <c:extLst>
              <c:ext xmlns:c16="http://schemas.microsoft.com/office/drawing/2014/chart" uri="{C3380CC4-5D6E-409C-BE32-E72D297353CC}">
                <c16:uniqueId val="{00000007-9D90-431E-9210-160EA3EF0FCD}"/>
              </c:ext>
            </c:extLst>
          </c:dPt>
          <c:dLbls>
            <c:dLbl>
              <c:idx val="0"/>
              <c:layout>
                <c:manualLayout>
                  <c:x val="4.4593357037376593E-3"/>
                  <c:y val="-2.9841148606470073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90-431E-9210-160EA3EF0FCD}"/>
                </c:ext>
              </c:extLst>
            </c:dLbl>
            <c:dLbl>
              <c:idx val="3"/>
              <c:layout>
                <c:manualLayout>
                  <c:x val="-1.0557201990382306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90-431E-9210-160EA3EF0FCD}"/>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Urban</c:v>
                </c:pt>
                <c:pt idx="1">
                  <c:v>Rural</c:v>
                </c:pt>
              </c:strCache>
            </c:strRef>
          </c:cat>
          <c:val>
            <c:numRef>
              <c:f>Sheet1!$B$2:$B$3</c:f>
              <c:numCache>
                <c:formatCode>0.0</c:formatCode>
                <c:ptCount val="2"/>
                <c:pt idx="0">
                  <c:v>44</c:v>
                </c:pt>
                <c:pt idx="1">
                  <c:v>56</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29380262568185067"/>
          <c:y val="0.73189747337909661"/>
          <c:w val="0.20515237062015182"/>
          <c:h val="0.11834120448209269"/>
        </c:manualLayout>
      </c:layout>
      <c:overlay val="0"/>
      <c:txPr>
        <a:bodyPr/>
        <a:lstStyle/>
        <a:p>
          <a:pPr>
            <a:defRPr sz="1100">
              <a:solidFill>
                <a:schemeClr val="tx1">
                  <a:lumMod val="85000"/>
                  <a:lumOff val="1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Yes</c:v>
                </c:pt>
              </c:strCache>
            </c:strRef>
          </c:tx>
          <c:spPr>
            <a:solidFill>
              <a:srgbClr val="BD9B08"/>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cat>
            <c:strRef>
              <c:f>Sheet1!$A$2:$A$5</c:f>
              <c:strCache>
                <c:ptCount val="4"/>
                <c:pt idx="0">
                  <c:v>BIH</c:v>
                </c:pt>
                <c:pt idx="1">
                  <c:v>FBIH</c:v>
                </c:pt>
                <c:pt idx="2">
                  <c:v>RS</c:v>
                </c:pt>
                <c:pt idx="3">
                  <c:v>BD</c:v>
                </c:pt>
              </c:strCache>
            </c:strRef>
          </c:cat>
          <c:val>
            <c:numRef>
              <c:f>Sheet1!$B$2:$B$5</c:f>
              <c:numCache>
                <c:formatCode>0.0</c:formatCode>
                <c:ptCount val="4"/>
                <c:pt idx="0">
                  <c:v>73.3</c:v>
                </c:pt>
                <c:pt idx="1">
                  <c:v>86</c:v>
                </c:pt>
                <c:pt idx="2">
                  <c:v>50.572291514056268</c:v>
                </c:pt>
                <c:pt idx="3">
                  <c:v>71.516603595335297</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No</c:v>
                </c:pt>
              </c:strCache>
            </c:strRef>
          </c:tx>
          <c:spPr>
            <a:solidFill>
              <a:srgbClr val="E60D7F"/>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15.19116347918502</c:v>
                </c:pt>
                <c:pt idx="1">
                  <c:v>6.8</c:v>
                </c:pt>
                <c:pt idx="2">
                  <c:v>30.019046164703745</c:v>
                </c:pt>
                <c:pt idx="3">
                  <c:v>21.559080206258511</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Would not vote</c:v>
                </c:pt>
              </c:strCache>
            </c:strRef>
          </c:tx>
          <c:spPr>
            <a:solidFill>
              <a:srgbClr val="00B0F0"/>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9.490862387944933</c:v>
                </c:pt>
                <c:pt idx="1">
                  <c:v>5.8</c:v>
                </c:pt>
                <c:pt idx="2">
                  <c:v>16.260031624326139</c:v>
                </c:pt>
                <c:pt idx="3">
                  <c:v>6.9243161984061814</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Does not know / Does not want to answer</c:v>
                </c:pt>
              </c:strCache>
            </c:strRef>
          </c:tx>
          <c:spPr>
            <a:solidFill>
              <a:srgbClr val="717171"/>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1.9670713799822059</c:v>
                </c:pt>
                <c:pt idx="1">
                  <c:v>1.4</c:v>
                </c:pt>
                <c:pt idx="2">
                  <c:v>3.1486306969139615</c:v>
                </c:pt>
                <c:pt idx="3">
                  <c:v>0</c:v>
                </c:pt>
              </c:numCache>
            </c:numRef>
          </c:val>
          <c:extLst>
            <c:ext xmlns:c16="http://schemas.microsoft.com/office/drawing/2014/chart" uri="{C3380CC4-5D6E-409C-BE32-E72D297353CC}">
              <c16:uniqueId val="{0000000B-4779-4199-8BDD-690991C65849}"/>
            </c:ext>
          </c:extLst>
        </c:ser>
        <c:dLbls>
          <c:showLegendKey val="0"/>
          <c:showVal val="0"/>
          <c:showCatName val="0"/>
          <c:showSerName val="0"/>
          <c:showPercent val="0"/>
          <c:showBubbleSize val="0"/>
        </c:dLbls>
        <c:gapWidth val="150"/>
        <c:axId val="256706432"/>
        <c:axId val="256707968"/>
      </c:barChart>
      <c:catAx>
        <c:axId val="256706432"/>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crossAx val="256707968"/>
        <c:crosses val="autoZero"/>
        <c:auto val="1"/>
        <c:lblAlgn val="ctr"/>
        <c:lblOffset val="0"/>
        <c:noMultiLvlLbl val="0"/>
      </c:catAx>
      <c:valAx>
        <c:axId val="256707968"/>
        <c:scaling>
          <c:orientation val="minMax"/>
          <c:max val="100"/>
          <c:min val="0"/>
        </c:scaling>
        <c:delete val="0"/>
        <c:axPos val="l"/>
        <c:majorGridlines>
          <c:spPr>
            <a:ln>
              <a:solidFill>
                <a:srgbClr val="AEAE9F"/>
              </a:solidFill>
            </a:ln>
          </c:spPr>
        </c:majorGridlines>
        <c:numFmt formatCode="0" sourceLinked="0"/>
        <c:majorTickMark val="cross"/>
        <c:minorTickMark val="cross"/>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256706432"/>
        <c:crosses val="autoZero"/>
        <c:crossBetween val="between"/>
        <c:majorUnit val="10"/>
        <c:minorUnit val="10"/>
      </c:valAx>
      <c:dTable>
        <c:showHorzBorder val="1"/>
        <c:showVertBorder val="1"/>
        <c:showOutline val="1"/>
        <c:showKeys val="1"/>
        <c:txPr>
          <a:bodyPr/>
          <a:lstStyle/>
          <a:p>
            <a:pPr rtl="0">
              <a:defRPr sz="1100" b="0">
                <a:solidFill>
                  <a:schemeClr val="tx1">
                    <a:lumMod val="85000"/>
                    <a:lumOff val="1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Guarantee of lasting peace and political stability</c:v>
                </c:pt>
              </c:strCache>
            </c:strRef>
          </c:tx>
          <c:spPr>
            <a:solidFill>
              <a:srgbClr val="BD9B08"/>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cat>
            <c:strRef>
              <c:f>Sheet1!$A$2:$A$5</c:f>
              <c:strCache>
                <c:ptCount val="4"/>
                <c:pt idx="0">
                  <c:v>BIH</c:v>
                </c:pt>
                <c:pt idx="1">
                  <c:v>FBIH</c:v>
                </c:pt>
                <c:pt idx="2">
                  <c:v>RS</c:v>
                </c:pt>
                <c:pt idx="3">
                  <c:v>DB</c:v>
                </c:pt>
              </c:strCache>
            </c:strRef>
          </c:cat>
          <c:val>
            <c:numRef>
              <c:f>Sheet1!$B$2:$B$5</c:f>
              <c:numCache>
                <c:formatCode>0.0</c:formatCode>
                <c:ptCount val="4"/>
                <c:pt idx="0">
                  <c:v>30.5</c:v>
                </c:pt>
                <c:pt idx="1">
                  <c:v>32.065665763383691</c:v>
                </c:pt>
                <c:pt idx="2">
                  <c:v>26.202315214249523</c:v>
                </c:pt>
                <c:pt idx="3">
                  <c:v>24.8</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Free movement of people, goods and capital</c:v>
                </c:pt>
              </c:strCache>
            </c:strRef>
          </c:tx>
          <c:spPr>
            <a:solidFill>
              <a:srgbClr val="E60D7F"/>
            </a:solidFill>
          </c:spPr>
          <c:invertIfNegative val="0"/>
          <c:cat>
            <c:strRef>
              <c:f>Sheet1!$A$2:$A$5</c:f>
              <c:strCache>
                <c:ptCount val="4"/>
                <c:pt idx="0">
                  <c:v>BIH</c:v>
                </c:pt>
                <c:pt idx="1">
                  <c:v>FBIH</c:v>
                </c:pt>
                <c:pt idx="2">
                  <c:v>RS</c:v>
                </c:pt>
                <c:pt idx="3">
                  <c:v>DB</c:v>
                </c:pt>
              </c:strCache>
            </c:strRef>
          </c:cat>
          <c:val>
            <c:numRef>
              <c:f>Sheet1!$C$2:$C$5</c:f>
              <c:numCache>
                <c:formatCode>0.0</c:formatCode>
                <c:ptCount val="4"/>
                <c:pt idx="0">
                  <c:v>36.299999999999997</c:v>
                </c:pt>
                <c:pt idx="1">
                  <c:v>32.662605532991151</c:v>
                </c:pt>
                <c:pt idx="2">
                  <c:v>48.689686056955388</c:v>
                </c:pt>
                <c:pt idx="3">
                  <c:v>25.1</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Compliance with the laws and regulations</c:v>
                </c:pt>
              </c:strCache>
            </c:strRef>
          </c:tx>
          <c:spPr>
            <a:solidFill>
              <a:srgbClr val="00B0F0"/>
            </a:solidFill>
          </c:spPr>
          <c:invertIfNegative val="0"/>
          <c:cat>
            <c:strRef>
              <c:f>Sheet1!$A$2:$A$5</c:f>
              <c:strCache>
                <c:ptCount val="4"/>
                <c:pt idx="0">
                  <c:v>BIH</c:v>
                </c:pt>
                <c:pt idx="1">
                  <c:v>FBIH</c:v>
                </c:pt>
                <c:pt idx="2">
                  <c:v>RS</c:v>
                </c:pt>
                <c:pt idx="3">
                  <c:v>DB</c:v>
                </c:pt>
              </c:strCache>
            </c:strRef>
          </c:cat>
          <c:val>
            <c:numRef>
              <c:f>Sheet1!$D$2:$D$5</c:f>
              <c:numCache>
                <c:formatCode>0.0</c:formatCode>
                <c:ptCount val="4"/>
                <c:pt idx="0">
                  <c:v>22.4</c:v>
                </c:pt>
                <c:pt idx="1">
                  <c:v>24.618489106812032</c:v>
                </c:pt>
                <c:pt idx="2">
                  <c:v>13.956155919264024</c:v>
                </c:pt>
                <c:pt idx="3">
                  <c:v>39.9</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Infrastructure improvements</c:v>
                </c:pt>
              </c:strCache>
            </c:strRef>
          </c:tx>
          <c:spPr>
            <a:solidFill>
              <a:srgbClr val="802AB7">
                <a:lumMod val="60000"/>
                <a:lumOff val="40000"/>
              </a:srgbClr>
            </a:solidFill>
          </c:spPr>
          <c:invertIfNegative val="0"/>
          <c:cat>
            <c:strRef>
              <c:f>Sheet1!$A$2:$A$5</c:f>
              <c:strCache>
                <c:ptCount val="4"/>
                <c:pt idx="0">
                  <c:v>BIH</c:v>
                </c:pt>
                <c:pt idx="1">
                  <c:v>FBIH</c:v>
                </c:pt>
                <c:pt idx="2">
                  <c:v>RS</c:v>
                </c:pt>
                <c:pt idx="3">
                  <c:v>DB</c:v>
                </c:pt>
              </c:strCache>
            </c:strRef>
          </c:cat>
          <c:val>
            <c:numRef>
              <c:f>Sheet1!$E$2:$E$5</c:f>
              <c:numCache>
                <c:formatCode>0.0</c:formatCode>
                <c:ptCount val="4"/>
                <c:pt idx="0">
                  <c:v>9.1</c:v>
                </c:pt>
                <c:pt idx="1">
                  <c:v>8.726691284526483</c:v>
                </c:pt>
                <c:pt idx="2">
                  <c:v>10.240085834234346</c:v>
                </c:pt>
                <c:pt idx="3">
                  <c:v>10.199999999999999</c:v>
                </c:pt>
              </c:numCache>
            </c:numRef>
          </c:val>
          <c:extLst>
            <c:ext xmlns:c16="http://schemas.microsoft.com/office/drawing/2014/chart" uri="{C3380CC4-5D6E-409C-BE32-E72D297353CC}">
              <c16:uniqueId val="{0000000B-4779-4199-8BDD-690991C65849}"/>
            </c:ext>
          </c:extLst>
        </c:ser>
        <c:ser>
          <c:idx val="4"/>
          <c:order val="4"/>
          <c:tx>
            <c:strRef>
              <c:f>Sheet1!$F$1</c:f>
              <c:strCache>
                <c:ptCount val="1"/>
                <c:pt idx="0">
                  <c:v>Other</c:v>
                </c:pt>
              </c:strCache>
            </c:strRef>
          </c:tx>
          <c:spPr>
            <a:solidFill>
              <a:srgbClr val="FF8B57"/>
            </a:solidFill>
          </c:spPr>
          <c:invertIfNegative val="0"/>
          <c:dPt>
            <c:idx val="0"/>
            <c:invertIfNegative val="0"/>
            <c:bubble3D val="0"/>
            <c:extLst>
              <c:ext xmlns:c16="http://schemas.microsoft.com/office/drawing/2014/chart" uri="{C3380CC4-5D6E-409C-BE32-E72D297353CC}">
                <c16:uniqueId val="{00000008-5418-4C91-88C8-423708280882}"/>
              </c:ext>
            </c:extLst>
          </c:dPt>
          <c:cat>
            <c:strRef>
              <c:f>Sheet1!$A$2:$A$5</c:f>
              <c:strCache>
                <c:ptCount val="4"/>
                <c:pt idx="0">
                  <c:v>BIH</c:v>
                </c:pt>
                <c:pt idx="1">
                  <c:v>FBIH</c:v>
                </c:pt>
                <c:pt idx="2">
                  <c:v>RS</c:v>
                </c:pt>
                <c:pt idx="3">
                  <c:v>DB</c:v>
                </c:pt>
              </c:strCache>
            </c:strRef>
          </c:cat>
          <c:val>
            <c:numRef>
              <c:f>Sheet1!$F$2:$F$5</c:f>
              <c:numCache>
                <c:formatCode>0.0</c:formatCode>
                <c:ptCount val="4"/>
                <c:pt idx="0">
                  <c:v>1.7</c:v>
                </c:pt>
                <c:pt idx="1">
                  <c:v>1.9265483122866207</c:v>
                </c:pt>
                <c:pt idx="2">
                  <c:v>0.91175697529678557</c:v>
                </c:pt>
                <c:pt idx="3">
                  <c:v>0</c:v>
                </c:pt>
              </c:numCache>
            </c:numRef>
          </c:val>
          <c:extLst>
            <c:ext xmlns:c16="http://schemas.microsoft.com/office/drawing/2014/chart" uri="{C3380CC4-5D6E-409C-BE32-E72D297353CC}">
              <c16:uniqueId val="{00000009-5418-4C91-88C8-423708280882}"/>
            </c:ext>
          </c:extLst>
        </c:ser>
        <c:dLbls>
          <c:showLegendKey val="0"/>
          <c:showVal val="0"/>
          <c:showCatName val="0"/>
          <c:showSerName val="0"/>
          <c:showPercent val="0"/>
          <c:showBubbleSize val="0"/>
        </c:dLbls>
        <c:gapWidth val="150"/>
        <c:axId val="257209088"/>
        <c:axId val="257210624"/>
      </c:barChart>
      <c:catAx>
        <c:axId val="257209088"/>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vert="horz"/>
          <a:lstStyle/>
          <a:p>
            <a:pPr>
              <a:defRPr/>
            </a:pPr>
            <a:endParaRPr lang="en-US"/>
          </a:p>
        </c:txPr>
        <c:crossAx val="257210624"/>
        <c:crosses val="autoZero"/>
        <c:auto val="1"/>
        <c:lblAlgn val="ctr"/>
        <c:lblOffset val="0"/>
        <c:noMultiLvlLbl val="0"/>
      </c:catAx>
      <c:valAx>
        <c:axId val="257210624"/>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defRPr>
            </a:pPr>
            <a:endParaRPr lang="en-US"/>
          </a:p>
        </c:txPr>
        <c:crossAx val="257209088"/>
        <c:crosses val="autoZero"/>
        <c:crossBetween val="between"/>
        <c:majorUnit val="10"/>
        <c:minorUnit val="10"/>
      </c:valAx>
      <c:dTable>
        <c:showHorzBorder val="1"/>
        <c:showVertBorder val="1"/>
        <c:showOutline val="1"/>
        <c:showKeys val="1"/>
        <c:txPr>
          <a:bodyPr/>
          <a:lstStyle/>
          <a:p>
            <a:pPr rtl="0">
              <a:defRPr sz="1000">
                <a:solidFill>
                  <a:schemeClr val="tx1">
                    <a:lumMod val="85000"/>
                    <a:lumOff val="15000"/>
                  </a:schemeClr>
                </a:solidFill>
              </a:defRPr>
            </a:pPr>
            <a:endParaRPr lang="en-US"/>
          </a:p>
        </c:txPr>
      </c:dTable>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F133F-1E51-475D-9400-6445AD682918}" type="doc">
      <dgm:prSet loTypeId="urn:microsoft.com/office/officeart/2005/8/layout/bList2" loCatId="list" qsTypeId="urn:microsoft.com/office/officeart/2005/8/quickstyle/simple1" qsCatId="simple" csTypeId="urn:microsoft.com/office/officeart/2005/8/colors/accent1_2" csCatId="accent1" phldr="1"/>
      <dgm:spPr/>
    </dgm:pt>
    <dgm:pt modelId="{554E0ADF-C5D6-41D6-B3ED-3D189BD37B31}">
      <dgm:prSet phldrT="[Text]"/>
      <dgm:spPr>
        <a:solidFill>
          <a:srgbClr val="0070C0"/>
        </a:solidFill>
      </dgm:spPr>
      <dgm:t>
        <a:bodyPr/>
        <a:lstStyle/>
        <a:p>
          <a:pPr algn="ctr"/>
          <a:r>
            <a:rPr lang="bs-Latn-BA" b="1" dirty="0">
              <a:latin typeface="Arial" panose="020B0604020202020204" pitchFamily="34" charset="0"/>
              <a:cs typeface="Arial" panose="020B0604020202020204" pitchFamily="34" charset="0"/>
            </a:rPr>
            <a:t>     40.3%</a:t>
          </a:r>
        </a:p>
      </dgm:t>
    </dgm:pt>
    <dgm:pt modelId="{A35FE7FB-F50A-4090-BC9D-17CBAB8A9929}" type="parTrans" cxnId="{D4C3C957-40C4-47D8-98FA-C004B6136C6E}">
      <dgm:prSet/>
      <dgm:spPr/>
      <dgm:t>
        <a:bodyPr/>
        <a:lstStyle/>
        <a:p>
          <a:endParaRPr lang="bs-Latn-BA"/>
        </a:p>
      </dgm:t>
    </dgm:pt>
    <dgm:pt modelId="{EC3E4F6E-F3CB-4BFD-8C8A-1A0A51C9A687}" type="sibTrans" cxnId="{D4C3C957-40C4-47D8-98FA-C004B6136C6E}">
      <dgm:prSet/>
      <dgm:spPr/>
      <dgm:t>
        <a:bodyPr/>
        <a:lstStyle/>
        <a:p>
          <a:endParaRPr lang="bs-Latn-BA"/>
        </a:p>
      </dgm:t>
    </dgm:pt>
    <dgm:pt modelId="{A618C848-36C9-4F56-9EAD-85F8ADC64EA0}">
      <dgm:prSet phldrT="[Text]"/>
      <dgm:spPr>
        <a:solidFill>
          <a:srgbClr val="0070C0"/>
        </a:solidFill>
      </dgm:spPr>
      <dgm:t>
        <a:bodyPr/>
        <a:lstStyle/>
        <a:p>
          <a:pPr algn="ctr"/>
          <a:r>
            <a:rPr lang="bs-Latn-BA" b="1" dirty="0">
              <a:latin typeface="Arial" panose="020B0604020202020204" pitchFamily="34" charset="0"/>
              <a:cs typeface="Arial" panose="020B0604020202020204" pitchFamily="34" charset="0"/>
            </a:rPr>
            <a:t>     33.4%</a:t>
          </a:r>
        </a:p>
      </dgm:t>
    </dgm:pt>
    <dgm:pt modelId="{7112E611-5487-4726-94DE-895926580CA9}" type="parTrans" cxnId="{7E402140-18C4-4BE5-AC3D-112EF7B357B3}">
      <dgm:prSet/>
      <dgm:spPr/>
      <dgm:t>
        <a:bodyPr/>
        <a:lstStyle/>
        <a:p>
          <a:endParaRPr lang="bs-Latn-BA"/>
        </a:p>
      </dgm:t>
    </dgm:pt>
    <dgm:pt modelId="{7D4C4C84-7C79-49D5-8D27-655C2D08DA9E}" type="sibTrans" cxnId="{7E402140-18C4-4BE5-AC3D-112EF7B357B3}">
      <dgm:prSet/>
      <dgm:spPr/>
      <dgm:t>
        <a:bodyPr/>
        <a:lstStyle/>
        <a:p>
          <a:endParaRPr lang="bs-Latn-BA"/>
        </a:p>
      </dgm:t>
    </dgm:pt>
    <dgm:pt modelId="{22FB3E49-B0A8-4302-9DBD-2E95750717DF}">
      <dgm:prSet phldrT="[Text]"/>
      <dgm:spPr>
        <a:solidFill>
          <a:srgbClr val="0070C0"/>
        </a:solidFill>
      </dgm:spPr>
      <dgm:t>
        <a:bodyPr/>
        <a:lstStyle/>
        <a:p>
          <a:pPr algn="ctr"/>
          <a:r>
            <a:rPr lang="bs-Latn-BA" b="1" dirty="0">
              <a:latin typeface="Arial" panose="020B0604020202020204" pitchFamily="34" charset="0"/>
              <a:cs typeface="Arial" panose="020B0604020202020204" pitchFamily="34" charset="0"/>
            </a:rPr>
            <a:t>     6.3%</a:t>
          </a:r>
        </a:p>
      </dgm:t>
    </dgm:pt>
    <dgm:pt modelId="{C3D3B08F-84FE-4379-88F0-32474698886E}" type="parTrans" cxnId="{1429A8EA-E1BB-4FD4-8B37-2E565CEB3B10}">
      <dgm:prSet/>
      <dgm:spPr/>
      <dgm:t>
        <a:bodyPr/>
        <a:lstStyle/>
        <a:p>
          <a:endParaRPr lang="bs-Latn-BA"/>
        </a:p>
      </dgm:t>
    </dgm:pt>
    <dgm:pt modelId="{92A5CCF3-AFD8-4C1C-A684-137383EA629F}" type="sibTrans" cxnId="{1429A8EA-E1BB-4FD4-8B37-2E565CEB3B10}">
      <dgm:prSet/>
      <dgm:spPr/>
      <dgm:t>
        <a:bodyPr/>
        <a:lstStyle/>
        <a:p>
          <a:endParaRPr lang="bs-Latn-BA"/>
        </a:p>
      </dgm:t>
    </dgm:pt>
    <dgm:pt modelId="{141C448B-E2CB-4774-8A9C-7372AD69ECE9}" type="pres">
      <dgm:prSet presAssocID="{260F133F-1E51-475D-9400-6445AD682918}" presName="diagram" presStyleCnt="0">
        <dgm:presLayoutVars>
          <dgm:dir/>
          <dgm:animLvl val="lvl"/>
          <dgm:resizeHandles val="exact"/>
        </dgm:presLayoutVars>
      </dgm:prSet>
      <dgm:spPr/>
    </dgm:pt>
    <dgm:pt modelId="{EB79DCD0-DB6D-48A6-A74D-A46E722A8F39}" type="pres">
      <dgm:prSet presAssocID="{554E0ADF-C5D6-41D6-B3ED-3D189BD37B31}" presName="compNode" presStyleCnt="0"/>
      <dgm:spPr/>
    </dgm:pt>
    <dgm:pt modelId="{60D3C100-DBC8-4DF0-83A2-1216111B57C5}" type="pres">
      <dgm:prSet presAssocID="{554E0ADF-C5D6-41D6-B3ED-3D189BD37B31}" presName="childRect" presStyleLbl="bgAcc1" presStyleIdx="0" presStyleCnt="3">
        <dgm:presLayoutVars>
          <dgm:bulletEnabled val="1"/>
        </dgm:presLayoutVars>
      </dgm:prSet>
      <dgm:spPr/>
    </dgm:pt>
    <dgm:pt modelId="{48F1CEF9-FB68-46F1-97A1-ED03C2AEAEB0}" type="pres">
      <dgm:prSet presAssocID="{554E0ADF-C5D6-41D6-B3ED-3D189BD37B31}" presName="parentText" presStyleLbl="node1" presStyleIdx="0" presStyleCnt="0">
        <dgm:presLayoutVars>
          <dgm:chMax val="0"/>
          <dgm:bulletEnabled val="1"/>
        </dgm:presLayoutVars>
      </dgm:prSet>
      <dgm:spPr/>
    </dgm:pt>
    <dgm:pt modelId="{A2F07E85-8384-4890-AD48-460F4A7F45E6}" type="pres">
      <dgm:prSet presAssocID="{554E0ADF-C5D6-41D6-B3ED-3D189BD37B31}" presName="parentRect" presStyleLbl="alignNode1" presStyleIdx="0" presStyleCnt="3"/>
      <dgm:spPr/>
    </dgm:pt>
    <dgm:pt modelId="{E8050A28-EFA7-44CC-9E48-D0AC3EDD2F6F}" type="pres">
      <dgm:prSet presAssocID="{554E0ADF-C5D6-41D6-B3ED-3D189BD37B31}" presName="adorn" presStyleLbl="fgAccFollowNode1" presStyleIdx="0" presStyleCnt="3" custFlipVert="1" custScaleX="7320" custScaleY="13164" custLinFactNeighborX="-17814" custLinFactNeighborY="-20184"/>
      <dgm:spPr>
        <a:solidFill>
          <a:srgbClr val="0070C0">
            <a:alpha val="90000"/>
          </a:srgbClr>
        </a:solidFill>
        <a:ln>
          <a:noFill/>
        </a:ln>
      </dgm:spPr>
    </dgm:pt>
    <dgm:pt modelId="{7A85A502-B12D-4313-97FF-9BBC1459EF8C}" type="pres">
      <dgm:prSet presAssocID="{EC3E4F6E-F3CB-4BFD-8C8A-1A0A51C9A687}" presName="sibTrans" presStyleLbl="sibTrans2D1" presStyleIdx="0" presStyleCnt="0"/>
      <dgm:spPr/>
    </dgm:pt>
    <dgm:pt modelId="{87C7891B-6E81-462E-B6A5-3A9A37737491}" type="pres">
      <dgm:prSet presAssocID="{A618C848-36C9-4F56-9EAD-85F8ADC64EA0}" presName="compNode" presStyleCnt="0"/>
      <dgm:spPr/>
    </dgm:pt>
    <dgm:pt modelId="{93A2331C-9633-42ED-96D9-100A8CB8E1B7}" type="pres">
      <dgm:prSet presAssocID="{A618C848-36C9-4F56-9EAD-85F8ADC64EA0}" presName="childRect" presStyleLbl="bgAcc1" presStyleIdx="1" presStyleCnt="3">
        <dgm:presLayoutVars>
          <dgm:bulletEnabled val="1"/>
        </dgm:presLayoutVars>
      </dgm:prSet>
      <dgm:spPr/>
    </dgm:pt>
    <dgm:pt modelId="{CE350008-7302-4A89-9EA2-56544BDCC1C2}" type="pres">
      <dgm:prSet presAssocID="{A618C848-36C9-4F56-9EAD-85F8ADC64EA0}" presName="parentText" presStyleLbl="node1" presStyleIdx="0" presStyleCnt="0">
        <dgm:presLayoutVars>
          <dgm:chMax val="0"/>
          <dgm:bulletEnabled val="1"/>
        </dgm:presLayoutVars>
      </dgm:prSet>
      <dgm:spPr/>
    </dgm:pt>
    <dgm:pt modelId="{BAAB69CF-9E7E-42FB-8C8E-FE230303F87F}" type="pres">
      <dgm:prSet presAssocID="{A618C848-36C9-4F56-9EAD-85F8ADC64EA0}" presName="parentRect" presStyleLbl="alignNode1" presStyleIdx="1" presStyleCnt="3"/>
      <dgm:spPr/>
    </dgm:pt>
    <dgm:pt modelId="{270CFAEF-CB9B-4663-A347-7F30D0BC5562}" type="pres">
      <dgm:prSet presAssocID="{A618C848-36C9-4F56-9EAD-85F8ADC64EA0}" presName="adorn" presStyleLbl="fgAccFollowNode1" presStyleIdx="1" presStyleCnt="3" custFlipVert="0" custFlipHor="0" custScaleX="22341" custScaleY="22052" custLinFactNeighborX="3068" custLinFactNeighborY="-1178"/>
      <dgm:spPr>
        <a:solidFill>
          <a:srgbClr val="0070C0">
            <a:alpha val="90000"/>
          </a:srgbClr>
        </a:solidFill>
        <a:ln>
          <a:noFill/>
        </a:ln>
      </dgm:spPr>
    </dgm:pt>
    <dgm:pt modelId="{D7A34CBB-1263-402F-81C1-71106943C05A}" type="pres">
      <dgm:prSet presAssocID="{7D4C4C84-7C79-49D5-8D27-655C2D08DA9E}" presName="sibTrans" presStyleLbl="sibTrans2D1" presStyleIdx="0" presStyleCnt="0"/>
      <dgm:spPr/>
    </dgm:pt>
    <dgm:pt modelId="{CB172305-9C32-47B7-836E-F8CEC9BEFAE0}" type="pres">
      <dgm:prSet presAssocID="{22FB3E49-B0A8-4302-9DBD-2E95750717DF}" presName="compNode" presStyleCnt="0"/>
      <dgm:spPr/>
    </dgm:pt>
    <dgm:pt modelId="{537616E5-2902-4334-84F6-A6C7138CC49A}" type="pres">
      <dgm:prSet presAssocID="{22FB3E49-B0A8-4302-9DBD-2E95750717DF}" presName="childRect" presStyleLbl="bgAcc1" presStyleIdx="2" presStyleCnt="3">
        <dgm:presLayoutVars>
          <dgm:bulletEnabled val="1"/>
        </dgm:presLayoutVars>
      </dgm:prSet>
      <dgm:spPr/>
    </dgm:pt>
    <dgm:pt modelId="{E7A5AC03-8C6D-491B-9A3E-BCAF810CF8B7}" type="pres">
      <dgm:prSet presAssocID="{22FB3E49-B0A8-4302-9DBD-2E95750717DF}" presName="parentText" presStyleLbl="node1" presStyleIdx="0" presStyleCnt="0">
        <dgm:presLayoutVars>
          <dgm:chMax val="0"/>
          <dgm:bulletEnabled val="1"/>
        </dgm:presLayoutVars>
      </dgm:prSet>
      <dgm:spPr/>
    </dgm:pt>
    <dgm:pt modelId="{FA4252FF-842A-4B70-B0C3-32285B50527A}" type="pres">
      <dgm:prSet presAssocID="{22FB3E49-B0A8-4302-9DBD-2E95750717DF}" presName="parentRect" presStyleLbl="alignNode1" presStyleIdx="2" presStyleCnt="3"/>
      <dgm:spPr/>
    </dgm:pt>
    <dgm:pt modelId="{035703B5-8604-4415-AB81-1AC9CDF1A823}" type="pres">
      <dgm:prSet presAssocID="{22FB3E49-B0A8-4302-9DBD-2E95750717DF}" presName="adorn" presStyleLbl="fgAccFollowNode1" presStyleIdx="2" presStyleCnt="3" custFlipHor="0" custScaleX="13770" custScaleY="7320"/>
      <dgm:spPr>
        <a:solidFill>
          <a:srgbClr val="0070C0">
            <a:alpha val="90000"/>
          </a:srgbClr>
        </a:solidFill>
        <a:ln>
          <a:noFill/>
        </a:ln>
      </dgm:spPr>
    </dgm:pt>
  </dgm:ptLst>
  <dgm:cxnLst>
    <dgm:cxn modelId="{04058905-AD88-44CB-BA0D-13AE4FFA30C1}" type="presOf" srcId="{A618C848-36C9-4F56-9EAD-85F8ADC64EA0}" destId="{CE350008-7302-4A89-9EA2-56544BDCC1C2}" srcOrd="0" destOrd="0" presId="urn:microsoft.com/office/officeart/2005/8/layout/bList2"/>
    <dgm:cxn modelId="{0BF21E11-8A00-4A44-9726-2D656A0751C3}" type="presOf" srcId="{554E0ADF-C5D6-41D6-B3ED-3D189BD37B31}" destId="{48F1CEF9-FB68-46F1-97A1-ED03C2AEAEB0}" srcOrd="0" destOrd="0" presId="urn:microsoft.com/office/officeart/2005/8/layout/bList2"/>
    <dgm:cxn modelId="{39896019-BA3D-42B9-89F4-B79F842AD6F7}" type="presOf" srcId="{260F133F-1E51-475D-9400-6445AD682918}" destId="{141C448B-E2CB-4774-8A9C-7372AD69ECE9}" srcOrd="0" destOrd="0" presId="urn:microsoft.com/office/officeart/2005/8/layout/bList2"/>
    <dgm:cxn modelId="{5B61F82F-2950-4DB3-B571-0C2617E70C23}" type="presOf" srcId="{554E0ADF-C5D6-41D6-B3ED-3D189BD37B31}" destId="{A2F07E85-8384-4890-AD48-460F4A7F45E6}" srcOrd="1" destOrd="0" presId="urn:microsoft.com/office/officeart/2005/8/layout/bList2"/>
    <dgm:cxn modelId="{31B6543D-5A9B-4CC5-8E89-17486563A6A0}" type="presOf" srcId="{22FB3E49-B0A8-4302-9DBD-2E95750717DF}" destId="{E7A5AC03-8C6D-491B-9A3E-BCAF810CF8B7}" srcOrd="0" destOrd="0" presId="urn:microsoft.com/office/officeart/2005/8/layout/bList2"/>
    <dgm:cxn modelId="{7E402140-18C4-4BE5-AC3D-112EF7B357B3}" srcId="{260F133F-1E51-475D-9400-6445AD682918}" destId="{A618C848-36C9-4F56-9EAD-85F8ADC64EA0}" srcOrd="1" destOrd="0" parTransId="{7112E611-5487-4726-94DE-895926580CA9}" sibTransId="{7D4C4C84-7C79-49D5-8D27-655C2D08DA9E}"/>
    <dgm:cxn modelId="{56560970-1E84-4A4E-A5BB-A085CC2D990B}" type="presOf" srcId="{EC3E4F6E-F3CB-4BFD-8C8A-1A0A51C9A687}" destId="{7A85A502-B12D-4313-97FF-9BBC1459EF8C}" srcOrd="0" destOrd="0" presId="urn:microsoft.com/office/officeart/2005/8/layout/bList2"/>
    <dgm:cxn modelId="{D4C3C957-40C4-47D8-98FA-C004B6136C6E}" srcId="{260F133F-1E51-475D-9400-6445AD682918}" destId="{554E0ADF-C5D6-41D6-B3ED-3D189BD37B31}" srcOrd="0" destOrd="0" parTransId="{A35FE7FB-F50A-4090-BC9D-17CBAB8A9929}" sibTransId="{EC3E4F6E-F3CB-4BFD-8C8A-1A0A51C9A687}"/>
    <dgm:cxn modelId="{886FFB78-F779-4898-83B2-4378C36DE313}" type="presOf" srcId="{7D4C4C84-7C79-49D5-8D27-655C2D08DA9E}" destId="{D7A34CBB-1263-402F-81C1-71106943C05A}" srcOrd="0" destOrd="0" presId="urn:microsoft.com/office/officeart/2005/8/layout/bList2"/>
    <dgm:cxn modelId="{A3C533E7-6A0A-4135-AE70-F03BFC7BA2D4}" type="presOf" srcId="{A618C848-36C9-4F56-9EAD-85F8ADC64EA0}" destId="{BAAB69CF-9E7E-42FB-8C8E-FE230303F87F}" srcOrd="1" destOrd="0" presId="urn:microsoft.com/office/officeart/2005/8/layout/bList2"/>
    <dgm:cxn modelId="{1429A8EA-E1BB-4FD4-8B37-2E565CEB3B10}" srcId="{260F133F-1E51-475D-9400-6445AD682918}" destId="{22FB3E49-B0A8-4302-9DBD-2E95750717DF}" srcOrd="2" destOrd="0" parTransId="{C3D3B08F-84FE-4379-88F0-32474698886E}" sibTransId="{92A5CCF3-AFD8-4C1C-A684-137383EA629F}"/>
    <dgm:cxn modelId="{95E542FE-C9FA-4952-824F-64D3E54D274A}" type="presOf" srcId="{22FB3E49-B0A8-4302-9DBD-2E95750717DF}" destId="{FA4252FF-842A-4B70-B0C3-32285B50527A}" srcOrd="1" destOrd="0" presId="urn:microsoft.com/office/officeart/2005/8/layout/bList2"/>
    <dgm:cxn modelId="{93607E39-A125-487B-82DD-348A0829043E}" type="presParOf" srcId="{141C448B-E2CB-4774-8A9C-7372AD69ECE9}" destId="{EB79DCD0-DB6D-48A6-A74D-A46E722A8F39}" srcOrd="0" destOrd="0" presId="urn:microsoft.com/office/officeart/2005/8/layout/bList2"/>
    <dgm:cxn modelId="{8D9C4840-D7C0-4762-9AAD-956C3A748EDC}" type="presParOf" srcId="{EB79DCD0-DB6D-48A6-A74D-A46E722A8F39}" destId="{60D3C100-DBC8-4DF0-83A2-1216111B57C5}" srcOrd="0" destOrd="0" presId="urn:microsoft.com/office/officeart/2005/8/layout/bList2"/>
    <dgm:cxn modelId="{1D006970-F437-460D-B83A-89755ACFA17F}" type="presParOf" srcId="{EB79DCD0-DB6D-48A6-A74D-A46E722A8F39}" destId="{48F1CEF9-FB68-46F1-97A1-ED03C2AEAEB0}" srcOrd="1" destOrd="0" presId="urn:microsoft.com/office/officeart/2005/8/layout/bList2"/>
    <dgm:cxn modelId="{8DC54F22-01D1-43DD-82B3-3BF4FEF2E14A}" type="presParOf" srcId="{EB79DCD0-DB6D-48A6-A74D-A46E722A8F39}" destId="{A2F07E85-8384-4890-AD48-460F4A7F45E6}" srcOrd="2" destOrd="0" presId="urn:microsoft.com/office/officeart/2005/8/layout/bList2"/>
    <dgm:cxn modelId="{CC074462-7814-4CAA-9FFE-D130CE006B6D}" type="presParOf" srcId="{EB79DCD0-DB6D-48A6-A74D-A46E722A8F39}" destId="{E8050A28-EFA7-44CC-9E48-D0AC3EDD2F6F}" srcOrd="3" destOrd="0" presId="urn:microsoft.com/office/officeart/2005/8/layout/bList2"/>
    <dgm:cxn modelId="{5AC82A41-000D-45F6-B27E-C6F9374FB0D0}" type="presParOf" srcId="{141C448B-E2CB-4774-8A9C-7372AD69ECE9}" destId="{7A85A502-B12D-4313-97FF-9BBC1459EF8C}" srcOrd="1" destOrd="0" presId="urn:microsoft.com/office/officeart/2005/8/layout/bList2"/>
    <dgm:cxn modelId="{F27CABAE-F548-4ADD-BA85-B1734C6056C6}" type="presParOf" srcId="{141C448B-E2CB-4774-8A9C-7372AD69ECE9}" destId="{87C7891B-6E81-462E-B6A5-3A9A37737491}" srcOrd="2" destOrd="0" presId="urn:microsoft.com/office/officeart/2005/8/layout/bList2"/>
    <dgm:cxn modelId="{5BA25D3C-890E-47EE-8B96-A2683B302CC4}" type="presParOf" srcId="{87C7891B-6E81-462E-B6A5-3A9A37737491}" destId="{93A2331C-9633-42ED-96D9-100A8CB8E1B7}" srcOrd="0" destOrd="0" presId="urn:microsoft.com/office/officeart/2005/8/layout/bList2"/>
    <dgm:cxn modelId="{55FB8D96-8AF2-42AD-A98F-A1C00EC96361}" type="presParOf" srcId="{87C7891B-6E81-462E-B6A5-3A9A37737491}" destId="{CE350008-7302-4A89-9EA2-56544BDCC1C2}" srcOrd="1" destOrd="0" presId="urn:microsoft.com/office/officeart/2005/8/layout/bList2"/>
    <dgm:cxn modelId="{F9C1D81C-4E55-4A5B-8616-39017E63607B}" type="presParOf" srcId="{87C7891B-6E81-462E-B6A5-3A9A37737491}" destId="{BAAB69CF-9E7E-42FB-8C8E-FE230303F87F}" srcOrd="2" destOrd="0" presId="urn:microsoft.com/office/officeart/2005/8/layout/bList2"/>
    <dgm:cxn modelId="{262C3EAD-7DB4-4795-B552-0417FC5BB7D0}" type="presParOf" srcId="{87C7891B-6E81-462E-B6A5-3A9A37737491}" destId="{270CFAEF-CB9B-4663-A347-7F30D0BC5562}" srcOrd="3" destOrd="0" presId="urn:microsoft.com/office/officeart/2005/8/layout/bList2"/>
    <dgm:cxn modelId="{63B293A6-53A6-49C8-A446-D53E7B7887F6}" type="presParOf" srcId="{141C448B-E2CB-4774-8A9C-7372AD69ECE9}" destId="{D7A34CBB-1263-402F-81C1-71106943C05A}" srcOrd="3" destOrd="0" presId="urn:microsoft.com/office/officeart/2005/8/layout/bList2"/>
    <dgm:cxn modelId="{BA7AB379-4ED3-493C-BE18-3D1610AD9250}" type="presParOf" srcId="{141C448B-E2CB-4774-8A9C-7372AD69ECE9}" destId="{CB172305-9C32-47B7-836E-F8CEC9BEFAE0}" srcOrd="4" destOrd="0" presId="urn:microsoft.com/office/officeart/2005/8/layout/bList2"/>
    <dgm:cxn modelId="{DA88D671-69F1-4197-B9C7-26A518ABD6A3}" type="presParOf" srcId="{CB172305-9C32-47B7-836E-F8CEC9BEFAE0}" destId="{537616E5-2902-4334-84F6-A6C7138CC49A}" srcOrd="0" destOrd="0" presId="urn:microsoft.com/office/officeart/2005/8/layout/bList2"/>
    <dgm:cxn modelId="{08C93DFD-6DC7-47AD-9B27-8B4BA3F9D651}" type="presParOf" srcId="{CB172305-9C32-47B7-836E-F8CEC9BEFAE0}" destId="{E7A5AC03-8C6D-491B-9A3E-BCAF810CF8B7}" srcOrd="1" destOrd="0" presId="urn:microsoft.com/office/officeart/2005/8/layout/bList2"/>
    <dgm:cxn modelId="{16F2B68D-4758-48DF-9A3A-62ED9760E635}" type="presParOf" srcId="{CB172305-9C32-47B7-836E-F8CEC9BEFAE0}" destId="{FA4252FF-842A-4B70-B0C3-32285B50527A}" srcOrd="2" destOrd="0" presId="urn:microsoft.com/office/officeart/2005/8/layout/bList2"/>
    <dgm:cxn modelId="{E39D6926-40D5-470D-9CDA-539BA3E91E8D}" type="presParOf" srcId="{CB172305-9C32-47B7-836E-F8CEC9BEFAE0}" destId="{035703B5-8604-4415-AB81-1AC9CDF1A823}"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3C100-DBC8-4DF0-83A2-1216111B57C5}">
      <dsp:nvSpPr>
        <dsp:cNvPr id="0" name=""/>
        <dsp:cNvSpPr/>
      </dsp:nvSpPr>
      <dsp:spPr>
        <a:xfrm>
          <a:off x="479655" y="107"/>
          <a:ext cx="1506098" cy="112427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F07E85-8384-4890-AD48-460F4A7F45E6}">
      <dsp:nvSpPr>
        <dsp:cNvPr id="0" name=""/>
        <dsp:cNvSpPr/>
      </dsp:nvSpPr>
      <dsp:spPr>
        <a:xfrm>
          <a:off x="479655" y="1124377"/>
          <a:ext cx="1506098" cy="483436"/>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bs-Latn-BA" sz="1800" b="1" kern="1200" dirty="0">
              <a:latin typeface="Arial" panose="020B0604020202020204" pitchFamily="34" charset="0"/>
              <a:cs typeface="Arial" panose="020B0604020202020204" pitchFamily="34" charset="0"/>
            </a:rPr>
            <a:t>     40.3%</a:t>
          </a:r>
        </a:p>
      </dsp:txBody>
      <dsp:txXfrm>
        <a:off x="479655" y="1124377"/>
        <a:ext cx="1060632" cy="483436"/>
      </dsp:txXfrm>
    </dsp:sp>
    <dsp:sp modelId="{E8050A28-EFA7-44CC-9E48-D0AC3EDD2F6F}">
      <dsp:nvSpPr>
        <dsp:cNvPr id="0" name=""/>
        <dsp:cNvSpPr/>
      </dsp:nvSpPr>
      <dsp:spPr>
        <a:xfrm flipV="1">
          <a:off x="1733263" y="1323641"/>
          <a:ext cx="38586" cy="69391"/>
        </a:xfrm>
        <a:prstGeom prst="ellipse">
          <a:avLst/>
        </a:prstGeom>
        <a:solidFill>
          <a:srgbClr val="0070C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3A2331C-9633-42ED-96D9-100A8CB8E1B7}">
      <dsp:nvSpPr>
        <dsp:cNvPr id="0" name=""/>
        <dsp:cNvSpPr/>
      </dsp:nvSpPr>
      <dsp:spPr>
        <a:xfrm>
          <a:off x="2116347" y="107"/>
          <a:ext cx="1506098" cy="112427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B69CF-9E7E-42FB-8C8E-FE230303F87F}">
      <dsp:nvSpPr>
        <dsp:cNvPr id="0" name=""/>
        <dsp:cNvSpPr/>
      </dsp:nvSpPr>
      <dsp:spPr>
        <a:xfrm>
          <a:off x="2116347" y="1124377"/>
          <a:ext cx="1506098" cy="483436"/>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bs-Latn-BA" sz="1800" b="1" kern="1200" dirty="0">
              <a:latin typeface="Arial" panose="020B0604020202020204" pitchFamily="34" charset="0"/>
              <a:cs typeface="Arial" panose="020B0604020202020204" pitchFamily="34" charset="0"/>
            </a:rPr>
            <a:t>     33.4%</a:t>
          </a:r>
        </a:p>
      </dsp:txBody>
      <dsp:txXfrm>
        <a:off x="2116347" y="1124377"/>
        <a:ext cx="1060632" cy="483436"/>
      </dsp:txXfrm>
    </dsp:sp>
    <dsp:sp modelId="{270CFAEF-CB9B-4663-A347-7F30D0BC5562}">
      <dsp:nvSpPr>
        <dsp:cNvPr id="0" name=""/>
        <dsp:cNvSpPr/>
      </dsp:nvSpPr>
      <dsp:spPr>
        <a:xfrm>
          <a:off x="3440441" y="1400402"/>
          <a:ext cx="117767" cy="116243"/>
        </a:xfrm>
        <a:prstGeom prst="ellipse">
          <a:avLst/>
        </a:prstGeom>
        <a:solidFill>
          <a:srgbClr val="0070C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37616E5-2902-4334-84F6-A6C7138CC49A}">
      <dsp:nvSpPr>
        <dsp:cNvPr id="0" name=""/>
        <dsp:cNvSpPr/>
      </dsp:nvSpPr>
      <dsp:spPr>
        <a:xfrm>
          <a:off x="1298001" y="1868892"/>
          <a:ext cx="1506098" cy="112427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4252FF-842A-4B70-B0C3-32285B50527A}">
      <dsp:nvSpPr>
        <dsp:cNvPr id="0" name=""/>
        <dsp:cNvSpPr/>
      </dsp:nvSpPr>
      <dsp:spPr>
        <a:xfrm>
          <a:off x="1298001" y="2993163"/>
          <a:ext cx="1506098" cy="483436"/>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bs-Latn-BA" sz="1800" b="1" kern="1200" dirty="0">
              <a:latin typeface="Arial" panose="020B0604020202020204" pitchFamily="34" charset="0"/>
              <a:cs typeface="Arial" panose="020B0604020202020204" pitchFamily="34" charset="0"/>
            </a:rPr>
            <a:t>     6.3%</a:t>
          </a:r>
        </a:p>
      </dsp:txBody>
      <dsp:txXfrm>
        <a:off x="1298001" y="2993163"/>
        <a:ext cx="1060632" cy="483436"/>
      </dsp:txXfrm>
    </dsp:sp>
    <dsp:sp modelId="{035703B5-8604-4415-AB81-1AC9CDF1A823}">
      <dsp:nvSpPr>
        <dsp:cNvPr id="0" name=""/>
        <dsp:cNvSpPr/>
      </dsp:nvSpPr>
      <dsp:spPr>
        <a:xfrm>
          <a:off x="2628512" y="3314226"/>
          <a:ext cx="72586" cy="38586"/>
        </a:xfrm>
        <a:prstGeom prst="ellipse">
          <a:avLst/>
        </a:prstGeom>
        <a:solidFill>
          <a:srgbClr val="0070C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AED9F0A9-7ABE-471B-97E1-4C4E93C866E0}" type="datetimeFigureOut">
              <a:rPr lang="en-US" smtClean="0"/>
              <a:t>6/27/2023</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09F08E8-BC1A-4742-9E16-D5CB8A6E8F95}" type="slidenum">
              <a:rPr lang="en-US" smtClean="0"/>
              <a:t>‹#›</a:t>
            </a:fld>
            <a:endParaRPr lang="en-US"/>
          </a:p>
        </p:txBody>
      </p:sp>
    </p:spTree>
    <p:extLst>
      <p:ext uri="{BB962C8B-B14F-4D97-AF65-F5344CB8AC3E}">
        <p14:creationId xmlns:p14="http://schemas.microsoft.com/office/powerpoint/2010/main" val="40709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a:p>
        </p:txBody>
      </p:sp>
      <p:sp>
        <p:nvSpPr>
          <p:cNvPr id="4" name="Slide Number Placeholder 3"/>
          <p:cNvSpPr>
            <a:spLocks noGrp="1"/>
          </p:cNvSpPr>
          <p:nvPr>
            <p:ph type="sldNum" sz="quarter" idx="10"/>
          </p:nvPr>
        </p:nvSpPr>
        <p:spPr/>
        <p:txBody>
          <a:bodyPr/>
          <a:lstStyle/>
          <a:p>
            <a:fld id="{B09F08E8-BC1A-4742-9E16-D5CB8A6E8F95}" type="slidenum">
              <a:rPr lang="en-US" smtClean="0"/>
              <a:t>1</a:t>
            </a:fld>
            <a:endParaRPr lang="en-US"/>
          </a:p>
        </p:txBody>
      </p:sp>
    </p:spTree>
    <p:extLst>
      <p:ext uri="{BB962C8B-B14F-4D97-AF65-F5344CB8AC3E}">
        <p14:creationId xmlns:p14="http://schemas.microsoft.com/office/powerpoint/2010/main" val="265331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F08E8-BC1A-4742-9E16-D5CB8A6E8F95}" type="slidenum">
              <a:rPr lang="en-US" smtClean="0"/>
              <a:t>18</a:t>
            </a:fld>
            <a:endParaRPr lang="en-US"/>
          </a:p>
        </p:txBody>
      </p:sp>
    </p:spTree>
    <p:extLst>
      <p:ext uri="{BB962C8B-B14F-4D97-AF65-F5344CB8AC3E}">
        <p14:creationId xmlns:p14="http://schemas.microsoft.com/office/powerpoint/2010/main" val="43133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F08E8-BC1A-4742-9E16-D5CB8A6E8F95}" type="slidenum">
              <a:rPr lang="en-US" smtClean="0"/>
              <a:t>21</a:t>
            </a:fld>
            <a:endParaRPr lang="en-US"/>
          </a:p>
        </p:txBody>
      </p:sp>
    </p:spTree>
    <p:extLst>
      <p:ext uri="{BB962C8B-B14F-4D97-AF65-F5344CB8AC3E}">
        <p14:creationId xmlns:p14="http://schemas.microsoft.com/office/powerpoint/2010/main" val="151389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s-Latn-BA"/>
          </a:p>
        </p:txBody>
      </p:sp>
      <p:sp>
        <p:nvSpPr>
          <p:cNvPr id="4" name="Date Placeholder 3"/>
          <p:cNvSpPr>
            <a:spLocks noGrp="1"/>
          </p:cNvSpPr>
          <p:nvPr>
            <p:ph type="dt" sz="half" idx="10"/>
          </p:nvPr>
        </p:nvSpPr>
        <p:spPr/>
        <p:txBody>
          <a:bodyPr/>
          <a:lstStyle/>
          <a:p>
            <a:pPr>
              <a:defRPr/>
            </a:pPr>
            <a:fld id="{CE21D4D5-09B2-4C15-BD10-D053F1345DC4}" type="datetimeFigureOut">
              <a:rPr lang="bs-Latn-BA" smtClean="0"/>
              <a:pPr>
                <a:defRPr/>
              </a:pPr>
              <a:t>27. 6. 2023.</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44420B15-D8E7-4CBB-9D14-9177542E3D6B}" type="slidenum">
              <a:rPr lang="bs-Latn-BA" smtClean="0"/>
              <a:pPr>
                <a:defRPr/>
              </a:pPr>
              <a:t>‹#›</a:t>
            </a:fld>
            <a:endParaRPr lang="bs-Latn-BA"/>
          </a:p>
        </p:txBody>
      </p:sp>
    </p:spTree>
    <p:extLst>
      <p:ext uri="{BB962C8B-B14F-4D97-AF65-F5344CB8AC3E}">
        <p14:creationId xmlns:p14="http://schemas.microsoft.com/office/powerpoint/2010/main" val="80795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68E05888-B29A-46E9-96DE-3C65769533BD}" type="datetimeFigureOut">
              <a:rPr lang="bs-Latn-BA" smtClean="0"/>
              <a:pPr>
                <a:defRPr/>
              </a:pPr>
              <a:t>27. 6. 2023.</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28021C2D-0CF2-4D52-8764-042A8F9825F4}" type="slidenum">
              <a:rPr lang="bs-Latn-BA" smtClean="0"/>
              <a:pPr>
                <a:defRPr/>
              </a:pPr>
              <a:t>‹#›</a:t>
            </a:fld>
            <a:endParaRPr lang="bs-Latn-BA"/>
          </a:p>
        </p:txBody>
      </p:sp>
    </p:spTree>
    <p:extLst>
      <p:ext uri="{BB962C8B-B14F-4D97-AF65-F5344CB8AC3E}">
        <p14:creationId xmlns:p14="http://schemas.microsoft.com/office/powerpoint/2010/main" val="168373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A28829D3-69E4-4944-8A07-1683DBD9D935}" type="datetimeFigureOut">
              <a:rPr lang="bs-Latn-BA" smtClean="0"/>
              <a:pPr>
                <a:defRPr/>
              </a:pPr>
              <a:t>27. 6. 2023.</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A15A59A6-D9B3-4A18-8B97-DDB5E0BAA7FA}" type="slidenum">
              <a:rPr lang="bs-Latn-BA" smtClean="0"/>
              <a:pPr>
                <a:defRPr/>
              </a:pPr>
              <a:t>‹#›</a:t>
            </a:fld>
            <a:endParaRPr lang="bs-Latn-BA"/>
          </a:p>
        </p:txBody>
      </p:sp>
    </p:spTree>
    <p:extLst>
      <p:ext uri="{BB962C8B-B14F-4D97-AF65-F5344CB8AC3E}">
        <p14:creationId xmlns:p14="http://schemas.microsoft.com/office/powerpoint/2010/main" val="39216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s-Latn-BA"/>
          </a:p>
        </p:txBody>
      </p:sp>
      <p:sp>
        <p:nvSpPr>
          <p:cNvPr id="4" name="Date Placeholder 3"/>
          <p:cNvSpPr>
            <a:spLocks noGrp="1"/>
          </p:cNvSpPr>
          <p:nvPr>
            <p:ph type="dt" sz="half" idx="10"/>
          </p:nvPr>
        </p:nvSpPr>
        <p:spPr/>
        <p:txBody>
          <a:bodyPr/>
          <a:lstStyle/>
          <a:p>
            <a:pPr>
              <a:defRPr/>
            </a:pPr>
            <a:fld id="{CE21D4D5-09B2-4C15-BD10-D053F1345DC4}"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420B15-D8E7-4CBB-9D14-9177542E3D6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76081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C84C58D1-8CDF-4287-A3C2-D2C22C4C7533}"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893A0DD-C279-4729-8A9D-50C6F678AB0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445820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1FCC4FC-7B0C-408C-B340-DFFD0F104C68}"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4E2FE59-AF32-4359-8A53-CC2DBABF929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940658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p:cNvSpPr>
            <a:spLocks noGrp="1"/>
          </p:cNvSpPr>
          <p:nvPr>
            <p:ph type="dt" sz="half" idx="10"/>
          </p:nvPr>
        </p:nvSpPr>
        <p:spPr/>
        <p:txBody>
          <a:bodyPr/>
          <a:lstStyle/>
          <a:p>
            <a:pPr>
              <a:defRPr/>
            </a:pPr>
            <a:fld id="{863BFA45-0BFA-44D6-A057-E19073FD2ABA}"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88CFDD5-08F0-420B-A690-C6F3BCABC05F}"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42144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p:cNvSpPr>
            <a:spLocks noGrp="1"/>
          </p:cNvSpPr>
          <p:nvPr>
            <p:ph type="dt" sz="half" idx="10"/>
          </p:nvPr>
        </p:nvSpPr>
        <p:spPr/>
        <p:txBody>
          <a:bodyPr/>
          <a:lstStyle/>
          <a:p>
            <a:pPr>
              <a:defRPr/>
            </a:pPr>
            <a:fld id="{9ABECF98-5CA8-4293-8DD6-F65D523897B1}"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bs-Latn-BA">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693FECD-9945-4BBA-BD5F-2B46289EA78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414458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Date Placeholder 2"/>
          <p:cNvSpPr>
            <a:spLocks noGrp="1"/>
          </p:cNvSpPr>
          <p:nvPr>
            <p:ph type="dt" sz="half" idx="10"/>
          </p:nvPr>
        </p:nvSpPr>
        <p:spPr/>
        <p:txBody>
          <a:bodyPr/>
          <a:lstStyle/>
          <a:p>
            <a:pPr>
              <a:defRPr/>
            </a:pPr>
            <a:fld id="{4E6BA74A-4A11-4E19-91B7-903F74D11C02}"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bs-Latn-B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DA69F5-4BD3-49B3-A77A-AB618DAC303D}"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72328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0DE8A-ABD4-4773-9D55-DA9C42CF09BE}"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bs-Latn-BA">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AA0181-EA4E-4816-8259-3527A1FDCA36}"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6324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183688B-D9DA-4E3F-8901-9B02A94DD9B1}"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BD18519-C36F-48DC-86A3-4DD8A85B9AC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48227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C84C58D1-8CDF-4287-A3C2-D2C22C4C7533}" type="datetimeFigureOut">
              <a:rPr lang="bs-Latn-BA" smtClean="0"/>
              <a:pPr>
                <a:defRPr/>
              </a:pPr>
              <a:t>27. 6. 2023.</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C893A0DD-C279-4729-8A9D-50C6F678AB0B}" type="slidenum">
              <a:rPr lang="bs-Latn-BA" smtClean="0"/>
              <a:pPr>
                <a:defRPr/>
              </a:pPr>
              <a:t>‹#›</a:t>
            </a:fld>
            <a:endParaRPr lang="bs-Latn-BA"/>
          </a:p>
        </p:txBody>
      </p:sp>
    </p:spTree>
    <p:extLst>
      <p:ext uri="{BB962C8B-B14F-4D97-AF65-F5344CB8AC3E}">
        <p14:creationId xmlns:p14="http://schemas.microsoft.com/office/powerpoint/2010/main" val="1935342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6F4FF17-F7BC-4D3D-86E3-3DF72CC42CE0}"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19A8051-40B4-47A6-8953-5581C1F7542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680140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68E05888-B29A-46E9-96DE-3C65769533BD}"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021C2D-0CF2-4D52-8764-042A8F9825F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906049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A28829D3-69E4-4944-8A07-1683DBD9D935}"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5A59A6-D9B3-4A18-8B97-DDB5E0BAA7FA}"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408194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s-Latn-BA"/>
          </a:p>
        </p:txBody>
      </p:sp>
      <p:sp>
        <p:nvSpPr>
          <p:cNvPr id="4" name="Date Placeholder 3"/>
          <p:cNvSpPr>
            <a:spLocks noGrp="1"/>
          </p:cNvSpPr>
          <p:nvPr>
            <p:ph type="dt" sz="half" idx="10"/>
          </p:nvPr>
        </p:nvSpPr>
        <p:spPr/>
        <p:txBody>
          <a:bodyPr/>
          <a:lstStyle/>
          <a:p>
            <a:pPr>
              <a:defRPr/>
            </a:pPr>
            <a:fld id="{CE21D4D5-09B2-4C15-BD10-D053F1345DC4}"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420B15-D8E7-4CBB-9D14-9177542E3D6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098595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C84C58D1-8CDF-4287-A3C2-D2C22C4C7533}"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893A0DD-C279-4729-8A9D-50C6F678AB0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885097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1FCC4FC-7B0C-408C-B340-DFFD0F104C68}"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4E2FE59-AF32-4359-8A53-CC2DBABF929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89191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p:cNvSpPr>
            <a:spLocks noGrp="1"/>
          </p:cNvSpPr>
          <p:nvPr>
            <p:ph type="dt" sz="half" idx="10"/>
          </p:nvPr>
        </p:nvSpPr>
        <p:spPr/>
        <p:txBody>
          <a:bodyPr/>
          <a:lstStyle/>
          <a:p>
            <a:pPr>
              <a:defRPr/>
            </a:pPr>
            <a:fld id="{863BFA45-0BFA-44D6-A057-E19073FD2ABA}"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88CFDD5-08F0-420B-A690-C6F3BCABC05F}"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20892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p:cNvSpPr>
            <a:spLocks noGrp="1"/>
          </p:cNvSpPr>
          <p:nvPr>
            <p:ph type="dt" sz="half" idx="10"/>
          </p:nvPr>
        </p:nvSpPr>
        <p:spPr/>
        <p:txBody>
          <a:bodyPr/>
          <a:lstStyle/>
          <a:p>
            <a:pPr>
              <a:defRPr/>
            </a:pPr>
            <a:fld id="{9ABECF98-5CA8-4293-8DD6-F65D523897B1}"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bs-Latn-BA">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693FECD-9945-4BBA-BD5F-2B46289EA78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4107645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Date Placeholder 2"/>
          <p:cNvSpPr>
            <a:spLocks noGrp="1"/>
          </p:cNvSpPr>
          <p:nvPr>
            <p:ph type="dt" sz="half" idx="10"/>
          </p:nvPr>
        </p:nvSpPr>
        <p:spPr/>
        <p:txBody>
          <a:bodyPr/>
          <a:lstStyle/>
          <a:p>
            <a:pPr>
              <a:defRPr/>
            </a:pPr>
            <a:fld id="{4E6BA74A-4A11-4E19-91B7-903F74D11C02}"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bs-Latn-B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DA69F5-4BD3-49B3-A77A-AB618DAC303D}"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045004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0DE8A-ABD4-4773-9D55-DA9C42CF09BE}"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bs-Latn-BA">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AA0181-EA4E-4816-8259-3527A1FDCA36}"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32713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1FCC4FC-7B0C-408C-B340-DFFD0F104C68}" type="datetimeFigureOut">
              <a:rPr lang="bs-Latn-BA" smtClean="0"/>
              <a:pPr>
                <a:defRPr/>
              </a:pPr>
              <a:t>27. 6. 2023.</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14E2FE59-AF32-4359-8A53-CC2DBABF9292}" type="slidenum">
              <a:rPr lang="bs-Latn-BA" smtClean="0"/>
              <a:pPr>
                <a:defRPr/>
              </a:pPr>
              <a:t>‹#›</a:t>
            </a:fld>
            <a:endParaRPr lang="bs-Latn-BA"/>
          </a:p>
        </p:txBody>
      </p:sp>
    </p:spTree>
    <p:extLst>
      <p:ext uri="{BB962C8B-B14F-4D97-AF65-F5344CB8AC3E}">
        <p14:creationId xmlns:p14="http://schemas.microsoft.com/office/powerpoint/2010/main" val="4052982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183688B-D9DA-4E3F-8901-9B02A94DD9B1}"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BD18519-C36F-48DC-86A3-4DD8A85B9AC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694300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6F4FF17-F7BC-4D3D-86E3-3DF72CC42CE0}"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19A8051-40B4-47A6-8953-5581C1F7542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125555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68E05888-B29A-46E9-96DE-3C65769533BD}"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021C2D-0CF2-4D52-8764-042A8F9825F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455708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A28829D3-69E4-4944-8A07-1683DBD9D935}"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5A59A6-D9B3-4A18-8B97-DDB5E0BAA7FA}"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51660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p:cNvSpPr>
            <a:spLocks noGrp="1"/>
          </p:cNvSpPr>
          <p:nvPr>
            <p:ph type="dt" sz="half" idx="10"/>
          </p:nvPr>
        </p:nvSpPr>
        <p:spPr/>
        <p:txBody>
          <a:bodyPr/>
          <a:lstStyle/>
          <a:p>
            <a:pPr>
              <a:defRPr/>
            </a:pPr>
            <a:fld id="{863BFA45-0BFA-44D6-A057-E19073FD2ABA}" type="datetimeFigureOut">
              <a:rPr lang="bs-Latn-BA" smtClean="0"/>
              <a:pPr>
                <a:defRPr/>
              </a:pPr>
              <a:t>27. 6. 2023.</a:t>
            </a:fld>
            <a:endParaRPr lang="bs-Latn-BA"/>
          </a:p>
        </p:txBody>
      </p:sp>
      <p:sp>
        <p:nvSpPr>
          <p:cNvPr id="6" name="Footer Placeholder 5"/>
          <p:cNvSpPr>
            <a:spLocks noGrp="1"/>
          </p:cNvSpPr>
          <p:nvPr>
            <p:ph type="ftr" sz="quarter" idx="11"/>
          </p:nvPr>
        </p:nvSpPr>
        <p:spPr/>
        <p:txBody>
          <a:bodyPr/>
          <a:lstStyle/>
          <a:p>
            <a:pPr>
              <a:defRPr/>
            </a:pPr>
            <a:endParaRPr lang="bs-Latn-BA"/>
          </a:p>
        </p:txBody>
      </p:sp>
      <p:sp>
        <p:nvSpPr>
          <p:cNvPr id="7" name="Slide Number Placeholder 6"/>
          <p:cNvSpPr>
            <a:spLocks noGrp="1"/>
          </p:cNvSpPr>
          <p:nvPr>
            <p:ph type="sldNum" sz="quarter" idx="12"/>
          </p:nvPr>
        </p:nvSpPr>
        <p:spPr/>
        <p:txBody>
          <a:bodyPr/>
          <a:lstStyle/>
          <a:p>
            <a:pPr>
              <a:defRPr/>
            </a:pPr>
            <a:fld id="{388CFDD5-08F0-420B-A690-C6F3BCABC05F}" type="slidenum">
              <a:rPr lang="bs-Latn-BA" smtClean="0"/>
              <a:pPr>
                <a:defRPr/>
              </a:pPr>
              <a:t>‹#›</a:t>
            </a:fld>
            <a:endParaRPr lang="bs-Latn-BA"/>
          </a:p>
        </p:txBody>
      </p:sp>
    </p:spTree>
    <p:extLst>
      <p:ext uri="{BB962C8B-B14F-4D97-AF65-F5344CB8AC3E}">
        <p14:creationId xmlns:p14="http://schemas.microsoft.com/office/powerpoint/2010/main" val="216166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p:cNvSpPr>
            <a:spLocks noGrp="1"/>
          </p:cNvSpPr>
          <p:nvPr>
            <p:ph type="dt" sz="half" idx="10"/>
          </p:nvPr>
        </p:nvSpPr>
        <p:spPr/>
        <p:txBody>
          <a:bodyPr/>
          <a:lstStyle/>
          <a:p>
            <a:pPr>
              <a:defRPr/>
            </a:pPr>
            <a:fld id="{9ABECF98-5CA8-4293-8DD6-F65D523897B1}" type="datetimeFigureOut">
              <a:rPr lang="bs-Latn-BA" smtClean="0"/>
              <a:pPr>
                <a:defRPr/>
              </a:pPr>
              <a:t>27. 6. 2023.</a:t>
            </a:fld>
            <a:endParaRPr lang="bs-Latn-BA"/>
          </a:p>
        </p:txBody>
      </p:sp>
      <p:sp>
        <p:nvSpPr>
          <p:cNvPr id="8" name="Footer Placeholder 7"/>
          <p:cNvSpPr>
            <a:spLocks noGrp="1"/>
          </p:cNvSpPr>
          <p:nvPr>
            <p:ph type="ftr" sz="quarter" idx="11"/>
          </p:nvPr>
        </p:nvSpPr>
        <p:spPr/>
        <p:txBody>
          <a:bodyPr/>
          <a:lstStyle/>
          <a:p>
            <a:pPr>
              <a:defRPr/>
            </a:pPr>
            <a:endParaRPr lang="bs-Latn-BA"/>
          </a:p>
        </p:txBody>
      </p:sp>
      <p:sp>
        <p:nvSpPr>
          <p:cNvPr id="9" name="Slide Number Placeholder 8"/>
          <p:cNvSpPr>
            <a:spLocks noGrp="1"/>
          </p:cNvSpPr>
          <p:nvPr>
            <p:ph type="sldNum" sz="quarter" idx="12"/>
          </p:nvPr>
        </p:nvSpPr>
        <p:spPr/>
        <p:txBody>
          <a:bodyPr/>
          <a:lstStyle/>
          <a:p>
            <a:pPr>
              <a:defRPr/>
            </a:pPr>
            <a:fld id="{1693FECD-9945-4BBA-BD5F-2B46289EA784}" type="slidenum">
              <a:rPr lang="bs-Latn-BA" smtClean="0"/>
              <a:pPr>
                <a:defRPr/>
              </a:pPr>
              <a:t>‹#›</a:t>
            </a:fld>
            <a:endParaRPr lang="bs-Latn-BA"/>
          </a:p>
        </p:txBody>
      </p:sp>
    </p:spTree>
    <p:extLst>
      <p:ext uri="{BB962C8B-B14F-4D97-AF65-F5344CB8AC3E}">
        <p14:creationId xmlns:p14="http://schemas.microsoft.com/office/powerpoint/2010/main" val="51174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Date Placeholder 2"/>
          <p:cNvSpPr>
            <a:spLocks noGrp="1"/>
          </p:cNvSpPr>
          <p:nvPr>
            <p:ph type="dt" sz="half" idx="10"/>
          </p:nvPr>
        </p:nvSpPr>
        <p:spPr/>
        <p:txBody>
          <a:bodyPr/>
          <a:lstStyle/>
          <a:p>
            <a:pPr>
              <a:defRPr/>
            </a:pPr>
            <a:fld id="{4E6BA74A-4A11-4E19-91B7-903F74D11C02}" type="datetimeFigureOut">
              <a:rPr lang="bs-Latn-BA" smtClean="0"/>
              <a:pPr>
                <a:defRPr/>
              </a:pPr>
              <a:t>27. 6. 2023.</a:t>
            </a:fld>
            <a:endParaRPr lang="bs-Latn-BA"/>
          </a:p>
        </p:txBody>
      </p:sp>
      <p:sp>
        <p:nvSpPr>
          <p:cNvPr id="4" name="Footer Placeholder 3"/>
          <p:cNvSpPr>
            <a:spLocks noGrp="1"/>
          </p:cNvSpPr>
          <p:nvPr>
            <p:ph type="ftr" sz="quarter" idx="11"/>
          </p:nvPr>
        </p:nvSpPr>
        <p:spPr/>
        <p:txBody>
          <a:bodyPr/>
          <a:lstStyle/>
          <a:p>
            <a:pPr>
              <a:defRPr/>
            </a:pPr>
            <a:endParaRPr lang="bs-Latn-BA"/>
          </a:p>
        </p:txBody>
      </p:sp>
      <p:sp>
        <p:nvSpPr>
          <p:cNvPr id="5" name="Slide Number Placeholder 4"/>
          <p:cNvSpPr>
            <a:spLocks noGrp="1"/>
          </p:cNvSpPr>
          <p:nvPr>
            <p:ph type="sldNum" sz="quarter" idx="12"/>
          </p:nvPr>
        </p:nvSpPr>
        <p:spPr/>
        <p:txBody>
          <a:bodyPr/>
          <a:lstStyle/>
          <a:p>
            <a:pPr>
              <a:defRPr/>
            </a:pPr>
            <a:fld id="{E7DA69F5-4BD3-49B3-A77A-AB618DAC303D}" type="slidenum">
              <a:rPr lang="bs-Latn-BA" smtClean="0"/>
              <a:pPr>
                <a:defRPr/>
              </a:pPr>
              <a:t>‹#›</a:t>
            </a:fld>
            <a:endParaRPr lang="bs-Latn-BA"/>
          </a:p>
        </p:txBody>
      </p:sp>
    </p:spTree>
    <p:extLst>
      <p:ext uri="{BB962C8B-B14F-4D97-AF65-F5344CB8AC3E}">
        <p14:creationId xmlns:p14="http://schemas.microsoft.com/office/powerpoint/2010/main" val="186417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0DE8A-ABD4-4773-9D55-DA9C42CF09BE}" type="datetimeFigureOut">
              <a:rPr lang="bs-Latn-BA" smtClean="0"/>
              <a:pPr>
                <a:defRPr/>
              </a:pPr>
              <a:t>27. 6. 2023.</a:t>
            </a:fld>
            <a:endParaRPr lang="bs-Latn-BA"/>
          </a:p>
        </p:txBody>
      </p:sp>
      <p:sp>
        <p:nvSpPr>
          <p:cNvPr id="3" name="Footer Placeholder 2"/>
          <p:cNvSpPr>
            <a:spLocks noGrp="1"/>
          </p:cNvSpPr>
          <p:nvPr>
            <p:ph type="ftr" sz="quarter" idx="11"/>
          </p:nvPr>
        </p:nvSpPr>
        <p:spPr/>
        <p:txBody>
          <a:bodyPr/>
          <a:lstStyle/>
          <a:p>
            <a:pPr>
              <a:defRPr/>
            </a:pPr>
            <a:endParaRPr lang="bs-Latn-BA"/>
          </a:p>
        </p:txBody>
      </p:sp>
      <p:sp>
        <p:nvSpPr>
          <p:cNvPr id="4" name="Slide Number Placeholder 3"/>
          <p:cNvSpPr>
            <a:spLocks noGrp="1"/>
          </p:cNvSpPr>
          <p:nvPr>
            <p:ph type="sldNum" sz="quarter" idx="12"/>
          </p:nvPr>
        </p:nvSpPr>
        <p:spPr/>
        <p:txBody>
          <a:bodyPr/>
          <a:lstStyle/>
          <a:p>
            <a:pPr>
              <a:defRPr/>
            </a:pPr>
            <a:fld id="{3AAA0181-EA4E-4816-8259-3527A1FDCA36}" type="slidenum">
              <a:rPr lang="bs-Latn-BA" smtClean="0"/>
              <a:pPr>
                <a:defRPr/>
              </a:pPr>
              <a:t>‹#›</a:t>
            </a:fld>
            <a:endParaRPr lang="bs-Latn-BA"/>
          </a:p>
        </p:txBody>
      </p:sp>
    </p:spTree>
    <p:extLst>
      <p:ext uri="{BB962C8B-B14F-4D97-AF65-F5344CB8AC3E}">
        <p14:creationId xmlns:p14="http://schemas.microsoft.com/office/powerpoint/2010/main" val="258825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183688B-D9DA-4E3F-8901-9B02A94DD9B1}" type="datetimeFigureOut">
              <a:rPr lang="bs-Latn-BA" smtClean="0"/>
              <a:pPr>
                <a:defRPr/>
              </a:pPr>
              <a:t>27. 6. 2023.</a:t>
            </a:fld>
            <a:endParaRPr lang="bs-Latn-BA"/>
          </a:p>
        </p:txBody>
      </p:sp>
      <p:sp>
        <p:nvSpPr>
          <p:cNvPr id="6" name="Footer Placeholder 5"/>
          <p:cNvSpPr>
            <a:spLocks noGrp="1"/>
          </p:cNvSpPr>
          <p:nvPr>
            <p:ph type="ftr" sz="quarter" idx="11"/>
          </p:nvPr>
        </p:nvSpPr>
        <p:spPr/>
        <p:txBody>
          <a:bodyPr/>
          <a:lstStyle/>
          <a:p>
            <a:pPr>
              <a:defRPr/>
            </a:pPr>
            <a:endParaRPr lang="bs-Latn-BA"/>
          </a:p>
        </p:txBody>
      </p:sp>
      <p:sp>
        <p:nvSpPr>
          <p:cNvPr id="7" name="Slide Number Placeholder 6"/>
          <p:cNvSpPr>
            <a:spLocks noGrp="1"/>
          </p:cNvSpPr>
          <p:nvPr>
            <p:ph type="sldNum" sz="quarter" idx="12"/>
          </p:nvPr>
        </p:nvSpPr>
        <p:spPr/>
        <p:txBody>
          <a:bodyPr/>
          <a:lstStyle/>
          <a:p>
            <a:pPr>
              <a:defRPr/>
            </a:pPr>
            <a:fld id="{1BD18519-C36F-48DC-86A3-4DD8A85B9AC5}" type="slidenum">
              <a:rPr lang="bs-Latn-BA" smtClean="0"/>
              <a:pPr>
                <a:defRPr/>
              </a:pPr>
              <a:t>‹#›</a:t>
            </a:fld>
            <a:endParaRPr lang="bs-Latn-BA"/>
          </a:p>
        </p:txBody>
      </p:sp>
    </p:spTree>
    <p:extLst>
      <p:ext uri="{BB962C8B-B14F-4D97-AF65-F5344CB8AC3E}">
        <p14:creationId xmlns:p14="http://schemas.microsoft.com/office/powerpoint/2010/main" val="250823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6F4FF17-F7BC-4D3D-86E3-3DF72CC42CE0}" type="datetimeFigureOut">
              <a:rPr lang="bs-Latn-BA" smtClean="0"/>
              <a:pPr>
                <a:defRPr/>
              </a:pPr>
              <a:t>27. 6. 2023.</a:t>
            </a:fld>
            <a:endParaRPr lang="bs-Latn-BA"/>
          </a:p>
        </p:txBody>
      </p:sp>
      <p:sp>
        <p:nvSpPr>
          <p:cNvPr id="6" name="Footer Placeholder 5"/>
          <p:cNvSpPr>
            <a:spLocks noGrp="1"/>
          </p:cNvSpPr>
          <p:nvPr>
            <p:ph type="ftr" sz="quarter" idx="11"/>
          </p:nvPr>
        </p:nvSpPr>
        <p:spPr/>
        <p:txBody>
          <a:bodyPr/>
          <a:lstStyle/>
          <a:p>
            <a:pPr>
              <a:defRPr/>
            </a:pPr>
            <a:endParaRPr lang="bs-Latn-BA"/>
          </a:p>
        </p:txBody>
      </p:sp>
      <p:sp>
        <p:nvSpPr>
          <p:cNvPr id="7" name="Slide Number Placeholder 6"/>
          <p:cNvSpPr>
            <a:spLocks noGrp="1"/>
          </p:cNvSpPr>
          <p:nvPr>
            <p:ph type="sldNum" sz="quarter" idx="12"/>
          </p:nvPr>
        </p:nvSpPr>
        <p:spPr/>
        <p:txBody>
          <a:bodyPr/>
          <a:lstStyle/>
          <a:p>
            <a:pPr>
              <a:defRPr/>
            </a:pPr>
            <a:fld id="{619A8051-40B4-47A6-8953-5581C1F75422}" type="slidenum">
              <a:rPr lang="bs-Latn-BA" smtClean="0"/>
              <a:pPr>
                <a:defRPr/>
              </a:pPr>
              <a:t>‹#›</a:t>
            </a:fld>
            <a:endParaRPr lang="bs-Latn-BA"/>
          </a:p>
        </p:txBody>
      </p:sp>
    </p:spTree>
    <p:extLst>
      <p:ext uri="{BB962C8B-B14F-4D97-AF65-F5344CB8AC3E}">
        <p14:creationId xmlns:p14="http://schemas.microsoft.com/office/powerpoint/2010/main" val="87031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0D57991-E285-4429-8550-A0C77FE43D0A}" type="datetimeFigureOut">
              <a:rPr lang="bs-Latn-BA" smtClean="0"/>
              <a:pPr>
                <a:defRPr/>
              </a:pPr>
              <a:t>27. 6. 2023.</a:t>
            </a:fld>
            <a:endParaRPr lang="bs-Latn-B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s-Latn-B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FA2F7E-6897-40C6-8324-B108B4A87DA5}" type="slidenum">
              <a:rPr lang="bs-Latn-BA" smtClean="0"/>
              <a:pPr>
                <a:defRPr/>
              </a:pPr>
              <a:t>‹#›</a:t>
            </a:fld>
            <a:endParaRPr lang="bs-Latn-BA"/>
          </a:p>
        </p:txBody>
      </p:sp>
    </p:spTree>
    <p:extLst>
      <p:ext uri="{BB962C8B-B14F-4D97-AF65-F5344CB8AC3E}">
        <p14:creationId xmlns:p14="http://schemas.microsoft.com/office/powerpoint/2010/main" val="21780940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0D57991-E285-4429-8550-A0C77FE43D0A}"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s-Latn-B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FA2F7E-6897-40C6-8324-B108B4A87DA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487325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0D57991-E285-4429-8550-A0C77FE43D0A}" type="datetimeFigureOut">
              <a:rPr lang="bs-Latn-BA" smtClean="0">
                <a:solidFill>
                  <a:prstClr val="black">
                    <a:tint val="75000"/>
                  </a:prstClr>
                </a:solidFill>
              </a:rPr>
              <a:pPr>
                <a:defRPr/>
              </a:pPr>
              <a:t>27. 6. 2023.</a:t>
            </a:fld>
            <a:endParaRPr lang="bs-Latn-B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s-Latn-B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FA2F7E-6897-40C6-8324-B108B4A87DA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1444885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www.popis.gov.ba/"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20.xml"/><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0.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1.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3.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4.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5.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6.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8.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9.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40.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4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6209" y="2162086"/>
            <a:ext cx="9144000" cy="1476977"/>
          </a:xfrm>
        </p:spPr>
        <p:txBody>
          <a:bodyPr>
            <a:noAutofit/>
          </a:bodyPr>
          <a:lstStyle/>
          <a:p>
            <a:r>
              <a:rPr lang="en-GB" sz="3200" b="1" dirty="0">
                <a:latin typeface="Arial" panose="020B0604020202020204" pitchFamily="34" charset="0"/>
                <a:cs typeface="Arial" panose="020B0604020202020204" pitchFamily="34" charset="0"/>
              </a:rPr>
              <a:t>PUBLIC OPINION SURVEY: </a:t>
            </a:r>
            <a:br>
              <a:rPr lang="en-GB" sz="3200" b="1" dirty="0">
                <a:latin typeface="Arial" panose="020B0604020202020204" pitchFamily="34" charset="0"/>
                <a:cs typeface="Arial" panose="020B0604020202020204" pitchFamily="34" charset="0"/>
              </a:rPr>
            </a:br>
            <a:r>
              <a:rPr lang="en-GB" sz="3200" b="1" dirty="0">
                <a:latin typeface="+mn-lt"/>
              </a:rPr>
              <a:t>Citizens</a:t>
            </a:r>
            <a:r>
              <a:rPr lang="hr-BA" sz="3200" b="1" dirty="0">
                <a:latin typeface="+mn-lt"/>
              </a:rPr>
              <a:t>’</a:t>
            </a:r>
            <a:r>
              <a:rPr lang="en-GB" sz="3200" b="1" dirty="0">
                <a:latin typeface="+mn-lt"/>
              </a:rPr>
              <a:t> opinion on the EU membership and </a:t>
            </a:r>
            <a:br>
              <a:rPr lang="bs-Latn-BA" sz="3200" b="1" dirty="0">
                <a:latin typeface="+mn-lt"/>
              </a:rPr>
            </a:br>
            <a:r>
              <a:rPr lang="en-GB" sz="3200" b="1" dirty="0">
                <a:latin typeface="+mn-lt"/>
              </a:rPr>
              <a:t>the EU integration process</a:t>
            </a:r>
            <a:endParaRPr lang="vi-VN" sz="3200" b="1" dirty="0">
              <a:latin typeface="+mn-lt"/>
            </a:endParaRPr>
          </a:p>
        </p:txBody>
      </p:sp>
      <p:sp>
        <p:nvSpPr>
          <p:cNvPr id="3" name="Subtitle 2"/>
          <p:cNvSpPr>
            <a:spLocks noGrp="1"/>
          </p:cNvSpPr>
          <p:nvPr>
            <p:ph type="subTitle" idx="1"/>
          </p:nvPr>
        </p:nvSpPr>
        <p:spPr>
          <a:xfrm>
            <a:off x="1770572" y="5273457"/>
            <a:ext cx="9144000" cy="443680"/>
          </a:xfrm>
        </p:spPr>
        <p:txBody>
          <a:bodyPr/>
          <a:lstStyle/>
          <a:p>
            <a:r>
              <a:rPr lang="bs-Latn-BA" b="1" dirty="0">
                <a:solidFill>
                  <a:schemeClr val="bg1"/>
                </a:solidFill>
                <a:latin typeface="Arial" panose="020B0604020202020204" pitchFamily="34" charset="0"/>
                <a:cs typeface="Arial" panose="020B0604020202020204" pitchFamily="34" charset="0"/>
              </a:rPr>
              <a:t>June 20</a:t>
            </a:r>
            <a:r>
              <a:rPr lang="en-US" b="1" dirty="0">
                <a:solidFill>
                  <a:schemeClr val="bg1"/>
                </a:solidFill>
                <a:latin typeface="Arial" panose="020B0604020202020204" pitchFamily="34" charset="0"/>
                <a:cs typeface="Arial" panose="020B0604020202020204" pitchFamily="34" charset="0"/>
              </a:rPr>
              <a:t>2</a:t>
            </a:r>
            <a:r>
              <a:rPr lang="bs-Latn-BA" b="1" dirty="0">
                <a:solidFill>
                  <a:schemeClr val="bg1"/>
                </a:solidFill>
                <a:latin typeface="Arial" panose="020B0604020202020204" pitchFamily="34" charset="0"/>
                <a:cs typeface="Arial" panose="020B0604020202020204" pitchFamily="34" charset="0"/>
              </a:rPr>
              <a:t>3</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0888" y="111409"/>
            <a:ext cx="1813106" cy="340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23834" y="837849"/>
            <a:ext cx="10031104" cy="5262979"/>
          </a:xfrm>
          <a:prstGeom prst="rect">
            <a:avLst/>
          </a:prstGeom>
        </p:spPr>
        <p:txBody>
          <a:bodyPr wrap="square">
            <a:spAutoFit/>
          </a:bodyPr>
          <a:lstStyle/>
          <a:p>
            <a:pPr marL="508000" lvl="1" indent="-342900" algn="just">
              <a:buClr>
                <a:srgbClr val="002060"/>
              </a:buClr>
              <a:buFont typeface="Wingdings" pitchFamily="2" charset="2"/>
              <a:buChar char="§"/>
            </a:pPr>
            <a:r>
              <a:rPr lang="bs-Latn-BA" sz="1400" dirty="0">
                <a:solidFill>
                  <a:schemeClr val="tx1">
                    <a:lumMod val="85000"/>
                    <a:lumOff val="15000"/>
                  </a:schemeClr>
                </a:solidFill>
                <a:latin typeface="Arial" panose="020B0604020202020204" pitchFamily="34" charset="0"/>
                <a:cs typeface="Arial" panose="020B0604020202020204" pitchFamily="34" charset="0"/>
              </a:rPr>
              <a:t>Citizens believe that the </a:t>
            </a:r>
            <a:r>
              <a:rPr lang="en-US" sz="1400" dirty="0">
                <a:solidFill>
                  <a:schemeClr val="tx1">
                    <a:lumMod val="85000"/>
                    <a:lumOff val="15000"/>
                  </a:schemeClr>
                </a:solidFill>
                <a:latin typeface="Arial" panose="020B0604020202020204" pitchFamily="34" charset="0"/>
                <a:cs typeface="Arial" panose="020B0604020202020204" pitchFamily="34" charset="0"/>
              </a:rPr>
              <a:t>EU </a:t>
            </a:r>
            <a:r>
              <a:rPr lang="bs-Latn-BA" sz="1400" dirty="0">
                <a:solidFill>
                  <a:schemeClr val="tx1">
                    <a:lumMod val="85000"/>
                    <a:lumOff val="15000"/>
                  </a:schemeClr>
                </a:solidFill>
                <a:latin typeface="Arial" panose="020B0604020202020204" pitchFamily="34" charset="0"/>
                <a:cs typeface="Arial" panose="020B0604020202020204" pitchFamily="34" charset="0"/>
              </a:rPr>
              <a:t>is interested in BiH‘s accession </a:t>
            </a:r>
            <a:r>
              <a:rPr lang="bs-Latn-BA" sz="1400" dirty="0" err="1">
                <a:solidFill>
                  <a:schemeClr val="tx1">
                    <a:lumMod val="85000"/>
                    <a:lumOff val="15000"/>
                  </a:schemeClr>
                </a:solidFill>
                <a:latin typeface="Arial" panose="020B0604020202020204" pitchFamily="34" charset="0"/>
                <a:cs typeface="Arial" panose="020B0604020202020204" pitchFamily="34" charset="0"/>
              </a:rPr>
              <a:t>mostly</a:t>
            </a:r>
            <a:r>
              <a:rPr lang="bs-Latn-BA" sz="1400" dirty="0">
                <a:solidFill>
                  <a:schemeClr val="tx1">
                    <a:lumMod val="85000"/>
                    <a:lumOff val="15000"/>
                  </a:schemeClr>
                </a:solidFill>
                <a:latin typeface="Arial" panose="020B0604020202020204" pitchFamily="34" charset="0"/>
                <a:cs typeface="Arial" panose="020B0604020202020204" pitchFamily="34" charset="0"/>
              </a:rPr>
              <a:t> </a:t>
            </a:r>
            <a:r>
              <a:rPr lang="bs-Latn-BA" sz="1400" dirty="0" err="1">
                <a:solidFill>
                  <a:schemeClr val="tx1">
                    <a:lumMod val="85000"/>
                    <a:lumOff val="15000"/>
                  </a:schemeClr>
                </a:solidFill>
                <a:latin typeface="Arial" panose="020B0604020202020204" pitchFamily="34" charset="0"/>
                <a:cs typeface="Arial" panose="020B0604020202020204" pitchFamily="34" charset="0"/>
              </a:rPr>
              <a:t>for</a:t>
            </a:r>
            <a:r>
              <a:rPr lang="bs-Latn-BA" sz="1400" dirty="0">
                <a:solidFill>
                  <a:schemeClr val="tx1">
                    <a:lumMod val="85000"/>
                    <a:lumOff val="15000"/>
                  </a:schemeClr>
                </a:solidFill>
                <a:latin typeface="Arial" panose="020B0604020202020204" pitchFamily="34" charset="0"/>
                <a:cs typeface="Arial" panose="020B0604020202020204" pitchFamily="34" charset="0"/>
              </a:rPr>
              <a:t> </a:t>
            </a:r>
            <a:r>
              <a:rPr lang="bs-Latn-BA" sz="1400" dirty="0" err="1">
                <a:solidFill>
                  <a:schemeClr val="tx1">
                    <a:lumMod val="85000"/>
                    <a:lumOff val="15000"/>
                  </a:schemeClr>
                </a:solidFill>
                <a:latin typeface="Arial" panose="020B0604020202020204" pitchFamily="34" charset="0"/>
                <a:cs typeface="Arial" panose="020B0604020202020204" pitchFamily="34" charset="0"/>
              </a:rPr>
              <a:t>the</a:t>
            </a:r>
            <a:r>
              <a:rPr lang="bs-Latn-BA" sz="1400" dirty="0">
                <a:solidFill>
                  <a:schemeClr val="tx1">
                    <a:lumMod val="85000"/>
                    <a:lumOff val="15000"/>
                  </a:schemeClr>
                </a:solidFill>
                <a:latin typeface="Arial" panose="020B0604020202020204" pitchFamily="34" charset="0"/>
                <a:cs typeface="Arial" panose="020B0604020202020204" pitchFamily="34" charset="0"/>
              </a:rPr>
              <a:t> country‘s natural resources and to ensure</a:t>
            </a:r>
            <a:r>
              <a:rPr lang="en-US" sz="1400" dirty="0">
                <a:solidFill>
                  <a:schemeClr val="tx1">
                    <a:lumMod val="85000"/>
                    <a:lumOff val="15000"/>
                  </a:schemeClr>
                </a:solidFill>
                <a:latin typeface="Arial" panose="020B0604020202020204" pitchFamily="34" charset="0"/>
                <a:cs typeface="Arial" panose="020B0604020202020204" pitchFamily="34" charset="0"/>
              </a:rPr>
              <a:t> peace and stability</a:t>
            </a:r>
            <a:r>
              <a:rPr lang="bs-Latn-BA" sz="1400" dirty="0">
                <a:solidFill>
                  <a:schemeClr val="tx1">
                    <a:lumMod val="85000"/>
                    <a:lumOff val="15000"/>
                  </a:schemeClr>
                </a:solidFill>
                <a:latin typeface="Arial" panose="020B0604020202020204" pitchFamily="34" charset="0"/>
                <a:cs typeface="Arial" panose="020B0604020202020204" pitchFamily="34" charset="0"/>
              </a:rPr>
              <a:t>. Compared to previous years when answers almost equaly refered to </a:t>
            </a:r>
            <a:r>
              <a:rPr lang="en-US" sz="1400" dirty="0">
                <a:solidFill>
                  <a:schemeClr val="tx1">
                    <a:lumMod val="85000"/>
                    <a:lumOff val="15000"/>
                  </a:schemeClr>
                </a:solidFill>
                <a:latin typeface="Arial" panose="020B0604020202020204" pitchFamily="34" charset="0"/>
                <a:cs typeface="Arial" panose="020B0604020202020204" pitchFamily="34" charset="0"/>
              </a:rPr>
              <a:t>professional and skilled workers and the expansion of the European market</a:t>
            </a:r>
            <a:r>
              <a:rPr lang="bs-Latn-BA" sz="1400" dirty="0">
                <a:solidFill>
                  <a:schemeClr val="tx1">
                    <a:lumMod val="85000"/>
                    <a:lumOff val="15000"/>
                  </a:schemeClr>
                </a:solidFill>
                <a:latin typeface="Arial" panose="020B0604020202020204" pitchFamily="34" charset="0"/>
                <a:cs typeface="Arial" panose="020B0604020202020204" pitchFamily="34" charset="0"/>
              </a:rPr>
              <a:t>, in 2023, </a:t>
            </a:r>
            <a:r>
              <a:rPr lang="bs-Latn-BA" sz="1400" dirty="0" err="1">
                <a:solidFill>
                  <a:schemeClr val="tx1">
                    <a:lumMod val="85000"/>
                    <a:lumOff val="15000"/>
                  </a:schemeClr>
                </a:solidFill>
                <a:latin typeface="Arial" panose="020B0604020202020204" pitchFamily="34" charset="0"/>
                <a:cs typeface="Arial" panose="020B0604020202020204" pitchFamily="34" charset="0"/>
              </a:rPr>
              <a:t>the</a:t>
            </a:r>
            <a:r>
              <a:rPr lang="bs-Latn-BA" sz="1400" dirty="0">
                <a:solidFill>
                  <a:schemeClr val="tx1">
                    <a:lumMod val="85000"/>
                    <a:lumOff val="15000"/>
                  </a:schemeClr>
                </a:solidFill>
                <a:latin typeface="Arial" panose="020B0604020202020204" pitchFamily="34" charset="0"/>
                <a:cs typeface="Arial" panose="020B0604020202020204" pitchFamily="34" charset="0"/>
              </a:rPr>
              <a:t> expan</a:t>
            </a:r>
            <a:r>
              <a:rPr lang="en-US" sz="1400" dirty="0">
                <a:solidFill>
                  <a:schemeClr val="tx1">
                    <a:lumMod val="85000"/>
                    <a:lumOff val="15000"/>
                  </a:schemeClr>
                </a:solidFill>
                <a:latin typeface="Arial" panose="020B0604020202020204" pitchFamily="34" charset="0"/>
                <a:cs typeface="Arial" panose="020B0604020202020204" pitchFamily="34" charset="0"/>
              </a:rPr>
              <a:t>s</a:t>
            </a:r>
            <a:r>
              <a:rPr lang="bs-Latn-BA" sz="1400" dirty="0">
                <a:solidFill>
                  <a:schemeClr val="tx1">
                    <a:lumMod val="85000"/>
                    <a:lumOff val="15000"/>
                  </a:schemeClr>
                </a:solidFill>
                <a:latin typeface="Arial" panose="020B0604020202020204" pitchFamily="34" charset="0"/>
                <a:cs typeface="Arial" panose="020B0604020202020204" pitchFamily="34" charset="0"/>
              </a:rPr>
              <a:t>ion of the European </a:t>
            </a:r>
            <a:r>
              <a:rPr lang="bs-Latn-BA" sz="1400" dirty="0" err="1">
                <a:solidFill>
                  <a:schemeClr val="tx1">
                    <a:lumMod val="85000"/>
                    <a:lumOff val="15000"/>
                  </a:schemeClr>
                </a:solidFill>
                <a:latin typeface="Arial" panose="020B0604020202020204" pitchFamily="34" charset="0"/>
                <a:cs typeface="Arial" panose="020B0604020202020204" pitchFamily="34" charset="0"/>
              </a:rPr>
              <a:t>market</a:t>
            </a:r>
            <a:r>
              <a:rPr lang="bs-Latn-BA" sz="1400" dirty="0">
                <a:solidFill>
                  <a:schemeClr val="tx1">
                    <a:lumMod val="85000"/>
                    <a:lumOff val="15000"/>
                  </a:schemeClr>
                </a:solidFill>
                <a:latin typeface="Arial" panose="020B0604020202020204" pitchFamily="34" charset="0"/>
                <a:cs typeface="Arial" panose="020B0604020202020204" pitchFamily="34" charset="0"/>
              </a:rPr>
              <a:t> </a:t>
            </a:r>
            <a:r>
              <a:rPr lang="bs-Latn-BA" sz="1400" dirty="0" err="1">
                <a:solidFill>
                  <a:schemeClr val="tx1">
                    <a:lumMod val="85000"/>
                    <a:lumOff val="15000"/>
                  </a:schemeClr>
                </a:solidFill>
                <a:latin typeface="Arial" panose="020B0604020202020204" pitchFamily="34" charset="0"/>
                <a:cs typeface="Arial" panose="020B0604020202020204" pitchFamily="34" charset="0"/>
              </a:rPr>
              <a:t>have</a:t>
            </a:r>
            <a:r>
              <a:rPr lang="bs-Latn-BA" sz="1400" dirty="0">
                <a:solidFill>
                  <a:schemeClr val="tx1">
                    <a:lumMod val="85000"/>
                    <a:lumOff val="15000"/>
                  </a:schemeClr>
                </a:solidFill>
                <a:latin typeface="Arial" panose="020B0604020202020204" pitchFamily="34" charset="0"/>
                <a:cs typeface="Arial" panose="020B0604020202020204" pitchFamily="34" charset="0"/>
              </a:rPr>
              <a:t> </a:t>
            </a:r>
            <a:r>
              <a:rPr lang="bs-Latn-BA" sz="1400" dirty="0" err="1">
                <a:solidFill>
                  <a:schemeClr val="tx1">
                    <a:lumMod val="85000"/>
                    <a:lumOff val="15000"/>
                  </a:schemeClr>
                </a:solidFill>
                <a:latin typeface="Arial" panose="020B0604020202020204" pitchFamily="34" charset="0"/>
                <a:cs typeface="Arial" panose="020B0604020202020204" pitchFamily="34" charset="0"/>
              </a:rPr>
              <a:t>considerable</a:t>
            </a:r>
            <a:r>
              <a:rPr lang="bs-Latn-BA" sz="1400" dirty="0">
                <a:solidFill>
                  <a:schemeClr val="tx1">
                    <a:lumMod val="85000"/>
                    <a:lumOff val="15000"/>
                  </a:schemeClr>
                </a:solidFill>
                <a:latin typeface="Arial" panose="020B0604020202020204" pitchFamily="34" charset="0"/>
                <a:cs typeface="Arial" panose="020B0604020202020204" pitchFamily="34" charset="0"/>
              </a:rPr>
              <a:t> </a:t>
            </a:r>
            <a:r>
              <a:rPr lang="bs-Latn-BA" sz="1400" dirty="0" err="1">
                <a:solidFill>
                  <a:schemeClr val="tx1">
                    <a:lumMod val="85000"/>
                    <a:lumOff val="15000"/>
                  </a:schemeClr>
                </a:solidFill>
                <a:latin typeface="Arial" panose="020B0604020202020204" pitchFamily="34" charset="0"/>
                <a:cs typeface="Arial" panose="020B0604020202020204" pitchFamily="34" charset="0"/>
              </a:rPr>
              <a:t>advantage</a:t>
            </a:r>
            <a:r>
              <a:rPr lang="bs-Latn-BA" sz="1400" dirty="0">
                <a:solidFill>
                  <a:schemeClr val="tx1">
                    <a:lumMod val="85000"/>
                    <a:lumOff val="15000"/>
                  </a:schemeClr>
                </a:solidFill>
                <a:latin typeface="Arial" panose="020B0604020202020204" pitchFamily="34" charset="0"/>
                <a:cs typeface="Arial" panose="020B0604020202020204" pitchFamily="34" charset="0"/>
              </a:rPr>
              <a:t> </a:t>
            </a:r>
            <a:r>
              <a:rPr lang="bs-Latn-BA" sz="1400" dirty="0" err="1">
                <a:solidFill>
                  <a:schemeClr val="tx1">
                    <a:lumMod val="85000"/>
                    <a:lumOff val="15000"/>
                  </a:schemeClr>
                </a:solidFill>
                <a:latin typeface="Arial" panose="020B0604020202020204" pitchFamily="34" charset="0"/>
                <a:cs typeface="Arial" panose="020B0604020202020204" pitchFamily="34" charset="0"/>
              </a:rPr>
              <a:t>compared</a:t>
            </a:r>
            <a:r>
              <a:rPr lang="bs-Latn-BA" sz="1400" dirty="0">
                <a:solidFill>
                  <a:schemeClr val="tx1">
                    <a:lumMod val="85000"/>
                    <a:lumOff val="15000"/>
                  </a:schemeClr>
                </a:solidFill>
                <a:latin typeface="Arial" panose="020B0604020202020204" pitchFamily="34" charset="0"/>
                <a:cs typeface="Arial" panose="020B0604020202020204" pitchFamily="34" charset="0"/>
              </a:rPr>
              <a:t> to </a:t>
            </a:r>
            <a:r>
              <a:rPr lang="en-US" sz="1400" dirty="0">
                <a:solidFill>
                  <a:schemeClr val="tx1">
                    <a:lumMod val="85000"/>
                    <a:lumOff val="15000"/>
                  </a:schemeClr>
                </a:solidFill>
                <a:latin typeface="Arial" panose="020B0604020202020204" pitchFamily="34" charset="0"/>
                <a:cs typeface="Arial" panose="020B0604020202020204" pitchFamily="34" charset="0"/>
              </a:rPr>
              <a:t>professional and skilled workers</a:t>
            </a:r>
            <a:r>
              <a:rPr lang="bs-Latn-BA" sz="1400" dirty="0">
                <a:solidFill>
                  <a:schemeClr val="tx1">
                    <a:lumMod val="85000"/>
                    <a:lumOff val="15000"/>
                  </a:schemeClr>
                </a:solidFill>
                <a:latin typeface="Arial" panose="020B0604020202020204" pitchFamily="34" charset="0"/>
                <a:cs typeface="Arial" panose="020B0604020202020204" pitchFamily="34" charset="0"/>
              </a:rPr>
              <a:t> (17.9% vs 13.5%). </a:t>
            </a:r>
            <a:endPar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a:p>
            <a:pPr marL="508000" lvl="1" indent="-342900" algn="just">
              <a:buClr>
                <a:srgbClr val="002060"/>
              </a:buClr>
              <a:buFont typeface="Wingdings" pitchFamily="2" charset="2"/>
              <a:buChar char="§"/>
            </a:pPr>
            <a:endParaRPr lang="bs-Latn-BA" altLang="sr-Latn-RS" sz="1400" dirty="0">
              <a:latin typeface="Arial" panose="020B0604020202020204" pitchFamily="34" charset="0"/>
              <a:ea typeface="Times New Roman"/>
              <a:cs typeface="Arial" panose="020B0604020202020204" pitchFamily="34" charset="0"/>
            </a:endParaRPr>
          </a:p>
          <a:p>
            <a:pPr marL="508000" lvl="1" indent="-342900" algn="just">
              <a:buClr>
                <a:srgbClr val="002060"/>
              </a:buClr>
              <a:buFont typeface="Wingdings" pitchFamily="2" charset="2"/>
              <a:buChar char="§"/>
            </a:pPr>
            <a:r>
              <a:rPr lang="bs-Latn-BA" altLang="sr-Latn-RS" sz="1400" dirty="0">
                <a:latin typeface="Arial" panose="020B0604020202020204" pitchFamily="34" charset="0"/>
                <a:ea typeface="Times New Roman"/>
                <a:cs typeface="Arial" panose="020B0604020202020204" pitchFamily="34" charset="0"/>
              </a:rPr>
              <a:t>Compared to previous years, in 2023 the answer „BiH is already an EU membership candidate“ had the highest increase (40.1% vs 12.4% vs 9.5%). </a:t>
            </a:r>
          </a:p>
          <a:p>
            <a:pPr marL="508000" lvl="1" indent="-342900" algn="just">
              <a:buClr>
                <a:srgbClr val="002060"/>
              </a:buClr>
              <a:buFont typeface="Wingdings" pitchFamily="2" charset="2"/>
              <a:buChar char="§"/>
            </a:pPr>
            <a:endPar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a:p>
            <a:pPr marL="508000" lvl="1" indent="-342900" algn="just">
              <a:buClr>
                <a:srgbClr val="002060"/>
              </a:buClr>
              <a:buFont typeface="Wingdings" pitchFamily="2" charset="2"/>
              <a:buChar char="§"/>
            </a:pPr>
            <a:r>
              <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As </a:t>
            </a:r>
            <a:r>
              <a:rPr lang="hr-BA" altLang="sr-Latn-RS" sz="1400" dirty="0" err="1">
                <a:solidFill>
                  <a:schemeClr val="tx1">
                    <a:lumMod val="85000"/>
                    <a:lumOff val="15000"/>
                  </a:schemeClr>
                </a:solidFill>
                <a:latin typeface="Arial" panose="020B0604020202020204" pitchFamily="34" charset="0"/>
                <a:ea typeface="Times New Roman"/>
                <a:cs typeface="Arial" panose="020B0604020202020204" pitchFamily="34" charset="0"/>
              </a:rPr>
              <a:t>in</a:t>
            </a:r>
            <a:r>
              <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a:t>
            </a:r>
            <a:r>
              <a:rPr lang="hr-BA" altLang="sr-Latn-RS" sz="1400" dirty="0" err="1">
                <a:solidFill>
                  <a:schemeClr val="tx1">
                    <a:lumMod val="85000"/>
                    <a:lumOff val="15000"/>
                  </a:schemeClr>
                </a:solidFill>
                <a:latin typeface="Arial" panose="020B0604020202020204" pitchFamily="34" charset="0"/>
                <a:ea typeface="Times New Roman"/>
                <a:cs typeface="Arial" panose="020B0604020202020204" pitchFamily="34" charset="0"/>
              </a:rPr>
              <a:t>previous</a:t>
            </a:r>
            <a:r>
              <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years, </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most of the citizens believe that the EU will strengthen its internal relations and continue with the enlargement process in the future. This opinion is more represented in the FBiH than in the RS </a:t>
            </a:r>
            <a:r>
              <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(63.9% vs 29.2%). </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Unlike in the FBiH, </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citizens in</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the RS believe the EU will collapse and experience a kind of </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a </a:t>
            </a:r>
            <a:r>
              <a:rPr lang="bs-Latn-BA" altLang="sr-Latn-RS" sz="1400" dirty="0" err="1">
                <a:solidFill>
                  <a:schemeClr val="tx1">
                    <a:lumMod val="85000"/>
                    <a:lumOff val="15000"/>
                  </a:schemeClr>
                </a:solidFill>
                <a:latin typeface="Arial" panose="020B0604020202020204" pitchFamily="34" charset="0"/>
                <a:ea typeface="Times New Roman"/>
                <a:cs typeface="Arial" panose="020B0604020202020204" pitchFamily="34" charset="0"/>
              </a:rPr>
              <a:t>block</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division</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a:t>
            </a:r>
            <a:r>
              <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(49.1% vs 19.6%).</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a:t>
            </a:r>
            <a:endPar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a:p>
            <a:pPr marL="508000" lvl="1" indent="-342900" algn="just">
              <a:buClr>
                <a:srgbClr val="002060"/>
              </a:buClr>
              <a:buFont typeface="Wingdings" pitchFamily="2" charset="2"/>
              <a:buChar char="§"/>
            </a:pPr>
            <a:endPar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a:p>
            <a:pPr marL="508000" lvl="1" indent="-342900" algn="just">
              <a:buClr>
                <a:srgbClr val="002060"/>
              </a:buClr>
              <a:buFont typeface="Wingdings" pitchFamily="2" charset="2"/>
              <a:buChar char="§"/>
            </a:pP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Majority of</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citizens believe that young people would benefit most from BiH</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s membership</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in the EU, followed by politicians and entreprenurs.</a:t>
            </a:r>
            <a:r>
              <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Citizens in the RS more than citizens in the FBiH believe that politicians would benefit the most from BiH’s membership in the EU (23.7% vs 12.1%). Results from the 2023 survey show a decrease in answers about benefits for students, researchers and farmers. </a:t>
            </a:r>
            <a:endParaRPr lang="en-US" altLang="sr-Latn-RS" sz="1400" dirty="0">
              <a:solidFill>
                <a:schemeClr val="tx1">
                  <a:lumMod val="85000"/>
                  <a:lumOff val="15000"/>
                </a:schemeClr>
              </a:solidFill>
              <a:latin typeface="Arial" panose="020B0604020202020204" pitchFamily="34" charset="0"/>
              <a:cs typeface="Arial" panose="020B0604020202020204" pitchFamily="34" charset="0"/>
            </a:endParaRPr>
          </a:p>
          <a:p>
            <a:pPr marL="508000" lvl="1" indent="-342900" algn="just">
              <a:buClr>
                <a:srgbClr val="002060"/>
              </a:buClr>
              <a:buFont typeface="Wingdings" pitchFamily="2" charset="2"/>
              <a:buChar char="§"/>
            </a:pPr>
            <a:endPar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a:p>
            <a:pPr marL="508000" lvl="1" indent="-342900" algn="just">
              <a:buClr>
                <a:srgbClr val="002060"/>
              </a:buClr>
              <a:buFont typeface="Wingdings" pitchFamily="2" charset="2"/>
              <a:buChar char="§"/>
            </a:pP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In all parts of BiH, the </a:t>
            </a:r>
            <a:r>
              <a:rPr lang="en-US" altLang="sr-Latn-RS" sz="1400" dirty="0" err="1">
                <a:solidFill>
                  <a:schemeClr val="tx1">
                    <a:lumMod val="85000"/>
                    <a:lumOff val="15000"/>
                  </a:schemeClr>
                </a:solidFill>
                <a:latin typeface="Arial" panose="020B0604020202020204" pitchFamily="34" charset="0"/>
                <a:ea typeface="Times New Roman"/>
                <a:cs typeface="Arial" panose="020B0604020202020204" pitchFamily="34" charset="0"/>
              </a:rPr>
              <a:t>politicisation</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of the integration process and unwillingness to change</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as well as pragmatic obstacles, such as </a:t>
            </a:r>
            <a:r>
              <a:rPr lang="bs-Latn-BA" altLang="sr-Latn-RS" sz="1400" dirty="0" err="1">
                <a:solidFill>
                  <a:schemeClr val="tx1">
                    <a:lumMod val="85000"/>
                    <a:lumOff val="15000"/>
                  </a:schemeClr>
                </a:solidFill>
                <a:latin typeface="Arial" panose="020B0604020202020204" pitchFamily="34" charset="0"/>
                <a:ea typeface="Times New Roman"/>
                <a:cs typeface="Arial" panose="020B0604020202020204" pitchFamily="34" charset="0"/>
              </a:rPr>
              <a:t>significant</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reforms in all spheres of life, </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are </a:t>
            </a:r>
            <a:r>
              <a:rPr lang="hr-BA" altLang="sr-Latn-RS" sz="1400" dirty="0" err="1">
                <a:solidFill>
                  <a:schemeClr val="tx1">
                    <a:lumMod val="85000"/>
                    <a:lumOff val="15000"/>
                  </a:schemeClr>
                </a:solidFill>
                <a:latin typeface="Arial" panose="020B0604020202020204" pitchFamily="34" charset="0"/>
                <a:ea typeface="Times New Roman"/>
                <a:cs typeface="Arial" panose="020B0604020202020204" pitchFamily="34" charset="0"/>
              </a:rPr>
              <a:t>considered</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as </a:t>
            </a:r>
            <a:r>
              <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major</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obstacle</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s</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to </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BiH‘s integration in the </a:t>
            </a:r>
            <a:r>
              <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EU</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a:t>
            </a:r>
            <a:endPar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a:p>
            <a:pPr marL="165100" lvl="1" algn="just">
              <a:buClr>
                <a:srgbClr val="002060"/>
              </a:buClr>
            </a:pPr>
            <a:endParaRPr lang="en-US" altLang="sr-Latn-RS" sz="1400" dirty="0">
              <a:solidFill>
                <a:schemeClr val="tx1">
                  <a:lumMod val="85000"/>
                  <a:lumOff val="15000"/>
                </a:schemeClr>
              </a:solidFill>
              <a:latin typeface="Arial" panose="020B0604020202020204" pitchFamily="34" charset="0"/>
              <a:cs typeface="Arial" panose="020B0604020202020204" pitchFamily="34" charset="0"/>
            </a:endParaRPr>
          </a:p>
          <a:p>
            <a:pPr marL="508000" lvl="1" indent="-342900" algn="just">
              <a:buClr>
                <a:srgbClr val="4472C4">
                  <a:lumMod val="50000"/>
                </a:srgbClr>
              </a:buClr>
              <a:buFont typeface="Wingdings" pitchFamily="2" charset="2"/>
              <a:buChar char="§"/>
            </a:pPr>
            <a:r>
              <a:rPr lang="bs-Latn-BA" altLang="sr-Latn-RS" sz="1400" dirty="0" err="1">
                <a:latin typeface="Arial" panose="020B0604020202020204" pitchFamily="34" charset="0"/>
                <a:ea typeface="Times New Roman"/>
                <a:cs typeface="Arial" panose="020B0604020202020204" pitchFamily="34" charset="0"/>
              </a:rPr>
              <a:t>The</a:t>
            </a:r>
            <a:r>
              <a:rPr lang="bs-Latn-BA" altLang="sr-Latn-RS" sz="1400" dirty="0">
                <a:latin typeface="Arial" panose="020B0604020202020204" pitchFamily="34" charset="0"/>
                <a:ea typeface="Times New Roman"/>
                <a:cs typeface="Arial" panose="020B0604020202020204" pitchFamily="34" charset="0"/>
              </a:rPr>
              <a:t> 2023 </a:t>
            </a:r>
            <a:r>
              <a:rPr lang="bs-Latn-BA" altLang="sr-Latn-RS" sz="1400" dirty="0" err="1">
                <a:latin typeface="Arial" panose="020B0604020202020204" pitchFamily="34" charset="0"/>
                <a:ea typeface="Times New Roman"/>
                <a:cs typeface="Arial" panose="020B0604020202020204" pitchFamily="34" charset="0"/>
              </a:rPr>
              <a:t>survey</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has</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shown</a:t>
            </a:r>
            <a:r>
              <a:rPr lang="bs-Latn-BA" altLang="sr-Latn-RS" sz="1400" dirty="0">
                <a:latin typeface="Arial" panose="020B0604020202020204" pitchFamily="34" charset="0"/>
                <a:ea typeface="Times New Roman"/>
                <a:cs typeface="Arial" panose="020B0604020202020204" pitchFamily="34" charset="0"/>
              </a:rPr>
              <a:t> an increase in awareness about the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Directorate for European Integration of </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the Council of Ministers of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BiH</a:t>
            </a:r>
            <a:r>
              <a:rPr lang="bs-Latn-BA" altLang="sr-Latn-RS" sz="1400" dirty="0">
                <a:latin typeface="Arial" panose="020B0604020202020204" pitchFamily="34" charset="0"/>
                <a:ea typeface="Times New Roman"/>
                <a:cs typeface="Arial" panose="020B0604020202020204" pitchFamily="34" charset="0"/>
              </a:rPr>
              <a:t> compared to previous years (+11.1% vs 2021; +4.2% vs 2022). </a:t>
            </a:r>
            <a:endPar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p:txBody>
      </p:sp>
      <p:sp>
        <p:nvSpPr>
          <p:cNvPr id="6" name="Title 15"/>
          <p:cNvSpPr txBox="1">
            <a:spLocks/>
          </p:cNvSpPr>
          <p:nvPr/>
        </p:nvSpPr>
        <p:spPr>
          <a:xfrm>
            <a:off x="1558347" y="365390"/>
            <a:ext cx="9796591" cy="369332"/>
          </a:xfrm>
          <a:prstGeom prst="rect">
            <a:avLst/>
          </a:prstGeom>
          <a:solidFill>
            <a:schemeClr val="accent4"/>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sz="2000" cap="all" dirty="0">
                <a:solidFill>
                  <a:schemeClr val="tx1">
                    <a:lumMod val="85000"/>
                    <a:lumOff val="15000"/>
                  </a:schemeClr>
                </a:solidFill>
                <a:latin typeface="Arial" panose="020B0604020202020204" pitchFamily="34" charset="0"/>
                <a:cs typeface="Arial" panose="020B0604020202020204" pitchFamily="34" charset="0"/>
              </a:rPr>
              <a:t>MAIN FINDINGS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410941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23834" y="838095"/>
            <a:ext cx="10031104" cy="4401205"/>
          </a:xfrm>
          <a:prstGeom prst="rect">
            <a:avLst/>
          </a:prstGeom>
        </p:spPr>
        <p:txBody>
          <a:bodyPr wrap="square">
            <a:spAutoFit/>
          </a:bodyPr>
          <a:lstStyle/>
          <a:p>
            <a:pPr marL="508000" indent="-342900" algn="just">
              <a:buClr>
                <a:srgbClr val="4472C4">
                  <a:lumMod val="50000"/>
                </a:srgbClr>
              </a:buClr>
              <a:buFont typeface="Wingdings" pitchFamily="2" charset="2"/>
              <a:buChar char="§"/>
            </a:pPr>
            <a:r>
              <a:rPr lang="en-US" altLang="sr-Latn-RS" sz="1400" dirty="0">
                <a:latin typeface="Arial" panose="020B0604020202020204" pitchFamily="34" charset="0"/>
                <a:cs typeface="Arial" panose="020B0604020202020204" pitchFamily="34" charset="0"/>
              </a:rPr>
              <a:t>BiH citizens most often believe that</a:t>
            </a:r>
            <a:r>
              <a:rPr lang="bs-Latn-BA" altLang="sr-Latn-RS" sz="1400" dirty="0">
                <a:latin typeface="Arial" panose="020B0604020202020204" pitchFamily="34" charset="0"/>
                <a:cs typeface="Arial" panose="020B0604020202020204" pitchFamily="34" charset="0"/>
              </a:rPr>
              <a:t> </a:t>
            </a:r>
            <a:r>
              <a:rPr lang="en-US" altLang="sr-Latn-RS" sz="1400" dirty="0">
                <a:latin typeface="Arial" panose="020B0604020202020204" pitchFamily="34" charset="0"/>
                <a:cs typeface="Arial" panose="020B0604020202020204" pitchFamily="34" charset="0"/>
              </a:rPr>
              <a:t>DEI</a:t>
            </a:r>
            <a:r>
              <a:rPr lang="bs-Latn-BA" altLang="sr-Latn-RS" sz="1400" dirty="0">
                <a:latin typeface="Arial" panose="020B0604020202020204" pitchFamily="34" charset="0"/>
                <a:cs typeface="Arial" panose="020B0604020202020204" pitchFamily="34" charset="0"/>
              </a:rPr>
              <a:t>‘s</a:t>
            </a:r>
            <a:r>
              <a:rPr lang="en-US" altLang="sr-Latn-RS" sz="1400" dirty="0">
                <a:latin typeface="Arial" panose="020B0604020202020204" pitchFamily="34" charset="0"/>
                <a:cs typeface="Arial" panose="020B0604020202020204" pitchFamily="34" charset="0"/>
              </a:rPr>
              <a:t> role is </a:t>
            </a:r>
            <a:r>
              <a:rPr lang="bs-Latn-BA" altLang="sr-Latn-RS" sz="1400" dirty="0">
                <a:latin typeface="Arial" panose="020B0604020202020204" pitchFamily="34" charset="0"/>
                <a:cs typeface="Arial" panose="020B0604020202020204" pitchFamily="34" charset="0"/>
              </a:rPr>
              <a:t>to</a:t>
            </a:r>
            <a:r>
              <a:rPr lang="en-US" altLang="sr-Latn-RS" sz="1400" dirty="0">
                <a:latin typeface="Arial" panose="020B0604020202020204" pitchFamily="34" charset="0"/>
                <a:cs typeface="Arial" panose="020B0604020202020204" pitchFamily="34" charset="0"/>
              </a:rPr>
              <a:t> </a:t>
            </a:r>
            <a:r>
              <a:rPr lang="en-US" altLang="sr-Latn-RS" sz="1400" dirty="0" err="1">
                <a:latin typeface="Arial" panose="020B0604020202020204" pitchFamily="34" charset="0"/>
                <a:cs typeface="Arial" panose="020B0604020202020204" pitchFamily="34" charset="0"/>
              </a:rPr>
              <a:t>coordinat</a:t>
            </a:r>
            <a:r>
              <a:rPr lang="bs-Latn-BA" altLang="sr-Latn-RS" sz="1400" dirty="0">
                <a:latin typeface="Arial" panose="020B0604020202020204" pitchFamily="34" charset="0"/>
                <a:cs typeface="Arial" panose="020B0604020202020204" pitchFamily="34" charset="0"/>
              </a:rPr>
              <a:t>e</a:t>
            </a:r>
            <a:r>
              <a:rPr lang="en-US" altLang="sr-Latn-RS" sz="1400" dirty="0">
                <a:latin typeface="Arial" panose="020B0604020202020204" pitchFamily="34" charset="0"/>
                <a:cs typeface="Arial" panose="020B0604020202020204" pitchFamily="34" charset="0"/>
              </a:rPr>
              <a:t> activities of institutions</a:t>
            </a:r>
            <a:r>
              <a:rPr lang="bs-Latn-BA" altLang="sr-Latn-RS" sz="1400" dirty="0">
                <a:latin typeface="Arial" panose="020B0604020202020204" pitchFamily="34" charset="0"/>
                <a:cs typeface="Arial" panose="020B0604020202020204" pitchFamily="34" charset="0"/>
              </a:rPr>
              <a:t> in BiH</a:t>
            </a:r>
            <a:r>
              <a:rPr lang="en-US" altLang="sr-Latn-RS" sz="1400" dirty="0">
                <a:latin typeface="Arial" panose="020B0604020202020204" pitchFamily="34" charset="0"/>
                <a:cs typeface="Arial" panose="020B0604020202020204" pitchFamily="34" charset="0"/>
              </a:rPr>
              <a:t> in the field of European integration </a:t>
            </a:r>
            <a:r>
              <a:rPr lang="bs-Latn-BA" altLang="sr-Latn-RS" sz="1400" dirty="0">
                <a:latin typeface="Arial" panose="020B0604020202020204" pitchFamily="34" charset="0"/>
                <a:cs typeface="Arial" panose="020B0604020202020204" pitchFamily="34" charset="0"/>
              </a:rPr>
              <a:t>followed by the </a:t>
            </a:r>
            <a:r>
              <a:rPr lang="en-US" altLang="sr-Latn-RS" sz="1400" dirty="0">
                <a:latin typeface="Arial" panose="020B0604020202020204" pitchFamily="34" charset="0"/>
                <a:cs typeface="Arial" panose="020B0604020202020204" pitchFamily="34" charset="0"/>
              </a:rPr>
              <a:t>fulfill</a:t>
            </a:r>
            <a:r>
              <a:rPr lang="bs-Latn-BA" altLang="sr-Latn-RS" sz="1400" dirty="0">
                <a:latin typeface="Arial" panose="020B0604020202020204" pitchFamily="34" charset="0"/>
                <a:cs typeface="Arial" panose="020B0604020202020204" pitchFamily="34" charset="0"/>
              </a:rPr>
              <a:t>ment of </a:t>
            </a:r>
            <a:r>
              <a:rPr lang="en-US" altLang="sr-Latn-RS" sz="1400" dirty="0">
                <a:latin typeface="Arial" panose="020B0604020202020204" pitchFamily="34" charset="0"/>
                <a:cs typeface="Arial" panose="020B0604020202020204" pitchFamily="34" charset="0"/>
              </a:rPr>
              <a:t>obligations</a:t>
            </a:r>
            <a:r>
              <a:rPr lang="bs-Latn-BA" altLang="sr-Latn-RS" sz="1400" dirty="0">
                <a:latin typeface="Arial" panose="020B0604020202020204" pitchFamily="34" charset="0"/>
                <a:cs typeface="Arial" panose="020B0604020202020204" pitchFamily="34" charset="0"/>
              </a:rPr>
              <a:t> from</a:t>
            </a:r>
            <a:r>
              <a:rPr lang="en-US" altLang="sr-Latn-RS" sz="1400" dirty="0">
                <a:latin typeface="Arial" panose="020B0604020202020204" pitchFamily="34" charset="0"/>
                <a:cs typeface="Arial" panose="020B0604020202020204" pitchFamily="34" charset="0"/>
              </a:rPr>
              <a:t> the EU integration process</a:t>
            </a:r>
            <a:r>
              <a:rPr lang="hr-BA" altLang="sr-Latn-RS" sz="1400" dirty="0">
                <a:latin typeface="Arial" panose="020B0604020202020204" pitchFamily="34" charset="0"/>
                <a:cs typeface="Arial" panose="020B0604020202020204" pitchFamily="34" charset="0"/>
              </a:rPr>
              <a:t>. </a:t>
            </a:r>
            <a:r>
              <a:rPr lang="en-US" altLang="sr-Latn-RS" sz="1400" dirty="0">
                <a:latin typeface="Arial" panose="020B0604020202020204" pitchFamily="34" charset="0"/>
                <a:cs typeface="Arial" panose="020B0604020202020204" pitchFamily="34" charset="0"/>
              </a:rPr>
              <a:t>Compared to 202</a:t>
            </a:r>
            <a:r>
              <a:rPr lang="bs-Latn-BA" altLang="sr-Latn-RS" sz="1400" dirty="0">
                <a:latin typeface="Arial" panose="020B0604020202020204" pitchFamily="34" charset="0"/>
                <a:cs typeface="Arial" panose="020B0604020202020204" pitchFamily="34" charset="0"/>
              </a:rPr>
              <a:t>1</a:t>
            </a:r>
            <a:r>
              <a:rPr lang="en-US" altLang="sr-Latn-RS" sz="1400" dirty="0">
                <a:latin typeface="Arial" panose="020B0604020202020204" pitchFamily="34" charset="0"/>
                <a:cs typeface="Arial" panose="020B0604020202020204" pitchFamily="34" charset="0"/>
              </a:rPr>
              <a:t>, the percentage of citizens who believe that the DEI</a:t>
            </a:r>
            <a:r>
              <a:rPr lang="hr-BA" altLang="sr-Latn-RS" sz="1400" dirty="0">
                <a:latin typeface="Arial" panose="020B0604020202020204" pitchFamily="34" charset="0"/>
                <a:cs typeface="Arial" panose="020B0604020202020204" pitchFamily="34" charset="0"/>
              </a:rPr>
              <a:t>’s role</a:t>
            </a:r>
            <a:r>
              <a:rPr lang="en-US" altLang="sr-Latn-RS" sz="1400" dirty="0">
                <a:latin typeface="Arial" panose="020B0604020202020204" pitchFamily="34" charset="0"/>
                <a:cs typeface="Arial" panose="020B0604020202020204" pitchFamily="34" charset="0"/>
              </a:rPr>
              <a:t> is to fulfill obligations </a:t>
            </a:r>
            <a:r>
              <a:rPr lang="bs-Latn-BA" altLang="sr-Latn-RS" sz="1400" dirty="0">
                <a:latin typeface="Arial" panose="020B0604020202020204" pitchFamily="34" charset="0"/>
                <a:cs typeface="Arial" panose="020B0604020202020204" pitchFamily="34" charset="0"/>
              </a:rPr>
              <a:t>from</a:t>
            </a:r>
            <a:r>
              <a:rPr lang="en-US" altLang="sr-Latn-RS" sz="1400" dirty="0">
                <a:latin typeface="Arial" panose="020B0604020202020204" pitchFamily="34" charset="0"/>
                <a:cs typeface="Arial" panose="020B0604020202020204" pitchFamily="34" charset="0"/>
              </a:rPr>
              <a:t> the EU integration process increased </a:t>
            </a:r>
            <a:r>
              <a:rPr lang="bs-Latn-BA" altLang="sr-Latn-RS" sz="1400" dirty="0">
                <a:latin typeface="Arial" panose="020B0604020202020204" pitchFamily="34" charset="0"/>
                <a:ea typeface="Times New Roman"/>
                <a:cs typeface="Arial" panose="020B0604020202020204" pitchFamily="34" charset="0"/>
              </a:rPr>
              <a:t>(17.1% vs 12.0%), while the number of answers that refer to allocation of EU funds to beneficiaries decreased (5.2%). </a:t>
            </a:r>
            <a:r>
              <a:rPr lang="en-US" altLang="sr-Latn-RS" sz="1400" dirty="0">
                <a:latin typeface="Arial" panose="020B0604020202020204" pitchFamily="34" charset="0"/>
                <a:ea typeface="Times New Roman"/>
                <a:cs typeface="Arial" panose="020B0604020202020204" pitchFamily="34" charset="0"/>
              </a:rPr>
              <a:t>Compared to 2021 and 2022, </a:t>
            </a:r>
            <a:r>
              <a:rPr lang="en-US" altLang="sr-Latn-RS" sz="1400" dirty="0">
                <a:latin typeface="Arial" panose="020B0604020202020204" pitchFamily="34" charset="0"/>
                <a:cs typeface="Arial" panose="020B0604020202020204" pitchFamily="34" charset="0"/>
              </a:rPr>
              <a:t>percentage of those who believe that the role of DEI is to represent</a:t>
            </a:r>
            <a:r>
              <a:rPr lang="hr-BA" altLang="sr-Latn-RS" sz="1400" dirty="0">
                <a:latin typeface="Arial" panose="020B0604020202020204" pitchFamily="34" charset="0"/>
                <a:cs typeface="Arial" panose="020B0604020202020204" pitchFamily="34" charset="0"/>
              </a:rPr>
              <a:t> BiH</a:t>
            </a:r>
            <a:r>
              <a:rPr lang="en-US" altLang="sr-Latn-RS" sz="1400" dirty="0">
                <a:latin typeface="Arial" panose="020B0604020202020204" pitchFamily="34" charset="0"/>
                <a:cs typeface="Arial" panose="020B0604020202020204" pitchFamily="34" charset="0"/>
              </a:rPr>
              <a:t> interests</a:t>
            </a:r>
            <a:r>
              <a:rPr lang="bs-Latn-BA" altLang="sr-Latn-RS" sz="1400" dirty="0">
                <a:latin typeface="Arial" panose="020B0604020202020204" pitchFamily="34" charset="0"/>
                <a:cs typeface="Arial" panose="020B0604020202020204" pitchFamily="34" charset="0"/>
              </a:rPr>
              <a:t> </a:t>
            </a:r>
            <a:r>
              <a:rPr lang="en-US" altLang="sr-Latn-RS" sz="1400" dirty="0">
                <a:latin typeface="Arial" panose="020B0604020202020204" pitchFamily="34" charset="0"/>
                <a:cs typeface="Arial" panose="020B0604020202020204" pitchFamily="34" charset="0"/>
              </a:rPr>
              <a:t>in the EU institutions decreased in 2023. The answer </a:t>
            </a:r>
            <a:r>
              <a:rPr lang="bs-Latn-BA" altLang="sr-Latn-RS" sz="1400" dirty="0">
                <a:latin typeface="Arial" panose="020B0604020202020204" pitchFamily="34" charset="0"/>
                <a:cs typeface="Arial" panose="020B0604020202020204" pitchFamily="34" charset="0"/>
              </a:rPr>
              <a:t>„I</a:t>
            </a:r>
            <a:r>
              <a:rPr lang="en-US" altLang="sr-Latn-RS" sz="1400" dirty="0">
                <a:latin typeface="Arial" panose="020B0604020202020204" pitchFamily="34" charset="0"/>
                <a:cs typeface="Arial" panose="020B0604020202020204" pitchFamily="34" charset="0"/>
              </a:rPr>
              <a:t> do not k</a:t>
            </a:r>
            <a:r>
              <a:rPr lang="bs-Latn-BA" altLang="sr-Latn-RS" sz="1400" dirty="0">
                <a:latin typeface="Arial" panose="020B0604020202020204" pitchFamily="34" charset="0"/>
                <a:cs typeface="Arial" panose="020B0604020202020204" pitchFamily="34" charset="0"/>
              </a:rPr>
              <a:t>now“ still has a high share </a:t>
            </a:r>
            <a:r>
              <a:rPr lang="bs-Latn-BA" altLang="sr-Latn-RS" sz="1400" dirty="0">
                <a:latin typeface="Arial" panose="020B0604020202020204" pitchFamily="34" charset="0"/>
                <a:ea typeface="Times New Roman"/>
                <a:cs typeface="Arial" panose="020B0604020202020204" pitchFamily="34" charset="0"/>
              </a:rPr>
              <a:t>(on average 4 out of 10 citizens), which indicates the need for a long-term and continuous promotion of DEI‘s activities. </a:t>
            </a:r>
          </a:p>
          <a:p>
            <a:pPr marL="508000" lvl="1" indent="-342900" algn="just">
              <a:buClr>
                <a:srgbClr val="002060"/>
              </a:buClr>
              <a:buFont typeface="Wingdings" pitchFamily="2" charset="2"/>
              <a:buChar char="§"/>
            </a:pPr>
            <a:endParaRPr lang="hr-BA" altLang="sr-Latn-RS" sz="14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r>
              <a:rPr lang="hr-BA" sz="1400" dirty="0">
                <a:effectLst/>
                <a:latin typeface="Arial" panose="020B0604020202020204" pitchFamily="34" charset="0"/>
                <a:cs typeface="Arial" panose="020B0604020202020204" pitchFamily="34" charset="0"/>
              </a:rPr>
              <a:t>W</a:t>
            </a:r>
            <a:r>
              <a:rPr lang="en-US" sz="1400" dirty="0">
                <a:effectLst/>
                <a:latin typeface="Arial" panose="020B0604020202020204" pitchFamily="34" charset="0"/>
                <a:cs typeface="Arial" panose="020B0604020202020204" pitchFamily="34" charset="0"/>
              </a:rPr>
              <a:t>hen it comes to the European integration process topics presented in the media</a:t>
            </a:r>
            <a:r>
              <a:rPr lang="hr-BA" sz="1400" dirty="0">
                <a:effectLst/>
                <a:latin typeface="Arial" panose="020B0604020202020204" pitchFamily="34" charset="0"/>
                <a:cs typeface="Arial" panose="020B0604020202020204" pitchFamily="34" charset="0"/>
              </a:rPr>
              <a:t> </a:t>
            </a:r>
            <a:r>
              <a:rPr lang="hr-BA" sz="1400" dirty="0" err="1">
                <a:effectLst/>
                <a:latin typeface="Arial" panose="020B0604020202020204" pitchFamily="34" charset="0"/>
                <a:cs typeface="Arial" panose="020B0604020202020204" pitchFamily="34" charset="0"/>
              </a:rPr>
              <a:t>in</a:t>
            </a:r>
            <a:r>
              <a:rPr lang="hr-BA" sz="1400" dirty="0">
                <a:effectLst/>
                <a:latin typeface="Arial" panose="020B0604020202020204" pitchFamily="34" charset="0"/>
                <a:cs typeface="Arial" panose="020B0604020202020204" pitchFamily="34" charset="0"/>
              </a:rPr>
              <a:t> 2023</a:t>
            </a:r>
            <a:r>
              <a:rPr lang="en-US" sz="1400" dirty="0">
                <a:effectLst/>
                <a:latin typeface="Arial" panose="020B0604020202020204" pitchFamily="34" charset="0"/>
                <a:cs typeface="Arial" panose="020B0604020202020204" pitchFamily="34" charset="0"/>
              </a:rPr>
              <a:t>, BiH citizens are most interested in</a:t>
            </a:r>
            <a:r>
              <a:rPr lang="bs-Latn-BA" altLang="sr-Latn-RS" sz="1400" dirty="0">
                <a:latin typeface="Arial" panose="020B0604020202020204" pitchFamily="34" charset="0"/>
                <a:ea typeface="Times New Roman"/>
                <a:cs typeface="Arial" panose="020B0604020202020204" pitchFamily="34" charset="0"/>
              </a:rPr>
              <a:t> the impact </a:t>
            </a:r>
            <a:r>
              <a:rPr lang="en-US" altLang="sr-Latn-RS" sz="1400" dirty="0">
                <a:latin typeface="Arial" panose="020B0604020202020204" pitchFamily="34" charset="0"/>
                <a:cs typeface="Arial" panose="020B0604020202020204" pitchFamily="34" charset="0"/>
              </a:rPr>
              <a:t>of the integration process on </a:t>
            </a:r>
            <a:r>
              <a:rPr lang="hr-BA" altLang="sr-Latn-RS" sz="1400" dirty="0" err="1">
                <a:latin typeface="Arial" panose="020B0604020202020204" pitchFamily="34" charset="0"/>
                <a:cs typeface="Arial" panose="020B0604020202020204" pitchFamily="34" charset="0"/>
              </a:rPr>
              <a:t>daily</a:t>
            </a:r>
            <a:r>
              <a:rPr lang="en-US" altLang="sr-Latn-RS" sz="1400" dirty="0">
                <a:latin typeface="Arial" panose="020B0604020202020204" pitchFamily="34" charset="0"/>
                <a:cs typeface="Arial" panose="020B0604020202020204" pitchFamily="34" charset="0"/>
              </a:rPr>
              <a:t> life</a:t>
            </a:r>
            <a:r>
              <a:rPr lang="bs-Latn-BA" altLang="sr-Latn-RS" sz="1400" dirty="0">
                <a:latin typeface="Arial" panose="020B0604020202020204" pitchFamily="34" charset="0"/>
                <a:cs typeface="Arial" panose="020B0604020202020204" pitchFamily="34" charset="0"/>
              </a:rPr>
              <a:t> and the </a:t>
            </a:r>
            <a:r>
              <a:rPr lang="en-US" altLang="sr-Latn-RS" sz="1400" dirty="0">
                <a:latin typeface="Arial" panose="020B0604020202020204" pitchFamily="34" charset="0"/>
                <a:cs typeface="Arial" panose="020B0604020202020204" pitchFamily="34" charset="0"/>
              </a:rPr>
              <a:t>possibilities of using the EU </a:t>
            </a:r>
            <a:r>
              <a:rPr lang="bs-Latn-BA" altLang="sr-Latn-RS" sz="1400" dirty="0">
                <a:latin typeface="Arial" panose="020B0604020202020204" pitchFamily="34" charset="0"/>
                <a:cs typeface="Arial" panose="020B0604020202020204" pitchFamily="34" charset="0"/>
              </a:rPr>
              <a:t>financial </a:t>
            </a:r>
            <a:r>
              <a:rPr lang="en-US" altLang="sr-Latn-RS" sz="1400" dirty="0">
                <a:latin typeface="Arial" panose="020B0604020202020204" pitchFamily="34" charset="0"/>
                <a:cs typeface="Arial" panose="020B0604020202020204" pitchFamily="34" charset="0"/>
              </a:rPr>
              <a:t>assistance</a:t>
            </a:r>
            <a:r>
              <a:rPr lang="bs-Latn-BA" altLang="sr-Latn-RS" sz="1400" dirty="0">
                <a:latin typeface="Arial" panose="020B0604020202020204" pitchFamily="34" charset="0"/>
                <a:ea typeface="Times New Roman"/>
                <a:cs typeface="Arial" panose="020B0604020202020204" pitchFamily="34" charset="0"/>
              </a:rPr>
              <a:t>. Advantages of the EU integration process and reforms within the process have almost the same share. </a:t>
            </a:r>
            <a:endParaRPr lang="en-US" altLang="sr-Latn-RS" sz="14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endParaRPr lang="hr-BA" altLang="sr-Latn-RS" sz="14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r>
              <a:rPr lang="hr-BA" altLang="sr-Latn-RS" sz="1400" dirty="0">
                <a:latin typeface="Arial" panose="020B0604020202020204" pitchFamily="34" charset="0"/>
                <a:ea typeface="Times New Roman"/>
                <a:cs typeface="Arial" panose="020B0604020202020204" pitchFamily="34" charset="0"/>
              </a:rPr>
              <a:t>The main media used by BiH citizens to be informed about the EU integration process are TV and the Internet, followed by press. In the first answer, as in 2022, the Internet is in the first place compared to TV (50.7% vs 40.5%), </a:t>
            </a:r>
            <a:r>
              <a:rPr lang="hr-BA" altLang="sr-Latn-RS" sz="1400" dirty="0" err="1">
                <a:latin typeface="Arial" panose="020B0604020202020204" pitchFamily="34" charset="0"/>
                <a:ea typeface="Times New Roman"/>
                <a:cs typeface="Arial" panose="020B0604020202020204" pitchFamily="34" charset="0"/>
              </a:rPr>
              <a:t>while</a:t>
            </a:r>
            <a:r>
              <a:rPr lang="hr-BA" altLang="sr-Latn-RS" sz="1400" dirty="0">
                <a:latin typeface="Arial" panose="020B0604020202020204" pitchFamily="34" charset="0"/>
                <a:ea typeface="Times New Roman"/>
                <a:cs typeface="Arial" panose="020B0604020202020204" pitchFamily="34" charset="0"/>
              </a:rPr>
              <a:t> TV </a:t>
            </a:r>
            <a:r>
              <a:rPr lang="hr-BA" altLang="sr-Latn-RS" sz="1400" dirty="0" err="1">
                <a:latin typeface="Arial" panose="020B0604020202020204" pitchFamily="34" charset="0"/>
                <a:ea typeface="Times New Roman"/>
                <a:cs typeface="Arial" panose="020B0604020202020204" pitchFamily="34" charset="0"/>
              </a:rPr>
              <a:t>decreased</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by</a:t>
            </a:r>
            <a:r>
              <a:rPr lang="hr-BA" altLang="sr-Latn-RS" sz="1400" dirty="0">
                <a:latin typeface="Arial" panose="020B0604020202020204" pitchFamily="34" charset="0"/>
                <a:ea typeface="Times New Roman"/>
                <a:cs typeface="Arial" panose="020B0604020202020204" pitchFamily="34" charset="0"/>
              </a:rPr>
              <a:t> 17.5% </a:t>
            </a:r>
            <a:r>
              <a:rPr lang="hr-BA" altLang="sr-Latn-RS" sz="1400" dirty="0" err="1">
                <a:latin typeface="Arial" panose="020B0604020202020204" pitchFamily="34" charset="0"/>
                <a:ea typeface="Times New Roman"/>
                <a:cs typeface="Arial" panose="020B0604020202020204" pitchFamily="34" charset="0"/>
              </a:rPr>
              <a:t>compared</a:t>
            </a:r>
            <a:r>
              <a:rPr lang="hr-BA" altLang="sr-Latn-RS" sz="1400" dirty="0">
                <a:latin typeface="Arial" panose="020B0604020202020204" pitchFamily="34" charset="0"/>
                <a:ea typeface="Times New Roman"/>
                <a:cs typeface="Arial" panose="020B0604020202020204" pitchFamily="34" charset="0"/>
              </a:rPr>
              <a:t> to 2021. </a:t>
            </a:r>
            <a:endParaRPr lang="en-US" altLang="sr-Latn-RS" sz="14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endParaRPr lang="hr-BA" altLang="sr-Latn-RS" sz="14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r>
              <a:rPr lang="bs-Latn-BA" altLang="sr-Latn-RS" sz="1400" dirty="0">
                <a:latin typeface="Arial" panose="020B0604020202020204" pitchFamily="34" charset="0"/>
                <a:cs typeface="Arial" panose="020B0604020202020204" pitchFamily="34" charset="0"/>
              </a:rPr>
              <a:t>Majority </a:t>
            </a:r>
            <a:r>
              <a:rPr lang="en-US" altLang="sr-Latn-RS" sz="1400" dirty="0">
                <a:latin typeface="Arial" panose="020B0604020202020204" pitchFamily="34" charset="0"/>
                <a:cs typeface="Arial" panose="020B0604020202020204" pitchFamily="34" charset="0"/>
              </a:rPr>
              <a:t>of </a:t>
            </a:r>
            <a:r>
              <a:rPr lang="bs-Latn-BA" altLang="sr-Latn-RS" sz="1400" dirty="0">
                <a:latin typeface="Arial" panose="020B0604020202020204" pitchFamily="34" charset="0"/>
                <a:cs typeface="Arial" panose="020B0604020202020204" pitchFamily="34" charset="0"/>
              </a:rPr>
              <a:t>BiH</a:t>
            </a:r>
            <a:r>
              <a:rPr lang="en-US" altLang="sr-Latn-RS" sz="1400" dirty="0">
                <a:latin typeface="Arial" panose="020B0604020202020204" pitchFamily="34" charset="0"/>
                <a:cs typeface="Arial" panose="020B0604020202020204" pitchFamily="34" charset="0"/>
              </a:rPr>
              <a:t> citizens point out that the EU is the largest donor of funds to BiH.</a:t>
            </a:r>
            <a:r>
              <a:rPr lang="hr-BA" altLang="sr-Latn-RS" sz="1400" dirty="0">
                <a:latin typeface="Arial" panose="020B0604020202020204" pitchFamily="34" charset="0"/>
                <a:ea typeface="Times New Roman"/>
                <a:cs typeface="Arial" panose="020B0604020202020204" pitchFamily="34" charset="0"/>
              </a:rPr>
              <a:t> This is opinion of 67.2% of citizens in the FBiH and 49.4% of citizens in the RS. Fewer citizens of BiH believe that Turkey is donor to BiH (14,3% vs 20.9% vs 25.4%) or Russia, especially in the RS.  </a:t>
            </a:r>
          </a:p>
          <a:p>
            <a:pPr marL="508000" indent="-342900" algn="just">
              <a:buClr>
                <a:srgbClr val="4472C4">
                  <a:lumMod val="50000"/>
                </a:srgbClr>
              </a:buClr>
              <a:buFont typeface="Wingdings" pitchFamily="2" charset="2"/>
              <a:buChar char="§"/>
            </a:pPr>
            <a:endParaRPr lang="hr-BA" altLang="sr-Latn-RS" sz="1400" dirty="0">
              <a:latin typeface="Arial" panose="020B0604020202020204" pitchFamily="34" charset="0"/>
              <a:ea typeface="Times New Roman"/>
              <a:cs typeface="Arial" panose="020B0604020202020204" pitchFamily="34" charset="0"/>
            </a:endParaRPr>
          </a:p>
        </p:txBody>
      </p:sp>
      <p:sp>
        <p:nvSpPr>
          <p:cNvPr id="6" name="Title 15"/>
          <p:cNvSpPr>
            <a:spLocks noGrp="1"/>
          </p:cNvSpPr>
          <p:nvPr>
            <p:ph type="title"/>
          </p:nvPr>
        </p:nvSpPr>
        <p:spPr>
          <a:xfrm>
            <a:off x="1558347" y="365390"/>
            <a:ext cx="9796591" cy="369332"/>
          </a:xfrm>
          <a:prstGeom prst="rect">
            <a:avLst/>
          </a:prstGeom>
          <a:solidFill>
            <a:schemeClr val="accent4"/>
          </a:solidFill>
        </p:spPr>
        <p:txBody>
          <a:bodyPr wrap="square">
            <a:spAutoFit/>
          </a:bodyPr>
          <a:lstStyle/>
          <a:p>
            <a:r>
              <a:rPr lang="bs-Latn-BA" sz="2000" cap="all" dirty="0">
                <a:solidFill>
                  <a:schemeClr val="tx1">
                    <a:lumMod val="85000"/>
                    <a:lumOff val="15000"/>
                  </a:schemeClr>
                </a:solidFill>
                <a:latin typeface="Arial" panose="020B0604020202020204" pitchFamily="34" charset="0"/>
                <a:cs typeface="Arial" panose="020B0604020202020204" pitchFamily="34" charset="0"/>
              </a:rPr>
              <a:t>MAIN FINDINGS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46434"/>
            <a:ext cx="1445565" cy="271239"/>
          </a:xfrm>
          <a:prstGeom prst="rect">
            <a:avLst/>
          </a:prstGeom>
        </p:spPr>
      </p:pic>
    </p:spTree>
    <p:extLst>
      <p:ext uri="{BB962C8B-B14F-4D97-AF65-F5344CB8AC3E}">
        <p14:creationId xmlns:p14="http://schemas.microsoft.com/office/powerpoint/2010/main" val="40799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23834" y="926861"/>
            <a:ext cx="10031104" cy="4616648"/>
          </a:xfrm>
          <a:prstGeom prst="rect">
            <a:avLst/>
          </a:prstGeom>
        </p:spPr>
        <p:txBody>
          <a:bodyPr wrap="square">
            <a:spAutoFit/>
          </a:bodyPr>
          <a:lstStyle/>
          <a:p>
            <a:pPr marL="508000" lvl="1" indent="-342900" algn="just">
              <a:buClr>
                <a:srgbClr val="4472C4">
                  <a:lumMod val="50000"/>
                </a:srgbClr>
              </a:buClr>
              <a:buFont typeface="Wingdings" pitchFamily="2" charset="2"/>
              <a:buChar char="§"/>
            </a:pPr>
            <a:endParaRPr lang="bs-Latn-BA" sz="1400" dirty="0">
              <a:latin typeface="Arial" panose="020B0604020202020204" pitchFamily="34" charset="0"/>
              <a:ea typeface="Times New Roman"/>
              <a:cs typeface="Arial" panose="020B0604020202020204" pitchFamily="34" charset="0"/>
            </a:endParaRPr>
          </a:p>
          <a:p>
            <a:pPr marL="508000" lvl="1" indent="-342900" algn="just">
              <a:buClr>
                <a:srgbClr val="4472C4">
                  <a:lumMod val="50000"/>
                </a:srgbClr>
              </a:buClr>
              <a:buFont typeface="Wingdings" pitchFamily="2" charset="2"/>
              <a:buChar char="§"/>
            </a:pPr>
            <a:r>
              <a:rPr lang="hr-BA" altLang="sr-Latn-RS" sz="1400" dirty="0">
                <a:latin typeface="Arial" panose="020B0604020202020204" pitchFamily="34" charset="0"/>
                <a:ea typeface="Times New Roman"/>
                <a:cs typeface="Arial" panose="020B0604020202020204" pitchFamily="34" charset="0"/>
              </a:rPr>
              <a:t>The candidate status of BiH for EU membership increased the optimism among BiH citizens compared to 2022, i.e. 40.3% of citizens believe that BiH will join the EU in the next 10 years. This </a:t>
            </a:r>
            <a:r>
              <a:rPr lang="hr-BA" altLang="sr-Latn-RS" sz="1400" dirty="0" err="1">
                <a:latin typeface="Arial" panose="020B0604020202020204" pitchFamily="34" charset="0"/>
                <a:ea typeface="Times New Roman"/>
                <a:cs typeface="Arial" panose="020B0604020202020204" pitchFamily="34" charset="0"/>
              </a:rPr>
              <a:t>is</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the</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opinion</a:t>
            </a:r>
            <a:r>
              <a:rPr lang="hr-BA" altLang="sr-Latn-RS" sz="1400" dirty="0">
                <a:latin typeface="Arial" panose="020B0604020202020204" pitchFamily="34" charset="0"/>
                <a:ea typeface="Times New Roman"/>
                <a:cs typeface="Arial" panose="020B0604020202020204" pitchFamily="34" charset="0"/>
              </a:rPr>
              <a:t> of 48.7% </a:t>
            </a:r>
            <a:r>
              <a:rPr lang="hr-BA" altLang="sr-Latn-RS" sz="1400" dirty="0" err="1">
                <a:latin typeface="Arial" panose="020B0604020202020204" pitchFamily="34" charset="0"/>
                <a:ea typeface="Times New Roman"/>
                <a:cs typeface="Arial" panose="020B0604020202020204" pitchFamily="34" charset="0"/>
              </a:rPr>
              <a:t>citizens</a:t>
            </a:r>
            <a:r>
              <a:rPr lang="hr-BA" altLang="sr-Latn-RS" sz="1400" dirty="0">
                <a:latin typeface="Arial" panose="020B0604020202020204" pitchFamily="34" charset="0"/>
                <a:ea typeface="Times New Roman"/>
                <a:cs typeface="Arial" panose="020B0604020202020204" pitchFamily="34" charset="0"/>
              </a:rPr>
              <a:t> in the FBiH </a:t>
            </a:r>
            <a:r>
              <a:rPr lang="hr-BA" altLang="sr-Latn-RS" sz="1400" dirty="0" err="1">
                <a:latin typeface="Arial" panose="020B0604020202020204" pitchFamily="34" charset="0"/>
                <a:ea typeface="Times New Roman"/>
                <a:cs typeface="Arial" panose="020B0604020202020204" pitchFamily="34" charset="0"/>
              </a:rPr>
              <a:t>and</a:t>
            </a:r>
            <a:r>
              <a:rPr lang="hr-BA" altLang="sr-Latn-RS" sz="1400" dirty="0">
                <a:latin typeface="Arial" panose="020B0604020202020204" pitchFamily="34" charset="0"/>
                <a:ea typeface="Times New Roman"/>
                <a:cs typeface="Arial" panose="020B0604020202020204" pitchFamily="34" charset="0"/>
              </a:rPr>
              <a:t> 25.7% </a:t>
            </a:r>
            <a:r>
              <a:rPr lang="hr-BA" altLang="sr-Latn-RS" sz="1400" dirty="0" err="1">
                <a:latin typeface="Arial" panose="020B0604020202020204" pitchFamily="34" charset="0"/>
                <a:ea typeface="Times New Roman"/>
                <a:cs typeface="Arial" panose="020B0604020202020204" pitchFamily="34" charset="0"/>
              </a:rPr>
              <a:t>in</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the</a:t>
            </a:r>
            <a:r>
              <a:rPr lang="hr-BA" altLang="sr-Latn-RS" sz="1400" dirty="0">
                <a:latin typeface="Arial" panose="020B0604020202020204" pitchFamily="34" charset="0"/>
                <a:ea typeface="Times New Roman"/>
                <a:cs typeface="Arial" panose="020B0604020202020204" pitchFamily="34" charset="0"/>
              </a:rPr>
              <a:t> RS. In general, pessimism is the lowest compared to previous years (40.4% vs 49.9% vs 43.0%), however it is more dominant in the RS (56.0%) than in the FBiH (31.4%). </a:t>
            </a:r>
            <a:endParaRPr lang="bs-Latn-BA" sz="1400" dirty="0">
              <a:latin typeface="Arial" panose="020B0604020202020204" pitchFamily="34" charset="0"/>
              <a:ea typeface="Times New Roman"/>
              <a:cs typeface="Arial" panose="020B0604020202020204" pitchFamily="34" charset="0"/>
            </a:endParaRPr>
          </a:p>
          <a:p>
            <a:pPr marL="508000" lvl="1" indent="-342900" algn="just">
              <a:buClr>
                <a:srgbClr val="4472C4">
                  <a:lumMod val="50000"/>
                </a:srgbClr>
              </a:buClr>
              <a:buFont typeface="Wingdings" pitchFamily="2" charset="2"/>
              <a:buChar char="§"/>
            </a:pPr>
            <a:endParaRPr lang="bs-Latn-BA" altLang="sr-Latn-RS" sz="1400" dirty="0">
              <a:latin typeface="Arial" panose="020B0604020202020204" pitchFamily="34" charset="0"/>
              <a:ea typeface="Times New Roman"/>
              <a:cs typeface="Arial" panose="020B0604020202020204" pitchFamily="34" charset="0"/>
            </a:endParaRPr>
          </a:p>
          <a:p>
            <a:pPr marL="508000" lvl="1" indent="-342900" algn="just">
              <a:buClr>
                <a:srgbClr val="4472C4">
                  <a:lumMod val="50000"/>
                </a:srgbClr>
              </a:buClr>
              <a:buFont typeface="Wingdings" pitchFamily="2" charset="2"/>
              <a:buChar char="§"/>
            </a:pPr>
            <a:r>
              <a:rPr lang="bs-Latn-BA" altLang="sr-Latn-RS" sz="1400" dirty="0">
                <a:latin typeface="Arial" panose="020B0604020202020204" pitchFamily="34" charset="0"/>
                <a:ea typeface="Times New Roman"/>
                <a:cs typeface="Arial" panose="020B0604020202020204" pitchFamily="34" charset="0"/>
              </a:rPr>
              <a:t>While in previous years, the answer that BiH‘s European path has no alternative had a slight advantage, this year opinions are </a:t>
            </a:r>
            <a:r>
              <a:rPr lang="bs-Latn-BA" altLang="sr-Latn-RS" sz="1400" dirty="0" err="1">
                <a:latin typeface="Arial" panose="020B0604020202020204" pitchFamily="34" charset="0"/>
                <a:ea typeface="Times New Roman"/>
                <a:cs typeface="Arial" panose="020B0604020202020204" pitchFamily="34" charset="0"/>
              </a:rPr>
              <a:t>divided</a:t>
            </a:r>
            <a:r>
              <a:rPr lang="bs-Latn-BA" altLang="sr-Latn-RS" sz="1400" dirty="0">
                <a:latin typeface="Arial" panose="020B0604020202020204" pitchFamily="34" charset="0"/>
                <a:ea typeface="Times New Roman"/>
                <a:cs typeface="Arial" panose="020B0604020202020204" pitchFamily="34" charset="0"/>
              </a:rPr>
              <a:t>. Compared to 2021 and 2022, the answer that BiH‘s European path has no alternative decreased (49.2% vs 48% vs 45.4%). There is a slight increase in </a:t>
            </a:r>
            <a:r>
              <a:rPr lang="bs-Latn-BA" altLang="sr-Latn-RS" sz="1400" dirty="0" err="1">
                <a:latin typeface="Arial" panose="020B0604020202020204" pitchFamily="34" charset="0"/>
                <a:ea typeface="Times New Roman"/>
                <a:cs typeface="Arial" panose="020B0604020202020204" pitchFamily="34" charset="0"/>
              </a:rPr>
              <a:t>the</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opinion</a:t>
            </a:r>
            <a:r>
              <a:rPr lang="bs-Latn-BA" altLang="sr-Latn-RS" sz="1400" dirty="0">
                <a:latin typeface="Arial" panose="020B0604020202020204" pitchFamily="34" charset="0"/>
                <a:ea typeface="Times New Roman"/>
                <a:cs typeface="Arial" panose="020B0604020202020204" pitchFamily="34" charset="0"/>
              </a:rPr>
              <a:t> that there is an alternative to BiH‘s European path and that citizens refused to answer this question. </a:t>
            </a:r>
          </a:p>
          <a:p>
            <a:pPr marL="508000" lvl="1" indent="-342900" algn="just">
              <a:buClr>
                <a:srgbClr val="4472C4">
                  <a:lumMod val="50000"/>
                </a:srgbClr>
              </a:buClr>
              <a:buFont typeface="Wingdings" pitchFamily="2" charset="2"/>
              <a:buChar char="§"/>
            </a:pPr>
            <a:endParaRPr lang="bs-Latn-BA" altLang="sr-Latn-RS" sz="1400" dirty="0">
              <a:latin typeface="Arial" panose="020B0604020202020204" pitchFamily="34" charset="0"/>
              <a:ea typeface="Times New Roman"/>
              <a:cs typeface="Arial" panose="020B0604020202020204" pitchFamily="34" charset="0"/>
            </a:endParaRPr>
          </a:p>
          <a:p>
            <a:pPr marL="508000" lvl="1" indent="-342900" algn="just">
              <a:buClr>
                <a:srgbClr val="4472C4">
                  <a:lumMod val="50000"/>
                </a:srgbClr>
              </a:buClr>
              <a:buFont typeface="Wingdings" pitchFamily="2" charset="2"/>
              <a:buChar char="§"/>
            </a:pPr>
            <a:r>
              <a:rPr lang="bs-Latn-BA" altLang="sr-Latn-RS" sz="1400" dirty="0">
                <a:latin typeface="Arial" panose="020B0604020202020204" pitchFamily="34" charset="0"/>
                <a:ea typeface="Times New Roman"/>
                <a:cs typeface="Arial" panose="020B0604020202020204" pitchFamily="34" charset="0"/>
              </a:rPr>
              <a:t>After BiH was granted the candidate status, one third of citizens answered that they expected political and economic stabilisation. Almost one third of citizens believe that nothing will change, i.e. almost one third of citizens in the RS compared to citizens in the FBiH (32.6% vs 17.6%). </a:t>
            </a:r>
          </a:p>
          <a:p>
            <a:pPr marL="508000" lvl="1" indent="-342900" algn="just">
              <a:buClr>
                <a:srgbClr val="4472C4">
                  <a:lumMod val="50000"/>
                </a:srgbClr>
              </a:buClr>
              <a:buFont typeface="Wingdings" pitchFamily="2" charset="2"/>
              <a:buChar char="§"/>
            </a:pPr>
            <a:endParaRPr lang="bs-Latn-BA" sz="1400" dirty="0">
              <a:latin typeface="Arial" panose="020B0604020202020204" pitchFamily="34" charset="0"/>
              <a:ea typeface="Times New Roman"/>
              <a:cs typeface="Arial" panose="020B0604020202020204" pitchFamily="34" charset="0"/>
            </a:endParaRPr>
          </a:p>
          <a:p>
            <a:pPr marL="508000" lvl="1" indent="-342900" algn="just">
              <a:buClr>
                <a:srgbClr val="4472C4">
                  <a:lumMod val="50000"/>
                </a:srgbClr>
              </a:buClr>
              <a:buFont typeface="Wingdings" pitchFamily="2" charset="2"/>
              <a:buChar char="§"/>
            </a:pPr>
            <a:r>
              <a:rPr lang="bs-Latn-BA" sz="1400" dirty="0">
                <a:latin typeface="Arial" panose="020B0604020202020204" pitchFamily="34" charset="0"/>
                <a:ea typeface="Times New Roman"/>
                <a:cs typeface="Arial" panose="020B0604020202020204" pitchFamily="34" charset="0"/>
              </a:rPr>
              <a:t>Majority of BiH citizens believe that most important EU investments are in the area of education, health care and social infrastrucutre. Other important areas are support to SMEs, professional education and training aimed at employment. There is no significant difference in opinions of citizens in both Entities. </a:t>
            </a:r>
          </a:p>
          <a:p>
            <a:pPr marL="508000" indent="-342900" algn="just">
              <a:buClr>
                <a:srgbClr val="4472C4">
                  <a:lumMod val="50000"/>
                </a:srgbClr>
              </a:buClr>
              <a:buFont typeface="Wingdings" pitchFamily="2" charset="2"/>
              <a:buChar char="§"/>
            </a:pPr>
            <a:endParaRPr lang="hr-BA" altLang="sr-Latn-RS" sz="1400" dirty="0">
              <a:latin typeface="Arial" panose="020B0604020202020204" pitchFamily="34" charset="0"/>
              <a:ea typeface="Times New Roman"/>
              <a:cs typeface="Arial" panose="020B0604020202020204" pitchFamily="34" charset="0"/>
            </a:endParaRPr>
          </a:p>
          <a:p>
            <a:pPr marL="165100" lvl="1" algn="just">
              <a:buClr>
                <a:srgbClr val="4472C4">
                  <a:lumMod val="50000"/>
                </a:srgbClr>
              </a:buClr>
            </a:pPr>
            <a:endParaRPr lang="hr-BA" altLang="sr-Latn-RS" sz="1400" dirty="0">
              <a:latin typeface="Arial" panose="020B0604020202020204" pitchFamily="34" charset="0"/>
              <a:ea typeface="Times New Roman"/>
              <a:cs typeface="Arial" panose="020B0604020202020204" pitchFamily="34" charset="0"/>
            </a:endParaRPr>
          </a:p>
          <a:p>
            <a:pPr marL="450850" lvl="1" indent="-285750" algn="just">
              <a:buClr>
                <a:srgbClr val="4472C4">
                  <a:lumMod val="50000"/>
                </a:srgbClr>
              </a:buClr>
              <a:buFont typeface="Wingdings" pitchFamily="2" charset="2"/>
              <a:buChar char="§"/>
            </a:pPr>
            <a:endParaRPr lang="hr-BA" altLang="sr-Latn-RS" sz="1400" dirty="0">
              <a:solidFill>
                <a:prstClr val="black"/>
              </a:solidFill>
              <a:latin typeface="Arial" panose="020B0604020202020204" pitchFamily="34" charset="0"/>
              <a:ea typeface="Times New Roman"/>
              <a:cs typeface="Arial" panose="020B0604020202020204" pitchFamily="34" charset="0"/>
            </a:endParaRPr>
          </a:p>
        </p:txBody>
      </p:sp>
      <p:sp>
        <p:nvSpPr>
          <p:cNvPr id="6" name="Title 15"/>
          <p:cNvSpPr>
            <a:spLocks noGrp="1"/>
          </p:cNvSpPr>
          <p:nvPr>
            <p:ph type="title"/>
          </p:nvPr>
        </p:nvSpPr>
        <p:spPr>
          <a:xfrm>
            <a:off x="1558347" y="365390"/>
            <a:ext cx="9796591" cy="369332"/>
          </a:xfrm>
          <a:prstGeom prst="rect">
            <a:avLst/>
          </a:prstGeom>
          <a:solidFill>
            <a:srgbClr val="FFC000"/>
          </a:solidFill>
        </p:spPr>
        <p:txBody>
          <a:bodyPr wrap="square">
            <a:spAutoFit/>
          </a:bodyPr>
          <a:lstStyle/>
          <a:p>
            <a:r>
              <a:rPr lang="bs-Latn-BA" sz="2000" cap="all" dirty="0">
                <a:solidFill>
                  <a:schemeClr val="tx1">
                    <a:lumMod val="85000"/>
                    <a:lumOff val="15000"/>
                  </a:schemeClr>
                </a:solidFill>
                <a:latin typeface="Arial" panose="020B0604020202020204" pitchFamily="34" charset="0"/>
                <a:cs typeface="Arial" panose="020B0604020202020204" pitchFamily="34" charset="0"/>
              </a:rPr>
              <a:t>MAIN FINDINGS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46434"/>
            <a:ext cx="1445565" cy="271239"/>
          </a:xfrm>
          <a:prstGeom prst="rect">
            <a:avLst/>
          </a:prstGeom>
        </p:spPr>
      </p:pic>
    </p:spTree>
    <p:extLst>
      <p:ext uri="{BB962C8B-B14F-4D97-AF65-F5344CB8AC3E}">
        <p14:creationId xmlns:p14="http://schemas.microsoft.com/office/powerpoint/2010/main" val="375553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94010" y="2408748"/>
            <a:ext cx="5824403" cy="1200329"/>
          </a:xfrm>
          <a:prstGeom prst="rect">
            <a:avLst/>
          </a:prstGeom>
          <a:noFill/>
        </p:spPr>
        <p:txBody>
          <a:bodyPr wrap="square" rtlCol="0" anchor="ctr">
            <a:spAutoFit/>
          </a:bodyPr>
          <a:lstStyle/>
          <a:p>
            <a:pPr algn="ctr"/>
            <a:r>
              <a:rPr lang="bs-Latn-BA" sz="3600" b="1" dirty="0">
                <a:solidFill>
                  <a:schemeClr val="tx1">
                    <a:lumMod val="85000"/>
                    <a:lumOff val="15000"/>
                  </a:schemeClr>
                </a:solidFill>
                <a:latin typeface="Arial" panose="020B0604020202020204" pitchFamily="34" charset="0"/>
                <a:cs typeface="Arial" panose="020B0604020202020204" pitchFamily="34" charset="0"/>
              </a:rPr>
              <a:t>20</a:t>
            </a:r>
            <a:r>
              <a:rPr lang="en-US" sz="3600" b="1" dirty="0">
                <a:solidFill>
                  <a:schemeClr val="tx1">
                    <a:lumMod val="85000"/>
                    <a:lumOff val="15000"/>
                  </a:schemeClr>
                </a:solidFill>
                <a:latin typeface="Arial" panose="020B0604020202020204" pitchFamily="34" charset="0"/>
                <a:cs typeface="Arial" panose="020B0604020202020204" pitchFamily="34" charset="0"/>
              </a:rPr>
              <a:t>2</a:t>
            </a:r>
            <a:r>
              <a:rPr lang="bs-Latn-BA" sz="3600" b="1" dirty="0">
                <a:solidFill>
                  <a:schemeClr val="tx1">
                    <a:lumMod val="85000"/>
                    <a:lumOff val="15000"/>
                  </a:schemeClr>
                </a:solidFill>
                <a:latin typeface="Arial" panose="020B0604020202020204" pitchFamily="34" charset="0"/>
                <a:cs typeface="Arial" panose="020B0604020202020204" pitchFamily="34" charset="0"/>
              </a:rPr>
              <a:t>3</a:t>
            </a:r>
            <a:r>
              <a:rPr lang="en-US" sz="3600" b="1" dirty="0">
                <a:solidFill>
                  <a:schemeClr val="tx1">
                    <a:lumMod val="85000"/>
                    <a:lumOff val="15000"/>
                  </a:schemeClr>
                </a:solidFill>
                <a:latin typeface="Arial" panose="020B0604020202020204" pitchFamily="34" charset="0"/>
                <a:cs typeface="Arial" panose="020B0604020202020204" pitchFamily="34" charset="0"/>
              </a:rPr>
              <a:t> </a:t>
            </a:r>
            <a:r>
              <a:rPr lang="bs-Latn-BA" sz="3600" b="1" dirty="0">
                <a:solidFill>
                  <a:schemeClr val="tx1">
                    <a:lumMod val="85000"/>
                    <a:lumOff val="15000"/>
                  </a:schemeClr>
                </a:solidFill>
                <a:latin typeface="Arial" panose="020B0604020202020204" pitchFamily="34" charset="0"/>
                <a:cs typeface="Arial" panose="020B0604020202020204" pitchFamily="34" charset="0"/>
              </a:rPr>
              <a:t>SURVEY FINDINGS</a:t>
            </a:r>
          </a:p>
          <a:p>
            <a:pPr algn="ctr"/>
            <a:endParaRPr lang="bs-Latn-BA" sz="3600"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9" name="Group 8"/>
          <p:cNvGrpSpPr/>
          <p:nvPr/>
        </p:nvGrpSpPr>
        <p:grpSpPr>
          <a:xfrm>
            <a:off x="7524536" y="1834395"/>
            <a:ext cx="3242206" cy="2257605"/>
            <a:chOff x="2840038" y="4846638"/>
            <a:chExt cx="555625" cy="509587"/>
          </a:xfrm>
          <a:solidFill>
            <a:schemeClr val="accent1"/>
          </a:solidFill>
        </p:grpSpPr>
        <p:sp>
          <p:nvSpPr>
            <p:cNvPr id="11" name="Freeform 269"/>
            <p:cNvSpPr>
              <a:spLocks/>
            </p:cNvSpPr>
            <p:nvPr/>
          </p:nvSpPr>
          <p:spPr bwMode="auto">
            <a:xfrm>
              <a:off x="3046413" y="5264150"/>
              <a:ext cx="177800" cy="92075"/>
            </a:xfrm>
            <a:custGeom>
              <a:avLst/>
              <a:gdLst>
                <a:gd name="T0" fmla="*/ 43 w 47"/>
                <a:gd name="T1" fmla="*/ 24 h 24"/>
                <a:gd name="T2" fmla="*/ 40 w 47"/>
                <a:gd name="T3" fmla="*/ 23 h 24"/>
                <a:gd name="T4" fmla="*/ 24 w 47"/>
                <a:gd name="T5" fmla="*/ 9 h 24"/>
                <a:gd name="T6" fmla="*/ 7 w 47"/>
                <a:gd name="T7" fmla="*/ 23 h 24"/>
                <a:gd name="T8" fmla="*/ 2 w 47"/>
                <a:gd name="T9" fmla="*/ 22 h 24"/>
                <a:gd name="T10" fmla="*/ 2 w 47"/>
                <a:gd name="T11" fmla="*/ 16 h 24"/>
                <a:gd name="T12" fmla="*/ 21 w 47"/>
                <a:gd name="T13" fmla="*/ 1 h 24"/>
                <a:gd name="T14" fmla="*/ 26 w 47"/>
                <a:gd name="T15" fmla="*/ 1 h 24"/>
                <a:gd name="T16" fmla="*/ 45 w 47"/>
                <a:gd name="T17" fmla="*/ 16 h 24"/>
                <a:gd name="T18" fmla="*/ 46 w 47"/>
                <a:gd name="T19" fmla="*/ 22 h 24"/>
                <a:gd name="T20" fmla="*/ 43 w 47"/>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24">
                  <a:moveTo>
                    <a:pt x="43" y="24"/>
                  </a:moveTo>
                  <a:cubicBezTo>
                    <a:pt x="42" y="24"/>
                    <a:pt x="41" y="23"/>
                    <a:pt x="40" y="23"/>
                  </a:cubicBezTo>
                  <a:cubicBezTo>
                    <a:pt x="24" y="9"/>
                    <a:pt x="24" y="9"/>
                    <a:pt x="24" y="9"/>
                  </a:cubicBezTo>
                  <a:cubicBezTo>
                    <a:pt x="7" y="23"/>
                    <a:pt x="7" y="23"/>
                    <a:pt x="7" y="23"/>
                  </a:cubicBezTo>
                  <a:cubicBezTo>
                    <a:pt x="6" y="24"/>
                    <a:pt x="3" y="24"/>
                    <a:pt x="2" y="22"/>
                  </a:cubicBezTo>
                  <a:cubicBezTo>
                    <a:pt x="0" y="20"/>
                    <a:pt x="1" y="18"/>
                    <a:pt x="2" y="16"/>
                  </a:cubicBezTo>
                  <a:cubicBezTo>
                    <a:pt x="21" y="1"/>
                    <a:pt x="21" y="1"/>
                    <a:pt x="21" y="1"/>
                  </a:cubicBezTo>
                  <a:cubicBezTo>
                    <a:pt x="23" y="0"/>
                    <a:pt x="25" y="0"/>
                    <a:pt x="26" y="1"/>
                  </a:cubicBezTo>
                  <a:cubicBezTo>
                    <a:pt x="45" y="16"/>
                    <a:pt x="45" y="16"/>
                    <a:pt x="45" y="16"/>
                  </a:cubicBezTo>
                  <a:cubicBezTo>
                    <a:pt x="47" y="18"/>
                    <a:pt x="47" y="20"/>
                    <a:pt x="46" y="22"/>
                  </a:cubicBezTo>
                  <a:cubicBezTo>
                    <a:pt x="45" y="23"/>
                    <a:pt x="44" y="24"/>
                    <a:pt x="43" y="2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2" name="Freeform 270"/>
            <p:cNvSpPr>
              <a:spLocks/>
            </p:cNvSpPr>
            <p:nvPr/>
          </p:nvSpPr>
          <p:spPr bwMode="auto">
            <a:xfrm>
              <a:off x="2878138" y="4876800"/>
              <a:ext cx="517525" cy="30162"/>
            </a:xfrm>
            <a:custGeom>
              <a:avLst/>
              <a:gdLst>
                <a:gd name="T0" fmla="*/ 132 w 136"/>
                <a:gd name="T1" fmla="*/ 8 h 8"/>
                <a:gd name="T2" fmla="*/ 4 w 136"/>
                <a:gd name="T3" fmla="*/ 8 h 8"/>
                <a:gd name="T4" fmla="*/ 0 w 136"/>
                <a:gd name="T5" fmla="*/ 4 h 8"/>
                <a:gd name="T6" fmla="*/ 4 w 136"/>
                <a:gd name="T7" fmla="*/ 0 h 8"/>
                <a:gd name="T8" fmla="*/ 132 w 136"/>
                <a:gd name="T9" fmla="*/ 0 h 8"/>
                <a:gd name="T10" fmla="*/ 136 w 136"/>
                <a:gd name="T11" fmla="*/ 4 h 8"/>
                <a:gd name="T12" fmla="*/ 132 w 1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6" h="8">
                  <a:moveTo>
                    <a:pt x="132" y="8"/>
                  </a:moveTo>
                  <a:cubicBezTo>
                    <a:pt x="4" y="8"/>
                    <a:pt x="4" y="8"/>
                    <a:pt x="4" y="8"/>
                  </a:cubicBezTo>
                  <a:cubicBezTo>
                    <a:pt x="1" y="8"/>
                    <a:pt x="0" y="6"/>
                    <a:pt x="0" y="4"/>
                  </a:cubicBezTo>
                  <a:cubicBezTo>
                    <a:pt x="0" y="1"/>
                    <a:pt x="1" y="0"/>
                    <a:pt x="4" y="0"/>
                  </a:cubicBezTo>
                  <a:cubicBezTo>
                    <a:pt x="132" y="0"/>
                    <a:pt x="132" y="0"/>
                    <a:pt x="132" y="0"/>
                  </a:cubicBezTo>
                  <a:cubicBezTo>
                    <a:pt x="134" y="0"/>
                    <a:pt x="136" y="1"/>
                    <a:pt x="136" y="4"/>
                  </a:cubicBezTo>
                  <a:cubicBezTo>
                    <a:pt x="136" y="6"/>
                    <a:pt x="134" y="8"/>
                    <a:pt x="132" y="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3" name="Freeform 271"/>
            <p:cNvSpPr>
              <a:spLocks/>
            </p:cNvSpPr>
            <p:nvPr/>
          </p:nvSpPr>
          <p:spPr bwMode="auto">
            <a:xfrm>
              <a:off x="3011488" y="4953000"/>
              <a:ext cx="250825" cy="158750"/>
            </a:xfrm>
            <a:custGeom>
              <a:avLst/>
              <a:gdLst>
                <a:gd name="T0" fmla="*/ 6 w 66"/>
                <a:gd name="T1" fmla="*/ 42 h 42"/>
                <a:gd name="T2" fmla="*/ 0 w 66"/>
                <a:gd name="T3" fmla="*/ 37 h 42"/>
                <a:gd name="T4" fmla="*/ 18 w 66"/>
                <a:gd name="T5" fmla="*/ 17 h 42"/>
                <a:gd name="T6" fmla="*/ 23 w 66"/>
                <a:gd name="T7" fmla="*/ 16 h 42"/>
                <a:gd name="T8" fmla="*/ 38 w 66"/>
                <a:gd name="T9" fmla="*/ 26 h 42"/>
                <a:gd name="T10" fmla="*/ 59 w 66"/>
                <a:gd name="T11" fmla="*/ 0 h 42"/>
                <a:gd name="T12" fmla="*/ 66 w 66"/>
                <a:gd name="T13" fmla="*/ 5 h 42"/>
                <a:gd name="T14" fmla="*/ 41 w 66"/>
                <a:gd name="T15" fmla="*/ 34 h 42"/>
                <a:gd name="T16" fmla="*/ 36 w 66"/>
                <a:gd name="T17" fmla="*/ 35 h 42"/>
                <a:gd name="T18" fmla="*/ 22 w 66"/>
                <a:gd name="T19" fmla="*/ 25 h 42"/>
                <a:gd name="T20" fmla="*/ 6 w 66"/>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2">
                  <a:moveTo>
                    <a:pt x="6" y="42"/>
                  </a:moveTo>
                  <a:cubicBezTo>
                    <a:pt x="0" y="37"/>
                    <a:pt x="0" y="37"/>
                    <a:pt x="0" y="37"/>
                  </a:cubicBezTo>
                  <a:cubicBezTo>
                    <a:pt x="18" y="17"/>
                    <a:pt x="18" y="17"/>
                    <a:pt x="18" y="17"/>
                  </a:cubicBezTo>
                  <a:cubicBezTo>
                    <a:pt x="19" y="15"/>
                    <a:pt x="22" y="15"/>
                    <a:pt x="23" y="16"/>
                  </a:cubicBezTo>
                  <a:cubicBezTo>
                    <a:pt x="38" y="26"/>
                    <a:pt x="38" y="26"/>
                    <a:pt x="38" y="26"/>
                  </a:cubicBezTo>
                  <a:cubicBezTo>
                    <a:pt x="59" y="0"/>
                    <a:pt x="59" y="0"/>
                    <a:pt x="59" y="0"/>
                  </a:cubicBezTo>
                  <a:cubicBezTo>
                    <a:pt x="66" y="5"/>
                    <a:pt x="66" y="5"/>
                    <a:pt x="66" y="5"/>
                  </a:cubicBezTo>
                  <a:cubicBezTo>
                    <a:pt x="41" y="34"/>
                    <a:pt x="41" y="34"/>
                    <a:pt x="41" y="34"/>
                  </a:cubicBezTo>
                  <a:cubicBezTo>
                    <a:pt x="40" y="35"/>
                    <a:pt x="38" y="36"/>
                    <a:pt x="36" y="35"/>
                  </a:cubicBezTo>
                  <a:cubicBezTo>
                    <a:pt x="22" y="25"/>
                    <a:pt x="22" y="25"/>
                    <a:pt x="22" y="25"/>
                  </a:cubicBezTo>
                  <a:lnTo>
                    <a:pt x="6" y="42"/>
                  </a:lnTo>
                  <a:close/>
                </a:path>
              </a:pathLst>
            </a:custGeom>
            <a:solidFill>
              <a:srgbClr val="F8B31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4" name="Freeform 272"/>
            <p:cNvSpPr>
              <a:spLocks noEditPoints="1"/>
            </p:cNvSpPr>
            <p:nvPr/>
          </p:nvSpPr>
          <p:spPr bwMode="auto">
            <a:xfrm>
              <a:off x="2908300" y="4876800"/>
              <a:ext cx="452438" cy="315912"/>
            </a:xfrm>
            <a:custGeom>
              <a:avLst/>
              <a:gdLst>
                <a:gd name="T0" fmla="*/ 0 w 119"/>
                <a:gd name="T1" fmla="*/ 37 h 83"/>
                <a:gd name="T2" fmla="*/ 0 w 119"/>
                <a:gd name="T3" fmla="*/ 48 h 83"/>
                <a:gd name="T4" fmla="*/ 8 w 119"/>
                <a:gd name="T5" fmla="*/ 47 h 83"/>
                <a:gd name="T6" fmla="*/ 8 w 119"/>
                <a:gd name="T7" fmla="*/ 36 h 83"/>
                <a:gd name="T8" fmla="*/ 4 w 119"/>
                <a:gd name="T9" fmla="*/ 38 h 83"/>
                <a:gd name="T10" fmla="*/ 0 w 119"/>
                <a:gd name="T11" fmla="*/ 37 h 83"/>
                <a:gd name="T12" fmla="*/ 115 w 119"/>
                <a:gd name="T13" fmla="*/ 0 h 83"/>
                <a:gd name="T14" fmla="*/ 4 w 119"/>
                <a:gd name="T15" fmla="*/ 0 h 83"/>
                <a:gd name="T16" fmla="*/ 0 w 119"/>
                <a:gd name="T17" fmla="*/ 4 h 83"/>
                <a:gd name="T18" fmla="*/ 0 w 119"/>
                <a:gd name="T19" fmla="*/ 20 h 83"/>
                <a:gd name="T20" fmla="*/ 4 w 119"/>
                <a:gd name="T21" fmla="*/ 19 h 83"/>
                <a:gd name="T22" fmla="*/ 8 w 119"/>
                <a:gd name="T23" fmla="*/ 20 h 83"/>
                <a:gd name="T24" fmla="*/ 8 w 119"/>
                <a:gd name="T25" fmla="*/ 8 h 83"/>
                <a:gd name="T26" fmla="*/ 111 w 119"/>
                <a:gd name="T27" fmla="*/ 8 h 83"/>
                <a:gd name="T28" fmla="*/ 111 w 119"/>
                <a:gd name="T29" fmla="*/ 75 h 83"/>
                <a:gd name="T30" fmla="*/ 19 w 119"/>
                <a:gd name="T31" fmla="*/ 75 h 83"/>
                <a:gd name="T32" fmla="*/ 20 w 119"/>
                <a:gd name="T33" fmla="*/ 83 h 83"/>
                <a:gd name="T34" fmla="*/ 115 w 119"/>
                <a:gd name="T35" fmla="*/ 83 h 83"/>
                <a:gd name="T36" fmla="*/ 119 w 119"/>
                <a:gd name="T37" fmla="*/ 79 h 83"/>
                <a:gd name="T38" fmla="*/ 119 w 119"/>
                <a:gd name="T39" fmla="*/ 4 h 83"/>
                <a:gd name="T40" fmla="*/ 115 w 1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83">
                  <a:moveTo>
                    <a:pt x="0" y="37"/>
                  </a:moveTo>
                  <a:cubicBezTo>
                    <a:pt x="0" y="48"/>
                    <a:pt x="0" y="48"/>
                    <a:pt x="0" y="48"/>
                  </a:cubicBezTo>
                  <a:cubicBezTo>
                    <a:pt x="3" y="47"/>
                    <a:pt x="6" y="47"/>
                    <a:pt x="8" y="47"/>
                  </a:cubicBezTo>
                  <a:cubicBezTo>
                    <a:pt x="8" y="36"/>
                    <a:pt x="8" y="36"/>
                    <a:pt x="8" y="36"/>
                  </a:cubicBezTo>
                  <a:cubicBezTo>
                    <a:pt x="7" y="37"/>
                    <a:pt x="5" y="38"/>
                    <a:pt x="4" y="38"/>
                  </a:cubicBezTo>
                  <a:cubicBezTo>
                    <a:pt x="3" y="38"/>
                    <a:pt x="1" y="37"/>
                    <a:pt x="0" y="37"/>
                  </a:cubicBezTo>
                  <a:close/>
                  <a:moveTo>
                    <a:pt x="115" y="0"/>
                  </a:moveTo>
                  <a:cubicBezTo>
                    <a:pt x="4" y="0"/>
                    <a:pt x="4" y="0"/>
                    <a:pt x="4" y="0"/>
                  </a:cubicBezTo>
                  <a:cubicBezTo>
                    <a:pt x="2" y="0"/>
                    <a:pt x="0" y="1"/>
                    <a:pt x="0" y="4"/>
                  </a:cubicBezTo>
                  <a:cubicBezTo>
                    <a:pt x="0" y="20"/>
                    <a:pt x="0" y="20"/>
                    <a:pt x="0" y="20"/>
                  </a:cubicBezTo>
                  <a:cubicBezTo>
                    <a:pt x="1" y="20"/>
                    <a:pt x="3" y="19"/>
                    <a:pt x="4" y="19"/>
                  </a:cubicBezTo>
                  <a:cubicBezTo>
                    <a:pt x="5" y="19"/>
                    <a:pt x="7" y="20"/>
                    <a:pt x="8" y="20"/>
                  </a:cubicBezTo>
                  <a:cubicBezTo>
                    <a:pt x="8" y="8"/>
                    <a:pt x="8" y="8"/>
                    <a:pt x="8" y="8"/>
                  </a:cubicBezTo>
                  <a:cubicBezTo>
                    <a:pt x="111" y="8"/>
                    <a:pt x="111" y="8"/>
                    <a:pt x="111" y="8"/>
                  </a:cubicBezTo>
                  <a:cubicBezTo>
                    <a:pt x="111" y="75"/>
                    <a:pt x="111" y="75"/>
                    <a:pt x="111" y="75"/>
                  </a:cubicBezTo>
                  <a:cubicBezTo>
                    <a:pt x="19" y="75"/>
                    <a:pt x="19" y="75"/>
                    <a:pt x="19" y="75"/>
                  </a:cubicBezTo>
                  <a:cubicBezTo>
                    <a:pt x="20" y="77"/>
                    <a:pt x="20" y="80"/>
                    <a:pt x="20" y="83"/>
                  </a:cubicBezTo>
                  <a:cubicBezTo>
                    <a:pt x="115" y="83"/>
                    <a:pt x="115" y="83"/>
                    <a:pt x="115" y="83"/>
                  </a:cubicBezTo>
                  <a:cubicBezTo>
                    <a:pt x="118" y="83"/>
                    <a:pt x="119" y="81"/>
                    <a:pt x="119" y="79"/>
                  </a:cubicBezTo>
                  <a:cubicBezTo>
                    <a:pt x="119" y="4"/>
                    <a:pt x="119" y="4"/>
                    <a:pt x="119" y="4"/>
                  </a:cubicBezTo>
                  <a:cubicBezTo>
                    <a:pt x="119" y="1"/>
                    <a:pt x="118" y="0"/>
                    <a:pt x="115"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5" name="Freeform 273"/>
            <p:cNvSpPr>
              <a:spLocks noEditPoints="1"/>
            </p:cNvSpPr>
            <p:nvPr/>
          </p:nvSpPr>
          <p:spPr bwMode="auto">
            <a:xfrm>
              <a:off x="2874963" y="4937125"/>
              <a:ext cx="98425" cy="95250"/>
            </a:xfrm>
            <a:custGeom>
              <a:avLst/>
              <a:gdLst>
                <a:gd name="T0" fmla="*/ 13 w 26"/>
                <a:gd name="T1" fmla="*/ 25 h 25"/>
                <a:gd name="T2" fmla="*/ 0 w 26"/>
                <a:gd name="T3" fmla="*/ 12 h 25"/>
                <a:gd name="T4" fmla="*/ 13 w 26"/>
                <a:gd name="T5" fmla="*/ 0 h 25"/>
                <a:gd name="T6" fmla="*/ 26 w 26"/>
                <a:gd name="T7" fmla="*/ 12 h 25"/>
                <a:gd name="T8" fmla="*/ 13 w 26"/>
                <a:gd name="T9" fmla="*/ 25 h 25"/>
                <a:gd name="T10" fmla="*/ 13 w 26"/>
                <a:gd name="T11" fmla="*/ 7 h 25"/>
                <a:gd name="T12" fmla="*/ 8 w 26"/>
                <a:gd name="T13" fmla="*/ 12 h 25"/>
                <a:gd name="T14" fmla="*/ 13 w 26"/>
                <a:gd name="T15" fmla="*/ 18 h 25"/>
                <a:gd name="T16" fmla="*/ 18 w 26"/>
                <a:gd name="T17" fmla="*/ 12 h 25"/>
                <a:gd name="T18" fmla="*/ 13 w 26"/>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13" y="25"/>
                  </a:moveTo>
                  <a:cubicBezTo>
                    <a:pt x="6" y="25"/>
                    <a:pt x="0" y="20"/>
                    <a:pt x="0" y="12"/>
                  </a:cubicBezTo>
                  <a:cubicBezTo>
                    <a:pt x="0" y="5"/>
                    <a:pt x="6" y="0"/>
                    <a:pt x="13" y="0"/>
                  </a:cubicBezTo>
                  <a:cubicBezTo>
                    <a:pt x="20" y="0"/>
                    <a:pt x="26" y="5"/>
                    <a:pt x="26" y="12"/>
                  </a:cubicBezTo>
                  <a:cubicBezTo>
                    <a:pt x="26" y="20"/>
                    <a:pt x="20" y="25"/>
                    <a:pt x="13" y="25"/>
                  </a:cubicBezTo>
                  <a:close/>
                  <a:moveTo>
                    <a:pt x="13" y="7"/>
                  </a:moveTo>
                  <a:cubicBezTo>
                    <a:pt x="10" y="7"/>
                    <a:pt x="8" y="10"/>
                    <a:pt x="8" y="12"/>
                  </a:cubicBezTo>
                  <a:cubicBezTo>
                    <a:pt x="8" y="15"/>
                    <a:pt x="10" y="18"/>
                    <a:pt x="13" y="18"/>
                  </a:cubicBezTo>
                  <a:cubicBezTo>
                    <a:pt x="16" y="18"/>
                    <a:pt x="18" y="15"/>
                    <a:pt x="18" y="12"/>
                  </a:cubicBezTo>
                  <a:cubicBezTo>
                    <a:pt x="18" y="10"/>
                    <a:pt x="16" y="7"/>
                    <a:pt x="13" y="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6" name="Freeform 274"/>
            <p:cNvSpPr>
              <a:spLocks noEditPoints="1"/>
            </p:cNvSpPr>
            <p:nvPr/>
          </p:nvSpPr>
          <p:spPr bwMode="auto">
            <a:xfrm>
              <a:off x="2840038" y="5051425"/>
              <a:ext cx="163513" cy="304800"/>
            </a:xfrm>
            <a:custGeom>
              <a:avLst/>
              <a:gdLst>
                <a:gd name="T0" fmla="*/ 30 w 43"/>
                <a:gd name="T1" fmla="*/ 80 h 80"/>
                <a:gd name="T2" fmla="*/ 13 w 43"/>
                <a:gd name="T3" fmla="*/ 80 h 80"/>
                <a:gd name="T4" fmla="*/ 10 w 43"/>
                <a:gd name="T5" fmla="*/ 76 h 80"/>
                <a:gd name="T6" fmla="*/ 10 w 43"/>
                <a:gd name="T7" fmla="*/ 53 h 80"/>
                <a:gd name="T8" fmla="*/ 4 w 43"/>
                <a:gd name="T9" fmla="*/ 53 h 80"/>
                <a:gd name="T10" fmla="*/ 1 w 43"/>
                <a:gd name="T11" fmla="*/ 52 h 80"/>
                <a:gd name="T12" fmla="*/ 0 w 43"/>
                <a:gd name="T13" fmla="*/ 49 h 80"/>
                <a:gd name="T14" fmla="*/ 5 w 43"/>
                <a:gd name="T15" fmla="*/ 3 h 80"/>
                <a:gd name="T16" fmla="*/ 9 w 43"/>
                <a:gd name="T17" fmla="*/ 0 h 80"/>
                <a:gd name="T18" fmla="*/ 35 w 43"/>
                <a:gd name="T19" fmla="*/ 0 h 80"/>
                <a:gd name="T20" fmla="*/ 39 w 43"/>
                <a:gd name="T21" fmla="*/ 3 h 80"/>
                <a:gd name="T22" fmla="*/ 43 w 43"/>
                <a:gd name="T23" fmla="*/ 49 h 80"/>
                <a:gd name="T24" fmla="*/ 42 w 43"/>
                <a:gd name="T25" fmla="*/ 52 h 80"/>
                <a:gd name="T26" fmla="*/ 40 w 43"/>
                <a:gd name="T27" fmla="*/ 53 h 80"/>
                <a:gd name="T28" fmla="*/ 34 w 43"/>
                <a:gd name="T29" fmla="*/ 53 h 80"/>
                <a:gd name="T30" fmla="*/ 34 w 43"/>
                <a:gd name="T31" fmla="*/ 76 h 80"/>
                <a:gd name="T32" fmla="*/ 30 w 43"/>
                <a:gd name="T33" fmla="*/ 80 h 80"/>
                <a:gd name="T34" fmla="*/ 17 w 43"/>
                <a:gd name="T35" fmla="*/ 72 h 80"/>
                <a:gd name="T36" fmla="*/ 27 w 43"/>
                <a:gd name="T37" fmla="*/ 72 h 80"/>
                <a:gd name="T38" fmla="*/ 27 w 43"/>
                <a:gd name="T39" fmla="*/ 49 h 80"/>
                <a:gd name="T40" fmla="*/ 30 w 43"/>
                <a:gd name="T41" fmla="*/ 45 h 80"/>
                <a:gd name="T42" fmla="*/ 35 w 43"/>
                <a:gd name="T43" fmla="*/ 45 h 80"/>
                <a:gd name="T44" fmla="*/ 31 w 43"/>
                <a:gd name="T45" fmla="*/ 7 h 80"/>
                <a:gd name="T46" fmla="*/ 13 w 43"/>
                <a:gd name="T47" fmla="*/ 7 h 80"/>
                <a:gd name="T48" fmla="*/ 8 w 43"/>
                <a:gd name="T49" fmla="*/ 45 h 80"/>
                <a:gd name="T50" fmla="*/ 13 w 43"/>
                <a:gd name="T51" fmla="*/ 45 h 80"/>
                <a:gd name="T52" fmla="*/ 17 w 43"/>
                <a:gd name="T53" fmla="*/ 49 h 80"/>
                <a:gd name="T54" fmla="*/ 17 w 43"/>
                <a:gd name="T55"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80">
                  <a:moveTo>
                    <a:pt x="30" y="80"/>
                  </a:moveTo>
                  <a:cubicBezTo>
                    <a:pt x="13" y="80"/>
                    <a:pt x="13" y="80"/>
                    <a:pt x="13" y="80"/>
                  </a:cubicBezTo>
                  <a:cubicBezTo>
                    <a:pt x="11" y="80"/>
                    <a:pt x="10" y="78"/>
                    <a:pt x="10" y="76"/>
                  </a:cubicBezTo>
                  <a:cubicBezTo>
                    <a:pt x="10" y="53"/>
                    <a:pt x="10" y="53"/>
                    <a:pt x="10" y="53"/>
                  </a:cubicBezTo>
                  <a:cubicBezTo>
                    <a:pt x="4" y="53"/>
                    <a:pt x="4" y="53"/>
                    <a:pt x="4" y="53"/>
                  </a:cubicBezTo>
                  <a:cubicBezTo>
                    <a:pt x="3" y="53"/>
                    <a:pt x="2" y="53"/>
                    <a:pt x="1" y="52"/>
                  </a:cubicBezTo>
                  <a:cubicBezTo>
                    <a:pt x="1" y="51"/>
                    <a:pt x="0" y="50"/>
                    <a:pt x="0" y="49"/>
                  </a:cubicBezTo>
                  <a:cubicBezTo>
                    <a:pt x="5" y="3"/>
                    <a:pt x="5" y="3"/>
                    <a:pt x="5" y="3"/>
                  </a:cubicBezTo>
                  <a:cubicBezTo>
                    <a:pt x="6" y="1"/>
                    <a:pt x="7" y="0"/>
                    <a:pt x="9" y="0"/>
                  </a:cubicBezTo>
                  <a:cubicBezTo>
                    <a:pt x="35" y="0"/>
                    <a:pt x="35" y="0"/>
                    <a:pt x="35" y="0"/>
                  </a:cubicBezTo>
                  <a:cubicBezTo>
                    <a:pt x="37" y="0"/>
                    <a:pt x="38" y="1"/>
                    <a:pt x="39" y="3"/>
                  </a:cubicBezTo>
                  <a:cubicBezTo>
                    <a:pt x="43" y="49"/>
                    <a:pt x="43" y="49"/>
                    <a:pt x="43" y="49"/>
                  </a:cubicBezTo>
                  <a:cubicBezTo>
                    <a:pt x="43" y="50"/>
                    <a:pt x="43" y="51"/>
                    <a:pt x="42" y="52"/>
                  </a:cubicBezTo>
                  <a:cubicBezTo>
                    <a:pt x="42" y="53"/>
                    <a:pt x="41" y="53"/>
                    <a:pt x="40" y="53"/>
                  </a:cubicBezTo>
                  <a:cubicBezTo>
                    <a:pt x="34" y="53"/>
                    <a:pt x="34" y="53"/>
                    <a:pt x="34" y="53"/>
                  </a:cubicBezTo>
                  <a:cubicBezTo>
                    <a:pt x="34" y="76"/>
                    <a:pt x="34" y="76"/>
                    <a:pt x="34" y="76"/>
                  </a:cubicBezTo>
                  <a:cubicBezTo>
                    <a:pt x="34" y="78"/>
                    <a:pt x="33" y="80"/>
                    <a:pt x="30" y="80"/>
                  </a:cubicBezTo>
                  <a:close/>
                  <a:moveTo>
                    <a:pt x="17" y="72"/>
                  </a:moveTo>
                  <a:cubicBezTo>
                    <a:pt x="27" y="72"/>
                    <a:pt x="27" y="72"/>
                    <a:pt x="27" y="72"/>
                  </a:cubicBezTo>
                  <a:cubicBezTo>
                    <a:pt x="27" y="49"/>
                    <a:pt x="27" y="49"/>
                    <a:pt x="27" y="49"/>
                  </a:cubicBezTo>
                  <a:cubicBezTo>
                    <a:pt x="27" y="47"/>
                    <a:pt x="28" y="45"/>
                    <a:pt x="30" y="45"/>
                  </a:cubicBezTo>
                  <a:cubicBezTo>
                    <a:pt x="35" y="45"/>
                    <a:pt x="35" y="45"/>
                    <a:pt x="35" y="45"/>
                  </a:cubicBezTo>
                  <a:cubicBezTo>
                    <a:pt x="31" y="7"/>
                    <a:pt x="31" y="7"/>
                    <a:pt x="31" y="7"/>
                  </a:cubicBezTo>
                  <a:cubicBezTo>
                    <a:pt x="13" y="7"/>
                    <a:pt x="13" y="7"/>
                    <a:pt x="13" y="7"/>
                  </a:cubicBezTo>
                  <a:cubicBezTo>
                    <a:pt x="8" y="45"/>
                    <a:pt x="8" y="45"/>
                    <a:pt x="8" y="45"/>
                  </a:cubicBezTo>
                  <a:cubicBezTo>
                    <a:pt x="13" y="45"/>
                    <a:pt x="13" y="45"/>
                    <a:pt x="13" y="45"/>
                  </a:cubicBezTo>
                  <a:cubicBezTo>
                    <a:pt x="15" y="45"/>
                    <a:pt x="17" y="47"/>
                    <a:pt x="17" y="49"/>
                  </a:cubicBezTo>
                  <a:lnTo>
                    <a:pt x="17" y="7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7" name="Freeform 275"/>
            <p:cNvSpPr>
              <a:spLocks noEditPoints="1"/>
            </p:cNvSpPr>
            <p:nvPr/>
          </p:nvSpPr>
          <p:spPr bwMode="auto">
            <a:xfrm>
              <a:off x="3121025" y="4846638"/>
              <a:ext cx="31750" cy="509587"/>
            </a:xfrm>
            <a:custGeom>
              <a:avLst/>
              <a:gdLst>
                <a:gd name="T0" fmla="*/ 4 w 8"/>
                <a:gd name="T1" fmla="*/ 0 h 134"/>
                <a:gd name="T2" fmla="*/ 0 w 8"/>
                <a:gd name="T3" fmla="*/ 4 h 134"/>
                <a:gd name="T4" fmla="*/ 0 w 8"/>
                <a:gd name="T5" fmla="*/ 10 h 134"/>
                <a:gd name="T6" fmla="*/ 8 w 8"/>
                <a:gd name="T7" fmla="*/ 10 h 134"/>
                <a:gd name="T8" fmla="*/ 8 w 8"/>
                <a:gd name="T9" fmla="*/ 4 h 134"/>
                <a:gd name="T10" fmla="*/ 4 w 8"/>
                <a:gd name="T11" fmla="*/ 0 h 134"/>
                <a:gd name="T12" fmla="*/ 0 w 8"/>
                <a:gd name="T13" fmla="*/ 130 h 134"/>
                <a:gd name="T14" fmla="*/ 4 w 8"/>
                <a:gd name="T15" fmla="*/ 134 h 134"/>
                <a:gd name="T16" fmla="*/ 8 w 8"/>
                <a:gd name="T17" fmla="*/ 130 h 134"/>
                <a:gd name="T18" fmla="*/ 8 w 8"/>
                <a:gd name="T19" fmla="*/ 87 h 134"/>
                <a:gd name="T20" fmla="*/ 0 w 8"/>
                <a:gd name="T21" fmla="*/ 87 h 134"/>
                <a:gd name="T22" fmla="*/ 0 w 8"/>
                <a:gd name="T23" fmla="*/ 1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4">
                  <a:moveTo>
                    <a:pt x="4" y="0"/>
                  </a:moveTo>
                  <a:cubicBezTo>
                    <a:pt x="2" y="0"/>
                    <a:pt x="0" y="1"/>
                    <a:pt x="0" y="4"/>
                  </a:cubicBezTo>
                  <a:cubicBezTo>
                    <a:pt x="0" y="10"/>
                    <a:pt x="0" y="10"/>
                    <a:pt x="0" y="10"/>
                  </a:cubicBezTo>
                  <a:cubicBezTo>
                    <a:pt x="8" y="10"/>
                    <a:pt x="8" y="10"/>
                    <a:pt x="8" y="10"/>
                  </a:cubicBezTo>
                  <a:cubicBezTo>
                    <a:pt x="8" y="4"/>
                    <a:pt x="8" y="4"/>
                    <a:pt x="8" y="4"/>
                  </a:cubicBezTo>
                  <a:cubicBezTo>
                    <a:pt x="8" y="1"/>
                    <a:pt x="6" y="0"/>
                    <a:pt x="4" y="0"/>
                  </a:cubicBezTo>
                  <a:close/>
                  <a:moveTo>
                    <a:pt x="0" y="130"/>
                  </a:moveTo>
                  <a:cubicBezTo>
                    <a:pt x="0" y="132"/>
                    <a:pt x="2" y="134"/>
                    <a:pt x="4" y="134"/>
                  </a:cubicBezTo>
                  <a:cubicBezTo>
                    <a:pt x="6" y="134"/>
                    <a:pt x="8" y="132"/>
                    <a:pt x="8" y="130"/>
                  </a:cubicBezTo>
                  <a:cubicBezTo>
                    <a:pt x="8" y="87"/>
                    <a:pt x="8" y="87"/>
                    <a:pt x="8" y="87"/>
                  </a:cubicBezTo>
                  <a:cubicBezTo>
                    <a:pt x="0" y="87"/>
                    <a:pt x="0" y="87"/>
                    <a:pt x="0" y="87"/>
                  </a:cubicBezTo>
                  <a:lnTo>
                    <a:pt x="0" y="13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grpSp>
    </p:spTree>
    <p:extLst>
      <p:ext uri="{BB962C8B-B14F-4D97-AF65-F5344CB8AC3E}">
        <p14:creationId xmlns:p14="http://schemas.microsoft.com/office/powerpoint/2010/main" val="396188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9752"/>
            <a:ext cx="11163869" cy="923330"/>
          </a:xfrm>
          <a:prstGeom prst="rect">
            <a:avLst/>
          </a:prstGeom>
          <a:solidFill>
            <a:srgbClr val="FFC000"/>
          </a:solidFill>
        </p:spPr>
        <p:txBody>
          <a:bodyPr wrap="square">
            <a:spAutoFit/>
          </a:bodyPr>
          <a:lstStyle/>
          <a:p>
            <a:r>
              <a:rPr lang="bs-Latn-BA" sz="2000" cap="all" dirty="0">
                <a:latin typeface="Arial" panose="020B0604020202020204" pitchFamily="34" charset="0"/>
                <a:cs typeface="Arial" panose="020B0604020202020204" pitchFamily="34" charset="0"/>
              </a:rPr>
              <a:t>1. </a:t>
            </a:r>
            <a:r>
              <a:rPr lang="en-GB" sz="2000" cap="all" dirty="0">
                <a:latin typeface="Arial" panose="020B0604020202020204" pitchFamily="34" charset="0"/>
              </a:rPr>
              <a:t>If a referendum for </a:t>
            </a:r>
            <a:r>
              <a:rPr lang="hr-BA" sz="2000" cap="all" dirty="0">
                <a:latin typeface="Arial" panose="020B0604020202020204" pitchFamily="34" charset="0"/>
              </a:rPr>
              <a:t>THE </a:t>
            </a:r>
            <a:r>
              <a:rPr lang="en-GB" sz="2000" cap="all" dirty="0">
                <a:latin typeface="Arial" panose="020B0604020202020204" pitchFamily="34" charset="0"/>
              </a:rPr>
              <a:t>EU membership were to be held tomorrow and the question were “Do you support the accession of Bosnia and Herzegovina into the European Union”, how would you vote?</a:t>
            </a:r>
            <a:endParaRPr lang="bs-Latn-BA" sz="2000" cap="all" dirty="0">
              <a:solidFill>
                <a:schemeClr val="bg1"/>
              </a:solidFill>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1713925434"/>
              </p:ext>
            </p:extLst>
          </p:nvPr>
        </p:nvGraphicFramePr>
        <p:xfrm>
          <a:off x="3893581" y="1062001"/>
          <a:ext cx="7743825" cy="49244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34162" y="1924050"/>
            <a:ext cx="3982816" cy="2369880"/>
          </a:xfrm>
          <a:prstGeom prst="rect">
            <a:avLst/>
          </a:prstGeom>
          <a:noFill/>
        </p:spPr>
        <p:txBody>
          <a:bodyPr wrap="square" lIns="0" tIns="0" rIns="0" bIns="0" rtlCol="0">
            <a:spAutoFit/>
          </a:bodyPr>
          <a:lstStyle/>
          <a:p>
            <a:pPr algn="just"/>
            <a:r>
              <a:rPr lang="bs-Latn-BA" sz="1400" dirty="0">
                <a:latin typeface="Arial" panose="020B0604020202020204" pitchFamily="34" charset="0"/>
                <a:cs typeface="Arial" panose="020B0604020202020204" pitchFamily="34" charset="0"/>
              </a:rPr>
              <a:t>Almost 7 out of </a:t>
            </a:r>
            <a:r>
              <a:rPr lang="en-US" sz="1400" dirty="0">
                <a:latin typeface="Arial" panose="020B0604020202020204" pitchFamily="34" charset="0"/>
                <a:cs typeface="Arial" panose="020B0604020202020204" pitchFamily="34" charset="0"/>
              </a:rPr>
              <a:t>10 citizens would vote for BiH- accession into the EU</a:t>
            </a:r>
            <a:r>
              <a:rPr lang="bs-Latn-BA"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p>
          <a:p>
            <a:pPr algn="just"/>
            <a:endParaRPr lang="bs-Latn-BA" sz="1400" dirty="0">
              <a:latin typeface="Arial" panose="020B0604020202020204" pitchFamily="34" charset="0"/>
              <a:cs typeface="Arial" panose="020B0604020202020204" pitchFamily="34" charset="0"/>
            </a:endParaRPr>
          </a:p>
          <a:p>
            <a:pPr algn="just"/>
            <a:endParaRPr lang="bs-Latn-BA" sz="1400" dirty="0">
              <a:latin typeface="Arial" panose="020B0604020202020204" pitchFamily="34" charset="0"/>
              <a:cs typeface="Arial" panose="020B0604020202020204" pitchFamily="34" charset="0"/>
            </a:endParaRPr>
          </a:p>
          <a:p>
            <a:pPr algn="just"/>
            <a:r>
              <a:rPr lang="bs-Latn-BA" sz="1400" dirty="0">
                <a:latin typeface="Arial" panose="020B0604020202020204" pitchFamily="34" charset="0"/>
                <a:cs typeface="Arial" panose="020B0604020202020204" pitchFamily="34" charset="0"/>
              </a:rPr>
              <a:t>Support is the largest</a:t>
            </a:r>
            <a:r>
              <a:rPr lang="en-US" sz="1400" dirty="0">
                <a:latin typeface="Arial" panose="020B0604020202020204" pitchFamily="34" charset="0"/>
                <a:cs typeface="Arial" panose="020B0604020202020204" pitchFamily="34" charset="0"/>
              </a:rPr>
              <a:t> in the FB</a:t>
            </a:r>
            <a:r>
              <a:rPr lang="bs-Latn-BA" sz="1400" dirty="0">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H and the </a:t>
            </a:r>
            <a:r>
              <a:rPr lang="en-US" sz="1400" dirty="0" err="1">
                <a:latin typeface="Arial" panose="020B0604020202020204" pitchFamily="34" charset="0"/>
                <a:cs typeface="Arial" panose="020B0604020202020204" pitchFamily="34" charset="0"/>
              </a:rPr>
              <a:t>BDBiH</a:t>
            </a:r>
            <a:r>
              <a:rPr lang="en-US" sz="1400" dirty="0">
                <a:latin typeface="Arial" panose="020B0604020202020204" pitchFamily="34" charset="0"/>
                <a:cs typeface="Arial" panose="020B0604020202020204" pitchFamily="34" charset="0"/>
              </a:rPr>
              <a:t> (</a:t>
            </a:r>
            <a:r>
              <a:rPr lang="bs-Latn-BA" sz="1400" dirty="0">
                <a:latin typeface="Arial" panose="020B0604020202020204" pitchFamily="34" charset="0"/>
                <a:cs typeface="Arial" panose="020B0604020202020204" pitchFamily="34" charset="0"/>
              </a:rPr>
              <a:t>almost </a:t>
            </a:r>
            <a:r>
              <a:rPr lang="en-US" sz="1400" dirty="0">
                <a:latin typeface="Arial" panose="020B0604020202020204" pitchFamily="34" charset="0"/>
                <a:cs typeface="Arial" panose="020B0604020202020204" pitchFamily="34" charset="0"/>
              </a:rPr>
              <a:t>9 </a:t>
            </a:r>
            <a:r>
              <a:rPr lang="bs-Latn-BA" sz="1400" dirty="0">
                <a:latin typeface="Arial" panose="020B0604020202020204" pitchFamily="34" charset="0"/>
                <a:cs typeface="Arial" panose="020B0604020202020204" pitchFamily="34" charset="0"/>
              </a:rPr>
              <a:t>out </a:t>
            </a:r>
            <a:r>
              <a:rPr lang="en-US" sz="1400" dirty="0">
                <a:latin typeface="Arial" panose="020B0604020202020204" pitchFamily="34" charset="0"/>
                <a:cs typeface="Arial" panose="020B0604020202020204" pitchFamily="34" charset="0"/>
              </a:rPr>
              <a:t>of 10) compared to the RS (</a:t>
            </a:r>
            <a:r>
              <a:rPr lang="bs-Latn-BA"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 </a:t>
            </a:r>
            <a:r>
              <a:rPr lang="bs-Latn-BA" sz="1400" dirty="0">
                <a:latin typeface="Arial" panose="020B0604020202020204" pitchFamily="34" charset="0"/>
                <a:cs typeface="Arial" panose="020B0604020202020204" pitchFamily="34" charset="0"/>
              </a:rPr>
              <a:t>out </a:t>
            </a:r>
            <a:r>
              <a:rPr lang="en-US" sz="1400" dirty="0">
                <a:latin typeface="Arial" panose="020B0604020202020204" pitchFamily="34" charset="0"/>
                <a:cs typeface="Arial" panose="020B0604020202020204" pitchFamily="34" charset="0"/>
              </a:rPr>
              <a:t>of 10)</a:t>
            </a:r>
            <a:r>
              <a:rPr lang="hr-BA" sz="1400" dirty="0">
                <a:latin typeface="Arial" panose="020B0604020202020204" pitchFamily="34" charset="0"/>
                <a:cs typeface="Arial" panose="020B0604020202020204" pitchFamily="34" charset="0"/>
              </a:rPr>
              <a:t> </a:t>
            </a:r>
            <a:r>
              <a:rPr lang="hr-BA" sz="1400" dirty="0" err="1">
                <a:latin typeface="Arial" panose="020B0604020202020204" pitchFamily="34" charset="0"/>
                <a:cs typeface="Arial" panose="020B0604020202020204" pitchFamily="34" charset="0"/>
              </a:rPr>
              <a:t>share</a:t>
            </a:r>
            <a:r>
              <a:rPr lang="hr-BA" sz="1400" dirty="0">
                <a:latin typeface="Arial" panose="020B0604020202020204" pitchFamily="34" charset="0"/>
                <a:cs typeface="Arial" panose="020B0604020202020204" pitchFamily="34" charset="0"/>
              </a:rPr>
              <a:t> </a:t>
            </a:r>
            <a:r>
              <a:rPr lang="hr-BA" sz="1400" dirty="0" err="1">
                <a:latin typeface="Arial" panose="020B0604020202020204" pitchFamily="34" charset="0"/>
                <a:cs typeface="Arial" panose="020B0604020202020204" pitchFamily="34" charset="0"/>
              </a:rPr>
              <a:t>this</a:t>
            </a:r>
            <a:r>
              <a:rPr lang="hr-BA" sz="1400" dirty="0">
                <a:latin typeface="Arial" panose="020B0604020202020204" pitchFamily="34" charset="0"/>
                <a:cs typeface="Arial" panose="020B0604020202020204" pitchFamily="34" charset="0"/>
              </a:rPr>
              <a:t> </a:t>
            </a:r>
            <a:r>
              <a:rPr lang="hr-BA" sz="1400" dirty="0" err="1">
                <a:latin typeface="Arial" panose="020B0604020202020204" pitchFamily="34" charset="0"/>
                <a:cs typeface="Arial" panose="020B0604020202020204" pitchFamily="34" charset="0"/>
              </a:rPr>
              <a:t>opinion</a:t>
            </a:r>
            <a:r>
              <a:rPr lang="en-US" sz="1400" dirty="0">
                <a:latin typeface="Arial" panose="020B0604020202020204" pitchFamily="34" charset="0"/>
                <a:cs typeface="Arial" panose="020B0604020202020204" pitchFamily="34" charset="0"/>
              </a:rPr>
              <a:t>.</a:t>
            </a:r>
          </a:p>
          <a:p>
            <a:pPr algn="just"/>
            <a:endParaRPr lang="bs-Latn-BA" sz="1400" dirty="0">
              <a:latin typeface="Arial" panose="020B0604020202020204" pitchFamily="34" charset="0"/>
              <a:cs typeface="Arial" panose="020B0604020202020204" pitchFamily="34" charset="0"/>
            </a:endParaRPr>
          </a:p>
          <a:p>
            <a:pPr algn="just"/>
            <a:endParaRPr lang="bs-Latn-BA" sz="1400" dirty="0">
              <a:latin typeface="Arial" panose="020B0604020202020204" pitchFamily="34" charset="0"/>
              <a:cs typeface="Arial" panose="020B0604020202020204" pitchFamily="34" charset="0"/>
            </a:endParaRPr>
          </a:p>
          <a:p>
            <a:pPr algn="just"/>
            <a:r>
              <a:rPr lang="bs-Latn-BA" sz="1400" dirty="0">
                <a:latin typeface="Arial" panose="020B0604020202020204" pitchFamily="34" charset="0"/>
                <a:cs typeface="Arial" panose="020B0604020202020204" pitchFamily="34" charset="0"/>
              </a:rPr>
              <a:t>A total of 2.0% of citizens are undecided and 1 out of 10 citizens would not vote in the referendum.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4" name="Rectangle 3"/>
          <p:cNvSpPr/>
          <p:nvPr/>
        </p:nvSpPr>
        <p:spPr>
          <a:xfrm>
            <a:off x="927704" y="928768"/>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spTree>
    <p:extLst>
      <p:ext uri="{BB962C8B-B14F-4D97-AF65-F5344CB8AC3E}">
        <p14:creationId xmlns:p14="http://schemas.microsoft.com/office/powerpoint/2010/main" val="342163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966818" y="10113"/>
            <a:ext cx="11163869" cy="923330"/>
          </a:xfrm>
          <a:prstGeom prst="rect">
            <a:avLst/>
          </a:prstGeom>
          <a:solidFill>
            <a:srgbClr val="FFC000"/>
          </a:solidFill>
        </p:spPr>
        <p:txBody>
          <a:bodyPr wrap="square">
            <a:spAutoFit/>
          </a:bodyPr>
          <a:lstStyle/>
          <a:p>
            <a:r>
              <a:rPr lang="bs-Latn-BA" sz="2000" cap="all" dirty="0">
                <a:latin typeface="Arial" panose="020B0604020202020204" pitchFamily="34" charset="0"/>
                <a:cs typeface="Arial" panose="020B0604020202020204" pitchFamily="34" charset="0"/>
              </a:rPr>
              <a:t>2a. </a:t>
            </a:r>
            <a:r>
              <a:rPr lang="en-GB" sz="2000" cap="all" dirty="0">
                <a:latin typeface="Arial" panose="020B0604020202020204" pitchFamily="34" charset="0"/>
                <a:cs typeface="Arial" panose="020B0604020202020204" pitchFamily="34" charset="0"/>
              </a:rPr>
              <a:t>Why do you support Bosnia and Herzegovina's accession </a:t>
            </a:r>
            <a:r>
              <a:rPr lang="bs-Latn-BA" sz="2000" cap="all" dirty="0">
                <a:latin typeface="Arial" panose="020B0604020202020204" pitchFamily="34" charset="0"/>
                <a:cs typeface="Arial" panose="020B0604020202020204" pitchFamily="34" charset="0"/>
              </a:rPr>
              <a:t>IN</a:t>
            </a:r>
            <a:r>
              <a:rPr lang="en-GB" sz="2000" cap="all" dirty="0">
                <a:latin typeface="Arial" panose="020B0604020202020204" pitchFamily="34" charset="0"/>
                <a:cs typeface="Arial" panose="020B0604020202020204" pitchFamily="34" charset="0"/>
              </a:rPr>
              <a:t>to the European Union?</a:t>
            </a:r>
            <a:br>
              <a:rPr lang="bs-Latn-BA"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sp>
        <p:nvSpPr>
          <p:cNvPr id="6" name="Rectangle 5"/>
          <p:cNvSpPr/>
          <p:nvPr/>
        </p:nvSpPr>
        <p:spPr>
          <a:xfrm>
            <a:off x="1260730" y="2304647"/>
            <a:ext cx="4160353" cy="2323713"/>
          </a:xfrm>
          <a:prstGeom prst="rect">
            <a:avLst/>
          </a:prstGeom>
          <a:noFill/>
        </p:spPr>
        <p:txBody>
          <a:bodyPr wrap="square">
            <a:spAutoFit/>
          </a:bodyPr>
          <a:lstStyle/>
          <a:p>
            <a:pPr marL="0" lvl="1" algn="just">
              <a:spcAft>
                <a:spcPts val="300"/>
              </a:spcAft>
              <a:buClr>
                <a:srgbClr val="660033"/>
              </a:buClr>
              <a:buSzPct val="145000"/>
              <a:tabLst>
                <a:tab pos="268288" algn="l"/>
              </a:tabLst>
              <a:defRPr/>
            </a:pPr>
            <a:r>
              <a:rPr lang="en-US" sz="1400" dirty="0">
                <a:latin typeface="Arial" panose="020B0604020202020204" pitchFamily="34" charset="0"/>
                <a:cs typeface="Arial" panose="020B0604020202020204" pitchFamily="34" charset="0"/>
              </a:rPr>
              <a:t>Three main reasons why citizens support BiH‘s accession </a:t>
            </a:r>
            <a:r>
              <a:rPr lang="bs-Latn-BA" sz="1400" dirty="0">
                <a:latin typeface="Arial" panose="020B0604020202020204" pitchFamily="34" charset="0"/>
                <a:cs typeface="Arial" panose="020B0604020202020204" pitchFamily="34" charset="0"/>
              </a:rPr>
              <a:t>in</a:t>
            </a:r>
            <a:r>
              <a:rPr lang="en-US" sz="1400" dirty="0">
                <a:latin typeface="Arial" panose="020B0604020202020204" pitchFamily="34" charset="0"/>
                <a:cs typeface="Arial" panose="020B0604020202020204" pitchFamily="34" charset="0"/>
              </a:rPr>
              <a:t>to the EU are </a:t>
            </a:r>
            <a:r>
              <a:rPr lang="bs-Latn-BA" sz="1400" dirty="0">
                <a:latin typeface="Arial" panose="020B0604020202020204" pitchFamily="34" charset="0"/>
                <a:cs typeface="Arial" panose="020B0604020202020204" pitchFamily="34" charset="0"/>
              </a:rPr>
              <a:t>the</a:t>
            </a:r>
            <a:r>
              <a:rPr lang="en-US" altLang="sr-Latn-RS" sz="1400" dirty="0">
                <a:latin typeface="Arial" panose="020B0604020202020204" pitchFamily="34" charset="0"/>
                <a:ea typeface="Times New Roman"/>
                <a:cs typeface="Arial" panose="020B0604020202020204" pitchFamily="34" charset="0"/>
              </a:rPr>
              <a:t> guarantee of lasting peace and political stability</a:t>
            </a:r>
            <a:r>
              <a:rPr lang="en-US" sz="1400" dirty="0">
                <a:latin typeface="Arial" panose="020B0604020202020204" pitchFamily="34" charset="0"/>
                <a:cs typeface="Arial" panose="020B0604020202020204" pitchFamily="34" charset="0"/>
              </a:rPr>
              <a:t>, </a:t>
            </a:r>
            <a:r>
              <a:rPr lang="en-US" altLang="sr-Latn-RS" sz="1400" dirty="0">
                <a:latin typeface="Arial" panose="020B0604020202020204" pitchFamily="34" charset="0"/>
                <a:ea typeface="Times New Roman"/>
                <a:cs typeface="Arial" panose="020B0604020202020204" pitchFamily="34" charset="0"/>
              </a:rPr>
              <a:t>free movement of people, goods and capital, and compliance with </a:t>
            </a:r>
            <a:r>
              <a:rPr lang="bs-Latn-BA" altLang="sr-Latn-RS" sz="1400" dirty="0">
                <a:latin typeface="Arial" panose="020B0604020202020204" pitchFamily="34" charset="0"/>
                <a:ea typeface="Times New Roman"/>
                <a:cs typeface="Arial" panose="020B0604020202020204" pitchFamily="34" charset="0"/>
              </a:rPr>
              <a:t>the </a:t>
            </a:r>
            <a:r>
              <a:rPr lang="en-US" altLang="sr-Latn-RS" sz="1400" dirty="0">
                <a:latin typeface="Arial" panose="020B0604020202020204" pitchFamily="34" charset="0"/>
                <a:ea typeface="Times New Roman"/>
                <a:cs typeface="Arial" panose="020B0604020202020204" pitchFamily="34" charset="0"/>
              </a:rPr>
              <a:t>laws and regulations</a:t>
            </a:r>
            <a:r>
              <a:rPr lang="en-US" sz="1400" dirty="0">
                <a:latin typeface="Arial" panose="020B0604020202020204" pitchFamily="34" charset="0"/>
                <a:cs typeface="Arial" panose="020B0604020202020204" pitchFamily="34" charset="0"/>
              </a:rPr>
              <a:t>.</a:t>
            </a:r>
            <a:endParaRPr lang="en-US" sz="1400" dirty="0">
              <a:latin typeface="Arial" panose="020B0604020202020204" pitchFamily="34" charset="0"/>
              <a:ea typeface="Times New Roman"/>
              <a:cs typeface="Arial" panose="020B0604020202020204" pitchFamily="34" charset="0"/>
            </a:endParaRP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cs typeface="Arial" panose="020B0604020202020204" pitchFamily="34" charset="0"/>
            </a:endParaRPr>
          </a:p>
          <a:p>
            <a:pPr marL="0" lvl="1" algn="just" fontAlgn="auto">
              <a:spcBef>
                <a:spcPts val="0"/>
              </a:spcBef>
              <a:spcAft>
                <a:spcPts val="300"/>
              </a:spcAft>
              <a:buClr>
                <a:srgbClr val="660033"/>
              </a:buClr>
              <a:buSzPct val="145000"/>
              <a:tabLst>
                <a:tab pos="268288" algn="l"/>
              </a:tabLst>
              <a:defRPr/>
            </a:pPr>
            <a:r>
              <a:rPr lang="bs-Latn-BA" sz="1400" dirty="0">
                <a:latin typeface="Arial" panose="020B0604020202020204" pitchFamily="34" charset="0"/>
                <a:ea typeface="Times New Roman"/>
                <a:cs typeface="Arial" panose="020B0604020202020204" pitchFamily="34" charset="0"/>
              </a:rPr>
              <a:t>The main reason </a:t>
            </a:r>
            <a:r>
              <a:rPr lang="bs-Latn-BA" sz="1400" dirty="0" err="1">
                <a:latin typeface="Arial" panose="020B0604020202020204" pitchFamily="34" charset="0"/>
                <a:ea typeface="Times New Roman"/>
                <a:cs typeface="Arial" panose="020B0604020202020204" pitchFamily="34" charset="0"/>
              </a:rPr>
              <a:t>why</a:t>
            </a:r>
            <a:r>
              <a:rPr lang="bs-Latn-BA" sz="1400" dirty="0">
                <a:latin typeface="Arial" panose="020B0604020202020204" pitchFamily="34" charset="0"/>
                <a:ea typeface="Times New Roman"/>
                <a:cs typeface="Arial" panose="020B0604020202020204" pitchFamily="34" charset="0"/>
              </a:rPr>
              <a:t> </a:t>
            </a:r>
            <a:r>
              <a:rPr lang="bs-Latn-BA" sz="1400" dirty="0" err="1">
                <a:latin typeface="Arial" panose="020B0604020202020204" pitchFamily="34" charset="0"/>
                <a:ea typeface="Times New Roman"/>
                <a:cs typeface="Arial" panose="020B0604020202020204" pitchFamily="34" charset="0"/>
              </a:rPr>
              <a:t>the</a:t>
            </a:r>
            <a:r>
              <a:rPr lang="bs-Latn-BA" sz="1400" dirty="0">
                <a:latin typeface="Arial" panose="020B0604020202020204" pitchFamily="34" charset="0"/>
                <a:ea typeface="Times New Roman"/>
                <a:cs typeface="Arial" panose="020B0604020202020204" pitchFamily="34" charset="0"/>
              </a:rPr>
              <a:t> RS </a:t>
            </a:r>
            <a:r>
              <a:rPr lang="bs-Latn-BA" sz="1400" dirty="0" err="1">
                <a:latin typeface="Arial" panose="020B0604020202020204" pitchFamily="34" charset="0"/>
                <a:ea typeface="Times New Roman"/>
                <a:cs typeface="Arial" panose="020B0604020202020204" pitchFamily="34" charset="0"/>
              </a:rPr>
              <a:t>citizens</a:t>
            </a:r>
            <a:r>
              <a:rPr lang="bs-Latn-BA" sz="1400" dirty="0">
                <a:latin typeface="Arial" panose="020B0604020202020204" pitchFamily="34" charset="0"/>
                <a:ea typeface="Times New Roman"/>
                <a:cs typeface="Arial" panose="020B0604020202020204" pitchFamily="34" charset="0"/>
              </a:rPr>
              <a:t> support BiH‘s accession into the EU is </a:t>
            </a:r>
            <a:r>
              <a:rPr lang="en-US" altLang="sr-Latn-RS" sz="1400" dirty="0">
                <a:latin typeface="Arial" panose="020B0604020202020204" pitchFamily="34" charset="0"/>
                <a:ea typeface="Times New Roman"/>
                <a:cs typeface="Arial" panose="020B0604020202020204" pitchFamily="34" charset="0"/>
              </a:rPr>
              <a:t>free movement of people, goods and capital</a:t>
            </a:r>
            <a:r>
              <a:rPr lang="bs-Latn-BA" altLang="sr-Latn-RS" sz="1400" dirty="0">
                <a:latin typeface="Arial" panose="020B0604020202020204" pitchFamily="34" charset="0"/>
                <a:ea typeface="Times New Roman"/>
                <a:cs typeface="Arial" panose="020B0604020202020204" pitchFamily="34" charset="0"/>
              </a:rPr>
              <a:t>, which is </a:t>
            </a:r>
            <a:r>
              <a:rPr lang="bs-Latn-BA" sz="1400" dirty="0">
                <a:latin typeface="Arial" panose="020B0604020202020204" pitchFamily="34" charset="0"/>
                <a:ea typeface="Times New Roman"/>
                <a:cs typeface="Arial" panose="020B0604020202020204" pitchFamily="34" charset="0"/>
              </a:rPr>
              <a:t>48.7% of citizens.</a:t>
            </a:r>
          </a:p>
        </p:txBody>
      </p:sp>
      <p:sp>
        <p:nvSpPr>
          <p:cNvPr id="8" name="Rectangle 7"/>
          <p:cNvSpPr/>
          <p:nvPr/>
        </p:nvSpPr>
        <p:spPr>
          <a:xfrm>
            <a:off x="966818" y="549651"/>
            <a:ext cx="2837636"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=928,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6</a:t>
            </a:r>
            <a:r>
              <a:rPr lang="bs-Latn-BA" sz="1200" b="1" dirty="0">
                <a:latin typeface="Arial" panose="020B0604020202020204" pitchFamily="34" charset="0"/>
                <a:cs typeface="Arial" panose="020B0604020202020204" pitchFamily="34" charset="0"/>
              </a:rPr>
              <a:t>79,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2</a:t>
            </a:r>
            <a:r>
              <a:rPr lang="bs-Latn-BA" sz="1200" b="1" dirty="0">
                <a:latin typeface="Arial" panose="020B0604020202020204" pitchFamily="34" charset="0"/>
                <a:cs typeface="Arial" panose="020B0604020202020204" pitchFamily="34" charset="0"/>
              </a:rPr>
              <a:t>28,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=21</a:t>
            </a:r>
          </a:p>
        </p:txBody>
      </p:sp>
      <p:graphicFrame>
        <p:nvGraphicFramePr>
          <p:cNvPr id="9" name="Chart 8"/>
          <p:cNvGraphicFramePr/>
          <p:nvPr>
            <p:extLst>
              <p:ext uri="{D42A27DB-BD31-4B8C-83A1-F6EECF244321}">
                <p14:modId xmlns:p14="http://schemas.microsoft.com/office/powerpoint/2010/main" val="859498230"/>
              </p:ext>
            </p:extLst>
          </p:nvPr>
        </p:nvGraphicFramePr>
        <p:xfrm>
          <a:off x="4170449" y="1116161"/>
          <a:ext cx="7554685" cy="493438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Tree>
    <p:extLst>
      <p:ext uri="{BB962C8B-B14F-4D97-AF65-F5344CB8AC3E}">
        <p14:creationId xmlns:p14="http://schemas.microsoft.com/office/powerpoint/2010/main" val="172109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63531" y="-39017"/>
            <a:ext cx="11163869" cy="923330"/>
          </a:xfrm>
          <a:prstGeom prst="rect">
            <a:avLst/>
          </a:prstGeom>
          <a:solidFill>
            <a:srgbClr val="FFC000"/>
          </a:solidFill>
        </p:spPr>
        <p:txBody>
          <a:bodyPr wrap="square">
            <a:spAutoFit/>
          </a:bodyPr>
          <a:lstStyle/>
          <a:p>
            <a:r>
              <a:rPr lang="bs-Latn-BA" sz="2000" cap="all" dirty="0">
                <a:latin typeface="Arial" panose="020B0604020202020204" pitchFamily="34" charset="0"/>
                <a:cs typeface="Arial" panose="020B0604020202020204" pitchFamily="34" charset="0"/>
              </a:rPr>
              <a:t>2b. </a:t>
            </a:r>
            <a:r>
              <a:rPr lang="en-GB" sz="2000" cap="all" dirty="0">
                <a:latin typeface="Arial" panose="020B0604020202020204" pitchFamily="34" charset="0"/>
                <a:cs typeface="Arial" panose="020B0604020202020204" pitchFamily="34" charset="0"/>
              </a:rPr>
              <a:t>Why do you not support Bosnia and Herzegovina's accession </a:t>
            </a:r>
            <a:r>
              <a:rPr lang="bs-Latn-BA" sz="2000" cap="all" dirty="0">
                <a:latin typeface="Arial" panose="020B0604020202020204" pitchFamily="34" charset="0"/>
                <a:cs typeface="Arial" panose="020B0604020202020204" pitchFamily="34" charset="0"/>
              </a:rPr>
              <a:t>IN</a:t>
            </a:r>
            <a:r>
              <a:rPr lang="en-GB" sz="2000" cap="all" dirty="0">
                <a:latin typeface="Arial" panose="020B0604020202020204" pitchFamily="34" charset="0"/>
                <a:cs typeface="Arial" panose="020B0604020202020204" pitchFamily="34" charset="0"/>
              </a:rPr>
              <a:t>to the European Union?</a:t>
            </a:r>
            <a:br>
              <a:rPr lang="bs-Latn-BA"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sp>
        <p:nvSpPr>
          <p:cNvPr id="10" name="Rectangle 9"/>
          <p:cNvSpPr/>
          <p:nvPr/>
        </p:nvSpPr>
        <p:spPr>
          <a:xfrm>
            <a:off x="966817" y="504762"/>
            <a:ext cx="2667718"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=190,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=53,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=132,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=5</a:t>
            </a:r>
          </a:p>
        </p:txBody>
      </p:sp>
      <p:sp>
        <p:nvSpPr>
          <p:cNvPr id="7" name="TextBox 6"/>
          <p:cNvSpPr txBox="1"/>
          <p:nvPr/>
        </p:nvSpPr>
        <p:spPr>
          <a:xfrm>
            <a:off x="1281767" y="1941739"/>
            <a:ext cx="3600450" cy="1938992"/>
          </a:xfrm>
          <a:prstGeom prst="rect">
            <a:avLst/>
          </a:prstGeom>
          <a:noFill/>
        </p:spPr>
        <p:txBody>
          <a:bodyPr wrap="square" lIns="0" tIns="0" rIns="0" bIns="0" rtlCol="0">
            <a:spAutoFit/>
          </a:bodyPr>
          <a:lstStyle/>
          <a:p>
            <a:pPr algn="just"/>
            <a:r>
              <a:rPr lang="hr-BA" sz="1400" dirty="0" err="1">
                <a:latin typeface="Arial" panose="020B0604020202020204" pitchFamily="34" charset="0"/>
                <a:cs typeface="Arial" panose="020B0604020202020204" pitchFamily="34" charset="0"/>
              </a:rPr>
              <a:t>Although</a:t>
            </a:r>
            <a:r>
              <a:rPr lang="en-US" sz="1400" dirty="0">
                <a:latin typeface="Arial" panose="020B0604020202020204" pitchFamily="34" charset="0"/>
                <a:cs typeface="Arial" panose="020B0604020202020204" pitchFamily="34" charset="0"/>
              </a:rPr>
              <a:t> the percentage of citizens who do not support BiH‘s accession </a:t>
            </a:r>
            <a:r>
              <a:rPr lang="bs-Latn-BA" sz="1400" dirty="0">
                <a:latin typeface="Arial" panose="020B0604020202020204" pitchFamily="34" charset="0"/>
                <a:cs typeface="Arial" panose="020B0604020202020204" pitchFamily="34" charset="0"/>
              </a:rPr>
              <a:t>in</a:t>
            </a:r>
            <a:r>
              <a:rPr lang="en-US" sz="1400" dirty="0">
                <a:latin typeface="Arial" panose="020B0604020202020204" pitchFamily="34" charset="0"/>
                <a:cs typeface="Arial" panose="020B0604020202020204" pitchFamily="34" charset="0"/>
              </a:rPr>
              <a:t>to the EU is relatively small at the level</a:t>
            </a:r>
            <a:r>
              <a:rPr lang="bs-Latn-BA" sz="1400" dirty="0">
                <a:latin typeface="Arial" panose="020B0604020202020204" pitchFamily="34" charset="0"/>
                <a:cs typeface="Arial" panose="020B0604020202020204" pitchFamily="34" charset="0"/>
              </a:rPr>
              <a:t> of BiH</a:t>
            </a:r>
            <a:r>
              <a:rPr lang="en-US" sz="1400" dirty="0">
                <a:latin typeface="Arial" panose="020B0604020202020204" pitchFamily="34" charset="0"/>
                <a:cs typeface="Arial" panose="020B0604020202020204" pitchFamily="34" charset="0"/>
              </a:rPr>
              <a:t> (1</a:t>
            </a:r>
            <a:r>
              <a:rPr lang="bs-Latn-BA"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r>
              <a:rPr lang="bs-Latn-BA" sz="1400" dirty="0">
                <a:latin typeface="Arial" panose="020B0604020202020204" pitchFamily="34" charset="0"/>
                <a:cs typeface="Arial" panose="020B0604020202020204" pitchFamily="34" charset="0"/>
              </a:rPr>
              <a:t> the main</a:t>
            </a:r>
            <a:r>
              <a:rPr lang="en-US" sz="1400" dirty="0">
                <a:latin typeface="Arial" panose="020B0604020202020204" pitchFamily="34" charset="0"/>
                <a:cs typeface="Arial" panose="020B0604020202020204" pitchFamily="34" charset="0"/>
              </a:rPr>
              <a:t> reasons for not supporting the accession are </a:t>
            </a:r>
            <a:r>
              <a:rPr lang="en-US" sz="1400" dirty="0" err="1">
                <a:latin typeface="Arial" panose="020B0604020202020204" pitchFamily="34" charset="0"/>
                <a:cs typeface="Arial" panose="020B0604020202020204" pitchFamily="34" charset="0"/>
              </a:rPr>
              <a:t>ˮhigher</a:t>
            </a:r>
            <a:r>
              <a:rPr lang="en-US" sz="1400" dirty="0">
                <a:latin typeface="Arial" panose="020B0604020202020204" pitchFamily="34" charset="0"/>
                <a:cs typeface="Arial" panose="020B0604020202020204" pitchFamily="34" charset="0"/>
              </a:rPr>
              <a:t> </a:t>
            </a:r>
            <a:r>
              <a:rPr lang="bs-Latn-BA" sz="1400" dirty="0">
                <a:latin typeface="Arial" panose="020B0604020202020204" pitchFamily="34" charset="0"/>
                <a:cs typeface="Arial" panose="020B0604020202020204" pitchFamily="34" charset="0"/>
              </a:rPr>
              <a:t>costs of </a:t>
            </a:r>
            <a:r>
              <a:rPr lang="en-US" sz="1400" dirty="0">
                <a:latin typeface="Arial" panose="020B0604020202020204" pitchFamily="34" charset="0"/>
                <a:cs typeface="Arial" panose="020B0604020202020204" pitchFamily="34" charset="0"/>
              </a:rPr>
              <a:t>living and taxes“,</a:t>
            </a:r>
            <a:r>
              <a:rPr lang="bs-Latn-BA" sz="1400" dirty="0">
                <a:latin typeface="Arial" panose="020B0604020202020204" pitchFamily="34" charset="0"/>
                <a:cs typeface="Arial" panose="020B0604020202020204" pitchFamily="34" charset="0"/>
              </a:rPr>
              <a:t> followed by </a:t>
            </a:r>
            <a:r>
              <a:rPr lang="en-US" sz="1400" dirty="0">
                <a:latin typeface="Arial" panose="020B0604020202020204" pitchFamily="34" charset="0"/>
                <a:cs typeface="Arial" panose="020B0604020202020204" pitchFamily="34" charset="0"/>
              </a:rPr>
              <a:t>”loss of cultural diversity“</a:t>
            </a:r>
            <a:r>
              <a:rPr lang="bs-Latn-BA" sz="1400" dirty="0">
                <a:latin typeface="Arial" panose="020B0604020202020204" pitchFamily="34" charset="0"/>
                <a:cs typeface="Arial" panose="020B0604020202020204" pitchFamily="34" charset="0"/>
              </a:rPr>
              <a:t> and </a:t>
            </a:r>
            <a:r>
              <a:rPr lang="en-US" sz="1400" dirty="0">
                <a:latin typeface="Arial" panose="020B0604020202020204" pitchFamily="34" charset="0"/>
                <a:cs typeface="Arial" panose="020B0604020202020204" pitchFamily="34" charset="0"/>
              </a:rPr>
              <a:t>”</a:t>
            </a:r>
            <a:r>
              <a:rPr lang="bs-Latn-BA" sz="1400" dirty="0">
                <a:latin typeface="Arial" panose="020B0604020202020204" pitchFamily="34" charset="0"/>
                <a:cs typeface="Arial" panose="020B0604020202020204" pitchFamily="34" charset="0"/>
              </a:rPr>
              <a:t>over-</a:t>
            </a:r>
            <a:r>
              <a:rPr lang="en-US" sz="1400" dirty="0" err="1">
                <a:latin typeface="Arial" panose="020B0604020202020204" pitchFamily="34" charset="0"/>
                <a:cs typeface="Arial" panose="020B0604020202020204" pitchFamily="34" charset="0"/>
              </a:rPr>
              <a:t>centralisation</a:t>
            </a:r>
            <a:r>
              <a:rPr lang="en-US" sz="1400" dirty="0">
                <a:latin typeface="Arial" panose="020B0604020202020204" pitchFamily="34" charset="0"/>
                <a:cs typeface="Arial" panose="020B0604020202020204" pitchFamily="34" charset="0"/>
              </a:rPr>
              <a:t>“</a:t>
            </a:r>
            <a:r>
              <a:rPr lang="bs-Latn-BA"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algn="just"/>
            <a:endParaRPr lang="bs-Latn-BA" sz="1400" dirty="0">
              <a:latin typeface="Arial" panose="020B0604020202020204" pitchFamily="34" charset="0"/>
              <a:cs typeface="Arial" panose="020B0604020202020204" pitchFamily="34" charset="0"/>
            </a:endParaRPr>
          </a:p>
          <a:p>
            <a:pPr algn="just"/>
            <a:endParaRPr lang="bs-Latn-BA" sz="1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3" name="Chart 12"/>
          <p:cNvGraphicFramePr/>
          <p:nvPr>
            <p:extLst>
              <p:ext uri="{D42A27DB-BD31-4B8C-83A1-F6EECF244321}">
                <p14:modId xmlns:p14="http://schemas.microsoft.com/office/powerpoint/2010/main" val="1983562606"/>
              </p:ext>
            </p:extLst>
          </p:nvPr>
        </p:nvGraphicFramePr>
        <p:xfrm>
          <a:off x="3880758" y="957943"/>
          <a:ext cx="7867650" cy="5076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832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5"/>
            <a:ext cx="11163869" cy="923330"/>
          </a:xfrm>
          <a:prstGeom prst="rect">
            <a:avLst/>
          </a:prstGeom>
          <a:solidFill>
            <a:srgbClr val="FFC000"/>
          </a:solidFill>
        </p:spPr>
        <p:txBody>
          <a:bodyPr wrap="square">
            <a:spAutoFit/>
          </a:bodyPr>
          <a:lstStyle/>
          <a:p>
            <a:r>
              <a:rPr lang="vi-VN" sz="2000" cap="all" dirty="0">
                <a:latin typeface="Arial" panose="020B0604020202020204" pitchFamily="34" charset="0"/>
                <a:cs typeface="Arial" panose="020B0604020202020204" pitchFamily="34" charset="0"/>
              </a:rPr>
              <a:t>3. </a:t>
            </a:r>
            <a:r>
              <a:rPr lang="en-GB" sz="2000" cap="all" dirty="0">
                <a:latin typeface="Arial" panose="020B0604020202020204" pitchFamily="34" charset="0"/>
                <a:cs typeface="Arial" panose="020B0604020202020204" pitchFamily="34" charset="0"/>
              </a:rPr>
              <a:t>In your opinion, which of the following reforms </a:t>
            </a:r>
            <a:r>
              <a:rPr lang="bs-Latn-BA" sz="2000" cap="all" dirty="0">
                <a:latin typeface="Arial" panose="020B0604020202020204" pitchFamily="34" charset="0"/>
                <a:cs typeface="Arial" panose="020B0604020202020204" pitchFamily="34" charset="0"/>
              </a:rPr>
              <a:t>IS </a:t>
            </a:r>
            <a:r>
              <a:rPr lang="en-GB" sz="2000" cap="all" dirty="0">
                <a:latin typeface="Arial" panose="020B0604020202020204" pitchFamily="34" charset="0"/>
                <a:cs typeface="Arial" panose="020B0604020202020204" pitchFamily="34" charset="0"/>
              </a:rPr>
              <a:t>necessary to improve </a:t>
            </a:r>
            <a:r>
              <a:rPr lang="bs-Latn-BA" sz="2000" cap="all" dirty="0">
                <a:latin typeface="Arial" panose="020B0604020202020204" pitchFamily="34" charset="0"/>
                <a:cs typeface="Arial" panose="020B0604020202020204" pitchFamily="34" charset="0"/>
              </a:rPr>
              <a:t>EVERYDAY</a:t>
            </a:r>
            <a:r>
              <a:rPr lang="en-GB" sz="2000" cap="all" dirty="0">
                <a:latin typeface="Arial" panose="020B0604020202020204" pitchFamily="34" charset="0"/>
                <a:cs typeface="Arial" panose="020B0604020202020204" pitchFamily="34" charset="0"/>
              </a:rPr>
              <a:t> life of BiH citizens?</a:t>
            </a:r>
            <a:br>
              <a:rPr lang="bs-Latn-BA"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A3ED78B-AEE9-467A-9060-57BD37EE63BD}"/>
              </a:ext>
            </a:extLst>
          </p:cNvPr>
          <p:cNvSpPr/>
          <p:nvPr/>
        </p:nvSpPr>
        <p:spPr>
          <a:xfrm>
            <a:off x="966817" y="796968"/>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7" name="TextBox 6"/>
          <p:cNvSpPr txBox="1"/>
          <p:nvPr/>
        </p:nvSpPr>
        <p:spPr>
          <a:xfrm>
            <a:off x="956885" y="1600936"/>
            <a:ext cx="3600450" cy="3447098"/>
          </a:xfrm>
          <a:prstGeom prst="rect">
            <a:avLst/>
          </a:prstGeom>
          <a:noFill/>
        </p:spPr>
        <p:txBody>
          <a:bodyPr wrap="square" lIns="0" tIns="0" rIns="0" bIns="0" rtlCol="0">
            <a:spAutoFit/>
          </a:bodyPr>
          <a:lstStyle/>
          <a:p>
            <a:pPr algn="just"/>
            <a:r>
              <a:rPr lang="en-US" sz="1400" dirty="0">
                <a:latin typeface="Arial" panose="020B0604020202020204" pitchFamily="34" charset="0"/>
                <a:cs typeface="Arial" panose="020B0604020202020204" pitchFamily="34" charset="0"/>
              </a:rPr>
              <a:t>Every </a:t>
            </a:r>
            <a:r>
              <a:rPr lang="hr-BA" sz="1400" dirty="0" err="1">
                <a:latin typeface="Arial" panose="020B0604020202020204" pitchFamily="34" charset="0"/>
                <a:cs typeface="Arial" panose="020B0604020202020204" pitchFamily="34" charset="0"/>
              </a:rPr>
              <a:t>second</a:t>
            </a:r>
            <a:r>
              <a:rPr lang="en-US" sz="1400" dirty="0">
                <a:latin typeface="Arial" panose="020B0604020202020204" pitchFamily="34" charset="0"/>
                <a:cs typeface="Arial" panose="020B0604020202020204" pitchFamily="34" charset="0"/>
              </a:rPr>
              <a:t> </a:t>
            </a:r>
            <a:r>
              <a:rPr lang="bs-Latn-BA" sz="1400" dirty="0">
                <a:latin typeface="Arial" panose="020B0604020202020204" pitchFamily="34" charset="0"/>
                <a:cs typeface="Arial" panose="020B0604020202020204" pitchFamily="34" charset="0"/>
              </a:rPr>
              <a:t>citizen</a:t>
            </a:r>
            <a:r>
              <a:rPr lang="en-US" sz="1400" dirty="0">
                <a:latin typeface="Arial" panose="020B0604020202020204" pitchFamily="34" charset="0"/>
                <a:cs typeface="Arial" panose="020B0604020202020204" pitchFamily="34" charset="0"/>
              </a:rPr>
              <a:t> </a:t>
            </a:r>
            <a:r>
              <a:rPr lang="bs-Latn-BA" sz="1400" dirty="0">
                <a:latin typeface="Arial" panose="020B0604020202020204" pitchFamily="34" charset="0"/>
                <a:cs typeface="Arial" panose="020B0604020202020204" pitchFamily="34" charset="0"/>
              </a:rPr>
              <a:t>believes that</a:t>
            </a:r>
            <a:r>
              <a:rPr lang="en-US" sz="1400" dirty="0">
                <a:latin typeface="Arial" panose="020B0604020202020204" pitchFamily="34" charset="0"/>
                <a:cs typeface="Arial" panose="020B0604020202020204" pitchFamily="34" charset="0"/>
              </a:rPr>
              <a:t> the fight against corruption is necessary for</a:t>
            </a:r>
            <a:r>
              <a:rPr lang="hr-BA" sz="1400" dirty="0">
                <a:latin typeface="Arial" panose="020B0604020202020204" pitchFamily="34" charset="0"/>
                <a:cs typeface="Arial" panose="020B0604020202020204" pitchFamily="34" charset="0"/>
              </a:rPr>
              <a:t> </a:t>
            </a:r>
            <a:r>
              <a:rPr lang="hr-BA" sz="1400" dirty="0" err="1">
                <a:latin typeface="Arial" panose="020B0604020202020204" pitchFamily="34" charset="0"/>
                <a:cs typeface="Arial" panose="020B0604020202020204" pitchFamily="34" charset="0"/>
              </a:rPr>
              <a:t>the</a:t>
            </a:r>
            <a:r>
              <a:rPr lang="hr-BA"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improvement of everyday life of BiH citizens.  </a:t>
            </a:r>
          </a:p>
          <a:p>
            <a:pPr algn="just"/>
            <a:r>
              <a:rPr lang="en-US" sz="1400" dirty="0">
                <a:latin typeface="Arial" panose="020B0604020202020204" pitchFamily="34" charset="0"/>
                <a:cs typeface="Arial" panose="020B0604020202020204" pitchFamily="34" charset="0"/>
              </a:rPr>
              <a:t>  </a:t>
            </a:r>
            <a:endParaRPr lang="bs-Latn-BA" sz="1400" dirty="0">
              <a:latin typeface="Arial" panose="020B0604020202020204" pitchFamily="34" charset="0"/>
              <a:cs typeface="Arial" panose="020B0604020202020204" pitchFamily="34" charset="0"/>
            </a:endParaRPr>
          </a:p>
          <a:p>
            <a:pPr algn="just"/>
            <a:r>
              <a:rPr lang="bs-Latn-BA" sz="1400" dirty="0">
                <a:latin typeface="Arial" panose="020B0604020202020204" pitchFamily="34" charset="0"/>
                <a:cs typeface="Arial" panose="020B0604020202020204" pitchFamily="34" charset="0"/>
              </a:rPr>
              <a:t>In addition, o</a:t>
            </a:r>
            <a:r>
              <a:rPr lang="en-US" sz="1400" dirty="0">
                <a:latin typeface="Arial" panose="020B0604020202020204" pitchFamily="34" charset="0"/>
                <a:cs typeface="Arial" panose="020B0604020202020204" pitchFamily="34" charset="0"/>
              </a:rPr>
              <a:t>ne sixth of citizens believe that the </a:t>
            </a:r>
            <a:r>
              <a:rPr lang="bs-Latn-BA" sz="1400" dirty="0">
                <a:latin typeface="Arial" panose="020B0604020202020204" pitchFamily="34" charset="0"/>
                <a:cs typeface="Arial" panose="020B0604020202020204" pitchFamily="34" charset="0"/>
              </a:rPr>
              <a:t>reform of </a:t>
            </a:r>
            <a:r>
              <a:rPr lang="en-US" sz="1400" dirty="0">
                <a:latin typeface="Arial" panose="020B0604020202020204" pitchFamily="34" charset="0"/>
                <a:cs typeface="Arial" panose="020B0604020202020204" pitchFamily="34" charset="0"/>
              </a:rPr>
              <a:t>judicia</a:t>
            </a:r>
            <a:r>
              <a:rPr lang="bs-Latn-BA" sz="1400" dirty="0">
                <a:latin typeface="Arial" panose="020B0604020202020204" pitchFamily="34" charset="0"/>
                <a:cs typeface="Arial" panose="020B0604020202020204" pitchFamily="34" charset="0"/>
              </a:rPr>
              <a:t>ry and prosecution</a:t>
            </a:r>
            <a:r>
              <a:rPr lang="en-US" sz="1400" dirty="0">
                <a:latin typeface="Arial" panose="020B0604020202020204" pitchFamily="34" charset="0"/>
                <a:cs typeface="Arial" panose="020B0604020202020204" pitchFamily="34" charset="0"/>
              </a:rPr>
              <a:t> is necessary</a:t>
            </a:r>
            <a:r>
              <a:rPr lang="bs-Latn-BA" sz="1400" dirty="0">
                <a:latin typeface="Arial" panose="020B0604020202020204" pitchFamily="34" charset="0"/>
                <a:cs typeface="Arial" panose="020B0604020202020204" pitchFamily="34" charset="0"/>
              </a:rPr>
              <a:t>, as well as </a:t>
            </a:r>
            <a:r>
              <a:rPr lang="en-US" sz="1400" dirty="0" err="1">
                <a:latin typeface="Arial" panose="020B0604020202020204" pitchFamily="34" charset="0"/>
                <a:cs typeface="Arial" panose="020B0604020202020204" pitchFamily="34" charset="0"/>
              </a:rPr>
              <a:t>reduc</a:t>
            </a:r>
            <a:r>
              <a:rPr lang="bs-Latn-BA" sz="1400" dirty="0">
                <a:latin typeface="Arial" panose="020B0604020202020204" pitchFamily="34" charset="0"/>
                <a:cs typeface="Arial" panose="020B0604020202020204" pitchFamily="34" charset="0"/>
              </a:rPr>
              <a:t>ing </a:t>
            </a:r>
            <a:r>
              <a:rPr lang="en-US" sz="1400" dirty="0">
                <a:latin typeface="Arial" panose="020B0604020202020204" pitchFamily="34" charset="0"/>
                <a:cs typeface="Arial" panose="020B0604020202020204" pitchFamily="34" charset="0"/>
              </a:rPr>
              <a:t>tax burdens on </a:t>
            </a:r>
            <a:r>
              <a:rPr lang="en-US" sz="1400" dirty="0" err="1">
                <a:latin typeface="Arial" panose="020B0604020202020204" pitchFamily="34" charset="0"/>
                <a:cs typeface="Arial" panose="020B0604020202020204" pitchFamily="34" charset="0"/>
              </a:rPr>
              <a:t>labour</a:t>
            </a:r>
            <a:r>
              <a:rPr lang="en-US" sz="1400" dirty="0">
                <a:latin typeface="Arial" panose="020B0604020202020204" pitchFamily="34" charset="0"/>
                <a:cs typeface="Arial" panose="020B0604020202020204" pitchFamily="34" charset="0"/>
              </a:rPr>
              <a:t> and removing barriers to employment.  </a:t>
            </a:r>
          </a:p>
          <a:p>
            <a:pPr algn="just"/>
            <a:endParaRPr lang="bs-Latn-BA" sz="1400" dirty="0">
              <a:latin typeface="Arial" panose="020B0604020202020204" pitchFamily="34" charset="0"/>
              <a:cs typeface="Arial" panose="020B0604020202020204" pitchFamily="34" charset="0"/>
            </a:endParaRPr>
          </a:p>
          <a:p>
            <a:pPr algn="just"/>
            <a:r>
              <a:rPr lang="bs-Latn-BA" sz="1400" dirty="0">
                <a:latin typeface="Arial" panose="020B0604020202020204" pitchFamily="34" charset="0"/>
                <a:cs typeface="Arial" panose="020B0604020202020204" pitchFamily="34" charset="0"/>
              </a:rPr>
              <a:t>Citizens in the </a:t>
            </a:r>
            <a:r>
              <a:rPr lang="bs-Latn-BA" sz="1400" dirty="0" err="1">
                <a:latin typeface="Arial" panose="020B0604020202020204" pitchFamily="34" charset="0"/>
                <a:cs typeface="Arial" panose="020B0604020202020204" pitchFamily="34" charset="0"/>
              </a:rPr>
              <a:t>FBiH</a:t>
            </a:r>
            <a:r>
              <a:rPr lang="bs-Latn-BA" sz="1400" dirty="0">
                <a:latin typeface="Arial" panose="020B0604020202020204" pitchFamily="34" charset="0"/>
                <a:cs typeface="Arial" panose="020B0604020202020204" pitchFamily="34" charset="0"/>
              </a:rPr>
              <a:t> </a:t>
            </a:r>
            <a:r>
              <a:rPr lang="bs-Latn-BA" sz="1400" dirty="0" err="1">
                <a:latin typeface="Arial" panose="020B0604020202020204" pitchFamily="34" charset="0"/>
                <a:cs typeface="Arial" panose="020B0604020202020204" pitchFamily="34" charset="0"/>
              </a:rPr>
              <a:t>believe</a:t>
            </a:r>
            <a:r>
              <a:rPr lang="bs-Latn-BA" sz="1400" dirty="0">
                <a:latin typeface="Arial" panose="020B0604020202020204" pitchFamily="34" charset="0"/>
                <a:cs typeface="Arial" panose="020B0604020202020204" pitchFamily="34" charset="0"/>
              </a:rPr>
              <a:t> more that the reform of judiciary and prosecution </a:t>
            </a:r>
            <a:r>
              <a:rPr lang="bs-Latn-BA" sz="1400" dirty="0" err="1">
                <a:latin typeface="Arial" panose="020B0604020202020204" pitchFamily="34" charset="0"/>
                <a:cs typeface="Arial" panose="020B0604020202020204" pitchFamily="34" charset="0"/>
              </a:rPr>
              <a:t>is</a:t>
            </a:r>
            <a:r>
              <a:rPr lang="bs-Latn-BA" sz="1400" dirty="0">
                <a:latin typeface="Arial" panose="020B0604020202020204" pitchFamily="34" charset="0"/>
                <a:cs typeface="Arial" panose="020B0604020202020204" pitchFamily="34" charset="0"/>
              </a:rPr>
              <a:t> </a:t>
            </a:r>
            <a:r>
              <a:rPr lang="bs-Latn-BA" sz="1400" dirty="0" err="1">
                <a:latin typeface="Arial" panose="020B0604020202020204" pitchFamily="34" charset="0"/>
                <a:cs typeface="Arial" panose="020B0604020202020204" pitchFamily="34" charset="0"/>
              </a:rPr>
              <a:t>necessary</a:t>
            </a:r>
            <a:r>
              <a:rPr lang="bs-Latn-BA" sz="1400" dirty="0">
                <a:latin typeface="Arial" panose="020B0604020202020204" pitchFamily="34" charset="0"/>
                <a:cs typeface="Arial" panose="020B0604020202020204" pitchFamily="34" charset="0"/>
              </a:rPr>
              <a:t> </a:t>
            </a:r>
            <a:r>
              <a:rPr lang="bs-Latn-BA" sz="1400" dirty="0" err="1">
                <a:latin typeface="Arial" panose="020B0604020202020204" pitchFamily="34" charset="0"/>
                <a:cs typeface="Arial" panose="020B0604020202020204" pitchFamily="34" charset="0"/>
              </a:rPr>
              <a:t>compare</a:t>
            </a:r>
            <a:r>
              <a:rPr lang="bs-Latn-BA" sz="1400" dirty="0">
                <a:latin typeface="Arial" panose="020B0604020202020204" pitchFamily="34" charset="0"/>
                <a:cs typeface="Arial" panose="020B0604020202020204" pitchFamily="34" charset="0"/>
              </a:rPr>
              <a:t> to </a:t>
            </a:r>
            <a:r>
              <a:rPr lang="bs-Latn-BA" sz="1400" dirty="0" err="1">
                <a:latin typeface="Arial" panose="020B0604020202020204" pitchFamily="34" charset="0"/>
                <a:cs typeface="Arial" panose="020B0604020202020204" pitchFamily="34" charset="0"/>
              </a:rPr>
              <a:t>the</a:t>
            </a:r>
            <a:r>
              <a:rPr lang="bs-Latn-BA" sz="1400" dirty="0">
                <a:latin typeface="Arial" panose="020B0604020202020204" pitchFamily="34" charset="0"/>
                <a:cs typeface="Arial" panose="020B0604020202020204" pitchFamily="34" charset="0"/>
              </a:rPr>
              <a:t> RS </a:t>
            </a:r>
            <a:r>
              <a:rPr lang="bs-Latn-BA" sz="1400" dirty="0" err="1">
                <a:latin typeface="Arial" panose="020B0604020202020204" pitchFamily="34" charset="0"/>
                <a:cs typeface="Arial" panose="020B0604020202020204" pitchFamily="34" charset="0"/>
              </a:rPr>
              <a:t>citizens</a:t>
            </a:r>
            <a:r>
              <a:rPr lang="bs-Latn-BA" sz="1400" dirty="0">
                <a:latin typeface="Arial" panose="020B0604020202020204" pitchFamily="34" charset="0"/>
                <a:cs typeface="Arial" panose="020B0604020202020204" pitchFamily="34" charset="0"/>
              </a:rPr>
              <a:t>. Citizens in the RS believe that reform of social system is as important.</a:t>
            </a:r>
          </a:p>
          <a:p>
            <a:pPr algn="just"/>
            <a:endParaRPr lang="bs-Latn-BA" sz="1400"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1180788485"/>
              </p:ext>
            </p:extLst>
          </p:nvPr>
        </p:nvGraphicFramePr>
        <p:xfrm>
          <a:off x="1458111" y="882413"/>
          <a:ext cx="10527062" cy="53826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180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5"/>
            <a:ext cx="11163869" cy="923330"/>
          </a:xfrm>
          <a:prstGeom prst="rect">
            <a:avLst/>
          </a:prstGeom>
          <a:solidFill>
            <a:srgbClr val="FFC000"/>
          </a:solidFill>
        </p:spPr>
        <p:txBody>
          <a:bodyPr wrap="square">
            <a:spAutoFit/>
          </a:bodyPr>
          <a:lstStyle/>
          <a:p>
            <a:r>
              <a:rPr lang="vi-VN" sz="2000" cap="all" dirty="0">
                <a:latin typeface="+mn-lt"/>
                <a:cs typeface="Arial" panose="020B0604020202020204" pitchFamily="34" charset="0"/>
              </a:rPr>
              <a:t>4. </a:t>
            </a:r>
            <a:r>
              <a:rPr lang="en-GB" sz="2000" cap="all" dirty="0">
                <a:latin typeface="Arial" panose="020B0604020202020204" pitchFamily="34" charset="0"/>
                <a:cs typeface="Arial" panose="020B0604020202020204" pitchFamily="34" charset="0"/>
              </a:rPr>
              <a:t>In your opinion, why is the European Union interested in the accession of Bosnia and Herzegovina?</a:t>
            </a:r>
            <a:br>
              <a:rPr lang="bs-Latn-BA" sz="2000" cap="all" dirty="0">
                <a:latin typeface="Arial" panose="020B0604020202020204" pitchFamily="34" charset="0"/>
                <a:cs typeface="Arial" panose="020B0604020202020204" pitchFamily="34" charset="0"/>
              </a:rPr>
            </a:br>
            <a:endParaRPr lang="bs-Latn-BA" sz="2000" cap="all"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8" name="TextBox 7"/>
          <p:cNvSpPr txBox="1"/>
          <p:nvPr/>
        </p:nvSpPr>
        <p:spPr>
          <a:xfrm>
            <a:off x="956813" y="1843768"/>
            <a:ext cx="3600450" cy="2369880"/>
          </a:xfrm>
          <a:prstGeom prst="rect">
            <a:avLst/>
          </a:prstGeom>
          <a:noFill/>
        </p:spPr>
        <p:txBody>
          <a:bodyPr wrap="square" lIns="0" tIns="0" rIns="0" bIns="0" rtlCol="0">
            <a:spAutoFit/>
          </a:bodyPr>
          <a:lstStyle/>
          <a:p>
            <a:pPr algn="just"/>
            <a:r>
              <a:rPr lang="en-US" sz="1400" dirty="0">
                <a:latin typeface="Arial" panose="020B0604020202020204" pitchFamily="34" charset="0"/>
                <a:cs typeface="Arial" panose="020B0604020202020204" pitchFamily="34" charset="0"/>
              </a:rPr>
              <a:t>Three </a:t>
            </a:r>
            <a:r>
              <a:rPr lang="bs-Latn-BA" sz="1400" dirty="0">
                <a:latin typeface="Arial" panose="020B0604020202020204" pitchFamily="34" charset="0"/>
                <a:cs typeface="Arial" panose="020B0604020202020204" pitchFamily="34" charset="0"/>
              </a:rPr>
              <a:t>out of</a:t>
            </a:r>
            <a:r>
              <a:rPr lang="en-US" sz="1400" dirty="0">
                <a:latin typeface="Arial" panose="020B0604020202020204" pitchFamily="34" charset="0"/>
                <a:cs typeface="Arial" panose="020B0604020202020204" pitchFamily="34" charset="0"/>
              </a:rPr>
              <a:t> ten citizens </a:t>
            </a:r>
            <a:r>
              <a:rPr lang="hr-BA" sz="1400" dirty="0" err="1">
                <a:latin typeface="Arial" panose="020B0604020202020204" pitchFamily="34" charset="0"/>
                <a:cs typeface="Arial" panose="020B0604020202020204" pitchFamily="34" charset="0"/>
              </a:rPr>
              <a:t>believe</a:t>
            </a:r>
            <a:r>
              <a:rPr lang="en-US" sz="1400" dirty="0">
                <a:latin typeface="Arial" panose="020B0604020202020204" pitchFamily="34" charset="0"/>
                <a:cs typeface="Arial" panose="020B0604020202020204" pitchFamily="34" charset="0"/>
              </a:rPr>
              <a:t> the EU is interested in BiH‘s accession because of its natural resources. </a:t>
            </a:r>
            <a:r>
              <a:rPr lang="bs-Latn-BA" sz="1400" dirty="0">
                <a:latin typeface="Arial" panose="020B0604020202020204" pitchFamily="34" charset="0"/>
                <a:cs typeface="Arial" panose="020B0604020202020204" pitchFamily="34" charset="0"/>
              </a:rPr>
              <a:t>Every fifth </a:t>
            </a:r>
            <a:r>
              <a:rPr lang="bs-Latn-BA" sz="1400" dirty="0" err="1">
                <a:latin typeface="Arial" panose="020B0604020202020204" pitchFamily="34" charset="0"/>
                <a:cs typeface="Arial" panose="020B0604020202020204" pitchFamily="34" charset="0"/>
              </a:rPr>
              <a:t>citizen</a:t>
            </a:r>
            <a:r>
              <a:rPr lang="bs-Latn-BA" sz="1400" dirty="0">
                <a:latin typeface="Arial" panose="020B0604020202020204" pitchFamily="34" charset="0"/>
                <a:cs typeface="Arial" panose="020B0604020202020204" pitchFamily="34" charset="0"/>
              </a:rPr>
              <a:t> </a:t>
            </a:r>
            <a:r>
              <a:rPr lang="bs-Latn-BA" sz="1400" dirty="0" err="1">
                <a:latin typeface="Arial" panose="020B0604020202020204" pitchFamily="34" charset="0"/>
                <a:cs typeface="Arial" panose="020B0604020202020204" pitchFamily="34" charset="0"/>
              </a:rPr>
              <a:t>believes</a:t>
            </a:r>
            <a:r>
              <a:rPr lang="bs-Latn-BA" sz="1400" dirty="0">
                <a:latin typeface="Arial" panose="020B0604020202020204" pitchFamily="34" charset="0"/>
                <a:cs typeface="Arial" panose="020B0604020202020204" pitchFamily="34" charset="0"/>
              </a:rPr>
              <a:t> the reason is </a:t>
            </a:r>
            <a:r>
              <a:rPr lang="en-US" sz="1400" dirty="0">
                <a:latin typeface="Arial" panose="020B0604020202020204" pitchFamily="34" charset="0"/>
                <a:cs typeface="Arial" panose="020B0604020202020204" pitchFamily="34" charset="0"/>
              </a:rPr>
              <a:t>to ensure peace and stability. </a:t>
            </a:r>
          </a:p>
          <a:p>
            <a:pPr algn="just"/>
            <a:r>
              <a:rPr lang="bs-Latn-BA" sz="1400" dirty="0">
                <a:latin typeface="Arial" panose="020B0604020202020204" pitchFamily="34" charset="0"/>
                <a:cs typeface="Arial" panose="020B0604020202020204" pitchFamily="34" charset="0"/>
              </a:rPr>
              <a:t>    </a:t>
            </a:r>
          </a:p>
          <a:p>
            <a:pPr algn="just"/>
            <a:r>
              <a:rPr lang="en-US" sz="1400" dirty="0">
                <a:latin typeface="Arial" panose="020B0604020202020204" pitchFamily="34" charset="0"/>
                <a:cs typeface="Arial" panose="020B0604020202020204" pitchFamily="34" charset="0"/>
              </a:rPr>
              <a:t>One third of citizens </a:t>
            </a:r>
            <a:r>
              <a:rPr lang="bs-Latn-BA" sz="1400" dirty="0">
                <a:latin typeface="Arial" panose="020B0604020202020204" pitchFamily="34" charset="0"/>
                <a:cs typeface="Arial" panose="020B0604020202020204" pitchFamily="34" charset="0"/>
              </a:rPr>
              <a:t>believe the reasons are </a:t>
            </a:r>
            <a:r>
              <a:rPr lang="en-US" sz="1400" dirty="0">
                <a:latin typeface="Arial" panose="020B0604020202020204" pitchFamily="34" charset="0"/>
                <a:cs typeface="Arial" panose="020B0604020202020204" pitchFamily="34" charset="0"/>
              </a:rPr>
              <a:t>professional and skilled workers and exp</a:t>
            </a:r>
            <a:r>
              <a:rPr lang="bs-Latn-BA" sz="1400" dirty="0">
                <a:latin typeface="Arial" panose="020B0604020202020204" pitchFamily="34" charset="0"/>
                <a:cs typeface="Arial" panose="020B0604020202020204" pitchFamily="34" charset="0"/>
              </a:rPr>
              <a:t>ansion of the European market</a:t>
            </a:r>
            <a:r>
              <a:rPr lang="en-US" sz="1400" dirty="0">
                <a:latin typeface="Arial" panose="020B0604020202020204" pitchFamily="34" charset="0"/>
                <a:cs typeface="Arial" panose="020B0604020202020204" pitchFamily="34" charset="0"/>
              </a:rPr>
              <a:t>.   </a:t>
            </a:r>
          </a:p>
          <a:p>
            <a:pPr algn="just"/>
            <a:endParaRPr lang="bs-Latn-BA" sz="1400" dirty="0">
              <a:latin typeface="Arial" panose="020B0604020202020204" pitchFamily="34" charset="0"/>
              <a:cs typeface="Arial" panose="020B0604020202020204" pitchFamily="34" charset="0"/>
            </a:endParaRPr>
          </a:p>
          <a:p>
            <a:pPr algn="just"/>
            <a:endParaRPr lang="bs-Latn-BA" sz="1400" dirty="0">
              <a:latin typeface="Arial" panose="020B0604020202020204" pitchFamily="34" charset="0"/>
              <a:cs typeface="Arial" panose="020B0604020202020204" pitchFamily="34" charset="0"/>
            </a:endParaRPr>
          </a:p>
          <a:p>
            <a:pPr algn="just"/>
            <a:endParaRPr lang="bs-Latn-BA"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A3ED78B-AEE9-467A-9060-57BD37EE63BD}"/>
              </a:ext>
            </a:extLst>
          </p:cNvPr>
          <p:cNvSpPr/>
          <p:nvPr/>
        </p:nvSpPr>
        <p:spPr>
          <a:xfrm>
            <a:off x="966817" y="80513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graphicFrame>
        <p:nvGraphicFramePr>
          <p:cNvPr id="13" name="Chart 12"/>
          <p:cNvGraphicFramePr/>
          <p:nvPr>
            <p:extLst>
              <p:ext uri="{D42A27DB-BD31-4B8C-83A1-F6EECF244321}">
                <p14:modId xmlns:p14="http://schemas.microsoft.com/office/powerpoint/2010/main" val="3378256497"/>
              </p:ext>
            </p:extLst>
          </p:nvPr>
        </p:nvGraphicFramePr>
        <p:xfrm>
          <a:off x="4161282" y="545536"/>
          <a:ext cx="8177676" cy="5523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124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5"/>
            <a:ext cx="11163869" cy="923330"/>
          </a:xfrm>
          <a:prstGeom prst="rect">
            <a:avLst/>
          </a:prstGeom>
          <a:solidFill>
            <a:srgbClr val="FFC000"/>
          </a:solidFill>
        </p:spPr>
        <p:txBody>
          <a:bodyPr wrap="square">
            <a:spAutoFit/>
          </a:bodyPr>
          <a:lstStyle/>
          <a:p>
            <a:r>
              <a:rPr lang="vi-VN" sz="2000" cap="all" dirty="0">
                <a:latin typeface="Arial" panose="020B0604020202020204" pitchFamily="34" charset="0"/>
                <a:cs typeface="Arial" panose="020B0604020202020204" pitchFamily="34" charset="0"/>
              </a:rPr>
              <a:t>5. </a:t>
            </a:r>
            <a:r>
              <a:rPr lang="bs-Latn-BA" sz="2000" cap="all" dirty="0">
                <a:latin typeface="Arial" panose="020B0604020202020204" pitchFamily="34" charset="0"/>
                <a:cs typeface="Arial" panose="020B0604020202020204" pitchFamily="34" charset="0"/>
              </a:rPr>
              <a:t>ARE YOU FAMILIAR WITH </a:t>
            </a:r>
            <a:r>
              <a:rPr lang="en-GB" sz="2000" cap="all" dirty="0">
                <a:latin typeface="Arial" panose="020B0604020202020204" pitchFamily="34" charset="0"/>
                <a:cs typeface="Arial" panose="020B0604020202020204" pitchFamily="34" charset="0"/>
              </a:rPr>
              <a:t>the current state of the </a:t>
            </a:r>
            <a:r>
              <a:rPr lang="bs-Latn-BA" sz="2000" cap="all" dirty="0">
                <a:latin typeface="Arial" panose="020B0604020202020204" pitchFamily="34" charset="0"/>
                <a:cs typeface="Arial" panose="020B0604020202020204" pitchFamily="34" charset="0"/>
              </a:rPr>
              <a:t>BIH INTEGRATION </a:t>
            </a:r>
            <a:r>
              <a:rPr lang="en-GB" sz="2000" cap="all" dirty="0">
                <a:latin typeface="Arial" panose="020B0604020202020204" pitchFamily="34" charset="0"/>
                <a:cs typeface="Arial" panose="020B0604020202020204" pitchFamily="34" charset="0"/>
              </a:rPr>
              <a:t>process into the European Union?</a:t>
            </a:r>
            <a:br>
              <a:rPr lang="bs-Latn-BA" sz="2400" cap="all" dirty="0">
                <a:solidFill>
                  <a:schemeClr val="bg1"/>
                </a:solidFill>
                <a:latin typeface="+mn-lt"/>
              </a:rPr>
            </a:br>
            <a:endParaRPr lang="bs-Latn-BA" sz="2000" cap="all"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A3ED78B-AEE9-467A-9060-57BD37EE63BD}"/>
              </a:ext>
            </a:extLst>
          </p:cNvPr>
          <p:cNvSpPr/>
          <p:nvPr/>
        </p:nvSpPr>
        <p:spPr>
          <a:xfrm>
            <a:off x="966817" y="80513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sp>
        <p:nvSpPr>
          <p:cNvPr id="11" name="TextBox 10"/>
          <p:cNvSpPr txBox="1"/>
          <p:nvPr/>
        </p:nvSpPr>
        <p:spPr>
          <a:xfrm>
            <a:off x="1167494" y="1827440"/>
            <a:ext cx="3600450" cy="1938992"/>
          </a:xfrm>
          <a:prstGeom prst="rect">
            <a:avLst/>
          </a:prstGeom>
          <a:noFill/>
        </p:spPr>
        <p:txBody>
          <a:bodyPr wrap="square" lIns="0" tIns="0" rIns="0" bIns="0" rtlCol="0">
            <a:spAutoFit/>
          </a:bodyPr>
          <a:lstStyle/>
          <a:p>
            <a:pPr algn="just"/>
            <a:r>
              <a:rPr lang="bs-Latn-BA" sz="1400" dirty="0">
                <a:latin typeface="Arial" panose="020B0604020202020204" pitchFamily="34" charset="0"/>
                <a:cs typeface="Arial" panose="020B0604020202020204" pitchFamily="34" charset="0"/>
              </a:rPr>
              <a:t>Four out of ten </a:t>
            </a:r>
            <a:r>
              <a:rPr lang="en-US" sz="1400" dirty="0">
                <a:latin typeface="Arial" panose="020B0604020202020204" pitchFamily="34" charset="0"/>
                <a:cs typeface="Arial" panose="020B0604020202020204" pitchFamily="34" charset="0"/>
              </a:rPr>
              <a:t>citizens </a:t>
            </a:r>
            <a:r>
              <a:rPr lang="bs-Latn-BA" sz="1400" dirty="0">
                <a:latin typeface="Arial" panose="020B0604020202020204" pitchFamily="34" charset="0"/>
                <a:cs typeface="Arial" panose="020B0604020202020204" pitchFamily="34" charset="0"/>
              </a:rPr>
              <a:t>believe </a:t>
            </a:r>
            <a:r>
              <a:rPr lang="en-US" sz="1400" dirty="0" err="1">
                <a:latin typeface="Arial" panose="020B0604020202020204" pitchFamily="34" charset="0"/>
                <a:cs typeface="Arial" panose="020B0604020202020204" pitchFamily="34" charset="0"/>
              </a:rPr>
              <a:t>BiH</a:t>
            </a:r>
            <a:r>
              <a:rPr lang="en-US" sz="1400" dirty="0">
                <a:latin typeface="Arial" panose="020B0604020202020204" pitchFamily="34" charset="0"/>
                <a:cs typeface="Arial" panose="020B0604020202020204" pitchFamily="34" charset="0"/>
              </a:rPr>
              <a:t> </a:t>
            </a:r>
            <a:r>
              <a:rPr lang="hr-BA" sz="1400" dirty="0">
                <a:latin typeface="Arial" panose="020B0604020202020204" pitchFamily="34" charset="0"/>
                <a:cs typeface="Arial" panose="020B0604020202020204" pitchFamily="34" charset="0"/>
              </a:rPr>
              <a:t>ha</a:t>
            </a:r>
            <a:r>
              <a:rPr lang="bs-Latn-BA" sz="1400"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 already</a:t>
            </a:r>
            <a:r>
              <a:rPr lang="hr-BA" sz="1400" dirty="0">
                <a:latin typeface="Arial" panose="020B0604020202020204" pitchFamily="34" charset="0"/>
                <a:cs typeface="Arial" panose="020B0604020202020204" pitchFamily="34" charset="0"/>
              </a:rPr>
              <a:t> </a:t>
            </a:r>
            <a:r>
              <a:rPr lang="hr-BA" sz="1400" dirty="0" err="1">
                <a:latin typeface="Arial" panose="020B0604020202020204" pitchFamily="34" charset="0"/>
                <a:cs typeface="Arial" panose="020B0604020202020204" pitchFamily="34" charset="0"/>
              </a:rPr>
              <a:t>become</a:t>
            </a:r>
            <a:r>
              <a:rPr lang="bs-Latn-BA" sz="1400" dirty="0">
                <a:latin typeface="Arial" panose="020B0604020202020204" pitchFamily="34" charset="0"/>
                <a:cs typeface="Arial" panose="020B0604020202020204" pitchFamily="34" charset="0"/>
              </a:rPr>
              <a:t> a</a:t>
            </a:r>
            <a:r>
              <a:rPr lang="en-US" sz="1400" dirty="0">
                <a:latin typeface="Arial" panose="020B0604020202020204" pitchFamily="34" charset="0"/>
                <a:cs typeface="Arial" panose="020B0604020202020204" pitchFamily="34" charset="0"/>
              </a:rPr>
              <a:t> candidate for</a:t>
            </a:r>
            <a:r>
              <a:rPr lang="bs-Latn-BA" sz="1400" dirty="0">
                <a:latin typeface="Arial" panose="020B0604020202020204" pitchFamily="34" charset="0"/>
                <a:cs typeface="Arial" panose="020B0604020202020204" pitchFamily="34" charset="0"/>
              </a:rPr>
              <a:t> the</a:t>
            </a:r>
            <a:r>
              <a:rPr lang="en-US" sz="1400" dirty="0">
                <a:latin typeface="Arial" panose="020B0604020202020204" pitchFamily="34" charset="0"/>
                <a:cs typeface="Arial" panose="020B0604020202020204" pitchFamily="34" charset="0"/>
              </a:rPr>
              <a:t> EU member</a:t>
            </a:r>
            <a:r>
              <a:rPr lang="bs-Latn-BA" sz="1400"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hip.</a:t>
            </a:r>
            <a:endParaRPr lang="bs-Latn-BA" sz="1400" dirty="0">
              <a:latin typeface="Arial" panose="020B0604020202020204" pitchFamily="34" charset="0"/>
              <a:cs typeface="Arial" panose="020B0604020202020204" pitchFamily="34" charset="0"/>
            </a:endParaRPr>
          </a:p>
          <a:p>
            <a:pPr algn="just"/>
            <a:r>
              <a:rPr lang="bs-Latn-BA" sz="1400" dirty="0">
                <a:latin typeface="Arial" panose="020B0604020202020204" pitchFamily="34" charset="0"/>
                <a:cs typeface="Arial" panose="020B0604020202020204" pitchFamily="34" charset="0"/>
              </a:rPr>
              <a:t>  </a:t>
            </a:r>
          </a:p>
          <a:p>
            <a:pPr algn="just"/>
            <a:r>
              <a:rPr lang="bs-Latn-BA" sz="1400" dirty="0">
                <a:latin typeface="Arial" panose="020B0604020202020204" pitchFamily="34" charset="0"/>
                <a:cs typeface="Arial" panose="020B0604020202020204" pitchFamily="34" charset="0"/>
              </a:rPr>
              <a:t>One fifth of citizens believe </a:t>
            </a:r>
            <a:r>
              <a:rPr lang="en-US" sz="1400" dirty="0" err="1">
                <a:latin typeface="Arial" panose="020B0604020202020204" pitchFamily="34" charset="0"/>
                <a:cs typeface="Arial" panose="020B0604020202020204" pitchFamily="34" charset="0"/>
              </a:rPr>
              <a:t>BiH</a:t>
            </a:r>
            <a:r>
              <a:rPr lang="en-US" sz="1400" dirty="0">
                <a:latin typeface="Arial" panose="020B0604020202020204" pitchFamily="34" charset="0"/>
                <a:cs typeface="Arial" panose="020B0604020202020204" pitchFamily="34" charset="0"/>
              </a:rPr>
              <a:t> </a:t>
            </a:r>
            <a:r>
              <a:rPr lang="hr-BA" sz="1400" dirty="0" err="1">
                <a:latin typeface="Arial" panose="020B0604020202020204" pitchFamily="34" charset="0"/>
                <a:cs typeface="Arial" panose="020B0604020202020204" pitchFamily="34" charset="0"/>
              </a:rPr>
              <a:t>has</a:t>
            </a:r>
            <a:r>
              <a:rPr lang="hr-BA"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applied for </a:t>
            </a:r>
            <a:r>
              <a:rPr lang="bs-Latn-BA" sz="1400" dirty="0">
                <a:latin typeface="Arial" panose="020B0604020202020204" pitchFamily="34" charset="0"/>
                <a:cs typeface="Arial" panose="020B0604020202020204" pitchFamily="34" charset="0"/>
              </a:rPr>
              <a:t>the EU </a:t>
            </a:r>
            <a:r>
              <a:rPr lang="en-US" sz="1400" dirty="0">
                <a:latin typeface="Arial" panose="020B0604020202020204" pitchFamily="34" charset="0"/>
                <a:cs typeface="Arial" panose="020B0604020202020204" pitchFamily="34" charset="0"/>
              </a:rPr>
              <a:t>membership. </a:t>
            </a:r>
            <a:endParaRPr lang="bs-Latn-BA" sz="1400" dirty="0">
              <a:latin typeface="Arial" panose="020B0604020202020204" pitchFamily="34" charset="0"/>
              <a:cs typeface="Arial" panose="020B0604020202020204" pitchFamily="34" charset="0"/>
            </a:endParaRPr>
          </a:p>
          <a:p>
            <a:pPr algn="just"/>
            <a:endParaRPr lang="bs-Latn-BA" sz="1400" dirty="0">
              <a:latin typeface="Arial" panose="020B0604020202020204" pitchFamily="34" charset="0"/>
              <a:cs typeface="Arial" panose="020B0604020202020204" pitchFamily="34" charset="0"/>
            </a:endParaRPr>
          </a:p>
          <a:p>
            <a:pPr algn="just"/>
            <a:r>
              <a:rPr lang="bs-Latn-BA" sz="1400" dirty="0">
                <a:latin typeface="Arial" panose="020B0604020202020204" pitchFamily="34" charset="0"/>
                <a:cs typeface="Arial" panose="020B0604020202020204" pitchFamily="34" charset="0"/>
              </a:rPr>
              <a:t>One fifth of citizens did not know how to answer this question.</a:t>
            </a:r>
          </a:p>
        </p:txBody>
      </p:sp>
      <p:graphicFrame>
        <p:nvGraphicFramePr>
          <p:cNvPr id="12" name="Chart 11"/>
          <p:cNvGraphicFramePr/>
          <p:nvPr>
            <p:extLst>
              <p:ext uri="{D42A27DB-BD31-4B8C-83A1-F6EECF244321}">
                <p14:modId xmlns:p14="http://schemas.microsoft.com/office/powerpoint/2010/main" val="213906813"/>
              </p:ext>
            </p:extLst>
          </p:nvPr>
        </p:nvGraphicFramePr>
        <p:xfrm>
          <a:off x="4293110" y="761182"/>
          <a:ext cx="8017272" cy="5235435"/>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Tree>
    <p:extLst>
      <p:ext uri="{BB962C8B-B14F-4D97-AF65-F5344CB8AC3E}">
        <p14:creationId xmlns:p14="http://schemas.microsoft.com/office/powerpoint/2010/main" val="369334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1558755" y="246182"/>
            <a:ext cx="9773422" cy="369332"/>
          </a:xfrm>
          <a:prstGeom prst="rect">
            <a:avLst/>
          </a:prstGeom>
          <a:solidFill>
            <a:srgbClr val="F8B318"/>
          </a:solidFill>
        </p:spPr>
        <p:txBody>
          <a:bodyPr wrap="square">
            <a:spAutoFit/>
          </a:bodyPr>
          <a:lstStyle/>
          <a:p>
            <a:r>
              <a:rPr lang="bs-Latn-BA" sz="2000" cap="all" dirty="0">
                <a:solidFill>
                  <a:schemeClr val="tx1">
                    <a:lumMod val="85000"/>
                    <a:lumOff val="15000"/>
                  </a:schemeClr>
                </a:solidFill>
                <a:latin typeface="Arial" panose="020B0604020202020204" pitchFamily="34" charset="0"/>
                <a:cs typeface="Arial" panose="020B0604020202020204" pitchFamily="34" charset="0"/>
              </a:rPr>
              <a:t>METHODOLOGY</a:t>
            </a:r>
          </a:p>
        </p:txBody>
      </p:sp>
      <p:graphicFrame>
        <p:nvGraphicFramePr>
          <p:cNvPr id="5" name="Table 4"/>
          <p:cNvGraphicFramePr>
            <a:graphicFrameLocks noGrp="1"/>
          </p:cNvGraphicFramePr>
          <p:nvPr>
            <p:extLst>
              <p:ext uri="{D42A27DB-BD31-4B8C-83A1-F6EECF244321}">
                <p14:modId xmlns:p14="http://schemas.microsoft.com/office/powerpoint/2010/main" val="3855708532"/>
              </p:ext>
            </p:extLst>
          </p:nvPr>
        </p:nvGraphicFramePr>
        <p:xfrm>
          <a:off x="1563675" y="1499443"/>
          <a:ext cx="9814931" cy="4176463"/>
        </p:xfrm>
        <a:graphic>
          <a:graphicData uri="http://schemas.openxmlformats.org/drawingml/2006/table">
            <a:tbl>
              <a:tblPr>
                <a:tableStyleId>{69CF1AB2-1976-4502-BF36-3FF5EA218861}</a:tableStyleId>
              </a:tblPr>
              <a:tblGrid>
                <a:gridCol w="2357094">
                  <a:extLst>
                    <a:ext uri="{9D8B030D-6E8A-4147-A177-3AD203B41FA5}">
                      <a16:colId xmlns:a16="http://schemas.microsoft.com/office/drawing/2014/main" val="20000"/>
                    </a:ext>
                  </a:extLst>
                </a:gridCol>
                <a:gridCol w="7457837">
                  <a:extLst>
                    <a:ext uri="{9D8B030D-6E8A-4147-A177-3AD203B41FA5}">
                      <a16:colId xmlns:a16="http://schemas.microsoft.com/office/drawing/2014/main" val="20001"/>
                    </a:ext>
                  </a:extLst>
                </a:gridCol>
              </a:tblGrid>
              <a:tr h="609540">
                <a:tc>
                  <a:txBody>
                    <a:bodyPr/>
                    <a:lstStyle/>
                    <a:p>
                      <a:pPr algn="r" rtl="0" fontAlgn="ctr"/>
                      <a:r>
                        <a:rPr lang="en-GB" sz="1600" u="none" strike="noStrike" dirty="0">
                          <a:solidFill>
                            <a:schemeClr val="tx1"/>
                          </a:solidFill>
                          <a:effectLst/>
                          <a:latin typeface="Arial" panose="020B0604020202020204" pitchFamily="34" charset="0"/>
                          <a:cs typeface="Arial" panose="020B0604020202020204" pitchFamily="34" charset="0"/>
                        </a:rPr>
                        <a:t>Data collection</a:t>
                      </a:r>
                      <a:endParaRPr lang="bs-Latn-BA" sz="1600" b="1" i="0" u="none" strike="noStrike" dirty="0">
                        <a:solidFill>
                          <a:schemeClr val="tx1"/>
                        </a:solidFill>
                        <a:effectLst/>
                        <a:latin typeface="Arial" panose="020B0604020202020204" pitchFamily="34" charset="0"/>
                        <a:cs typeface="Arial" panose="020B0604020202020204" pitchFamily="34" charset="0"/>
                      </a:endParaRPr>
                    </a:p>
                  </a:txBody>
                  <a:tcPr marL="8718" marR="78460" marT="8718" marB="0" anchor="ctr">
                    <a:noFill/>
                  </a:tcPr>
                </a:tc>
                <a:tc>
                  <a:txBody>
                    <a:bodyPr/>
                    <a:lstStyle/>
                    <a:p>
                      <a:pPr algn="r" rtl="0" fontAlgn="ctr"/>
                      <a:r>
                        <a:rPr lang="bs-Latn-BA" sz="1600" u="none"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rPr>
                        <a:t>22 May </a:t>
                      </a:r>
                      <a:r>
                        <a:rPr lang="bs-Latn-BA" sz="1600" u="none" strike="noStrike" kern="1200" dirty="0">
                          <a:solidFill>
                            <a:schemeClr val="tx1">
                              <a:lumMod val="85000"/>
                              <a:lumOff val="15000"/>
                            </a:schemeClr>
                          </a:solidFill>
                          <a:effectLst/>
                          <a:latin typeface="Arial" panose="020B0604020202020204" pitchFamily="34" charset="0"/>
                          <a:cs typeface="Arial" panose="020B0604020202020204" pitchFamily="34" charset="0"/>
                        </a:rPr>
                        <a:t>– 2 June 20</a:t>
                      </a:r>
                      <a:r>
                        <a:rPr lang="en-US" sz="1600" u="none" strike="noStrike" kern="1200" dirty="0">
                          <a:solidFill>
                            <a:schemeClr val="tx1">
                              <a:lumMod val="85000"/>
                              <a:lumOff val="15000"/>
                            </a:schemeClr>
                          </a:solidFill>
                          <a:effectLst/>
                          <a:latin typeface="Arial" panose="020B0604020202020204" pitchFamily="34" charset="0"/>
                          <a:cs typeface="Arial" panose="020B0604020202020204" pitchFamily="34" charset="0"/>
                        </a:rPr>
                        <a:t>2</a:t>
                      </a:r>
                      <a:r>
                        <a:rPr lang="bs-Latn-BA" sz="1600" u="none" strike="noStrike" kern="1200" dirty="0">
                          <a:solidFill>
                            <a:schemeClr val="tx1">
                              <a:lumMod val="85000"/>
                              <a:lumOff val="15000"/>
                            </a:schemeClr>
                          </a:solidFill>
                          <a:effectLst/>
                          <a:latin typeface="Arial" panose="020B0604020202020204" pitchFamily="34" charset="0"/>
                          <a:cs typeface="Arial" panose="020B0604020202020204" pitchFamily="34" charset="0"/>
                        </a:rPr>
                        <a:t>2 </a:t>
                      </a:r>
                      <a:endParaRPr lang="bs-Latn-BA" sz="1600" b="1" u="none"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endParaRPr>
                    </a:p>
                  </a:txBody>
                  <a:tcPr marL="8718" marR="78460" marT="8718" marB="0" anchor="ctr">
                    <a:noFill/>
                  </a:tcPr>
                </a:tc>
                <a:extLst>
                  <a:ext uri="{0D108BD9-81ED-4DB2-BD59-A6C34878D82A}">
                    <a16:rowId xmlns:a16="http://schemas.microsoft.com/office/drawing/2014/main" val="10000"/>
                  </a:ext>
                </a:extLst>
              </a:tr>
              <a:tr h="638753">
                <a:tc>
                  <a:txBody>
                    <a:bodyPr/>
                    <a:lstStyle/>
                    <a:p>
                      <a:pPr algn="r" rtl="0" fontAlgn="ctr"/>
                      <a:r>
                        <a:rPr lang="en-GB" sz="1600" u="none" strike="noStrike" dirty="0">
                          <a:solidFill>
                            <a:schemeClr val="tx1"/>
                          </a:solidFill>
                          <a:effectLst/>
                          <a:latin typeface="Arial" panose="020B0604020202020204" pitchFamily="34" charset="0"/>
                          <a:cs typeface="Arial" panose="020B0604020202020204" pitchFamily="34" charset="0"/>
                        </a:rPr>
                        <a:t>Method</a:t>
                      </a:r>
                      <a:endParaRPr lang="bs-Latn-BA" sz="1600" b="1" i="0" u="none" strike="noStrike" dirty="0">
                        <a:solidFill>
                          <a:schemeClr val="tx1"/>
                        </a:solidFill>
                        <a:effectLst/>
                        <a:latin typeface="Arial" panose="020B0604020202020204" pitchFamily="34" charset="0"/>
                        <a:cs typeface="Arial" panose="020B0604020202020204" pitchFamily="34" charset="0"/>
                      </a:endParaRPr>
                    </a:p>
                  </a:txBody>
                  <a:tcPr marL="8718" marR="78460" marT="8718" marB="0" anchor="ctr">
                    <a:noFill/>
                  </a:tcPr>
                </a:tc>
                <a:tc>
                  <a:txBody>
                    <a:bodyPr/>
                    <a:lstStyle/>
                    <a:p>
                      <a:pPr algn="r" rtl="0" fontAlgn="ctr"/>
                      <a:r>
                        <a:rPr lang="en-GB" sz="1600" u="none" strike="noStrike" kern="1200" dirty="0">
                          <a:solidFill>
                            <a:schemeClr val="tx1"/>
                          </a:solidFill>
                          <a:effectLst/>
                          <a:latin typeface="Arial" panose="020B0604020202020204" pitchFamily="34" charset="0"/>
                          <a:cs typeface="Arial" panose="020B0604020202020204" pitchFamily="34" charset="0"/>
                        </a:rPr>
                        <a:t>Quantitative </a:t>
                      </a:r>
                      <a:r>
                        <a:rPr lang="bs-Latn-BA" sz="1600" u="none" strike="noStrike" kern="1200" dirty="0">
                          <a:solidFill>
                            <a:schemeClr val="tx1"/>
                          </a:solidFill>
                          <a:effectLst/>
                          <a:latin typeface="Arial" panose="020B0604020202020204" pitchFamily="34" charset="0"/>
                          <a:cs typeface="Arial" panose="020B0604020202020204" pitchFamily="34" charset="0"/>
                        </a:rPr>
                        <a:t>survey</a:t>
                      </a:r>
                      <a:r>
                        <a:rPr lang="en-GB" sz="1600" u="none" strike="noStrike" kern="1200" dirty="0">
                          <a:solidFill>
                            <a:schemeClr val="tx1"/>
                          </a:solidFill>
                          <a:effectLst/>
                          <a:latin typeface="Arial" panose="020B0604020202020204" pitchFamily="34" charset="0"/>
                          <a:cs typeface="Arial" panose="020B0604020202020204" pitchFamily="34" charset="0"/>
                        </a:rPr>
                        <a:t> by CATI method (computer</a:t>
                      </a:r>
                      <a:r>
                        <a:rPr lang="bs-Latn-BA" sz="1600" u="none" strike="noStrike" kern="1200" dirty="0">
                          <a:solidFill>
                            <a:schemeClr val="tx1"/>
                          </a:solidFill>
                          <a:effectLst/>
                          <a:latin typeface="Arial" panose="020B0604020202020204" pitchFamily="34" charset="0"/>
                          <a:cs typeface="Arial" panose="020B0604020202020204" pitchFamily="34" charset="0"/>
                        </a:rPr>
                        <a:t> </a:t>
                      </a:r>
                      <a:r>
                        <a:rPr lang="en-GB" sz="1600" u="none" strike="noStrike" kern="1200" dirty="0">
                          <a:solidFill>
                            <a:schemeClr val="tx1"/>
                          </a:solidFill>
                          <a:effectLst/>
                          <a:latin typeface="Arial" panose="020B0604020202020204" pitchFamily="34" charset="0"/>
                          <a:cs typeface="Arial" panose="020B0604020202020204" pitchFamily="34" charset="0"/>
                        </a:rPr>
                        <a:t>assisted telephone </a:t>
                      </a:r>
                      <a:r>
                        <a:rPr lang="bs-Latn-BA" sz="1600" u="none" strike="noStrike" kern="1200" dirty="0">
                          <a:solidFill>
                            <a:schemeClr val="tx1"/>
                          </a:solidFill>
                          <a:effectLst/>
                          <a:latin typeface="Arial" panose="020B0604020202020204" pitchFamily="34" charset="0"/>
                          <a:cs typeface="Arial" panose="020B0604020202020204" pitchFamily="34" charset="0"/>
                        </a:rPr>
                        <a:t>interviewing</a:t>
                      </a:r>
                      <a:r>
                        <a:rPr lang="en-GB" sz="1600" u="none" strike="noStrike" kern="1200" dirty="0">
                          <a:solidFill>
                            <a:schemeClr val="tx1"/>
                          </a:solidFill>
                          <a:effectLst/>
                          <a:latin typeface="Arial" panose="020B0604020202020204" pitchFamily="34" charset="0"/>
                          <a:cs typeface="Arial" panose="020B0604020202020204" pitchFamily="34" charset="0"/>
                        </a:rPr>
                        <a:t>)</a:t>
                      </a:r>
                      <a:endParaRPr lang="bs-Latn-BA" sz="16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8718" marR="78460" marT="8718" marB="0" anchor="ctr">
                    <a:noFill/>
                  </a:tcPr>
                </a:tc>
                <a:extLst>
                  <a:ext uri="{0D108BD9-81ED-4DB2-BD59-A6C34878D82A}">
                    <a16:rowId xmlns:a16="http://schemas.microsoft.com/office/drawing/2014/main" val="10001"/>
                  </a:ext>
                </a:extLst>
              </a:tr>
              <a:tr h="585634">
                <a:tc>
                  <a:txBody>
                    <a:bodyPr/>
                    <a:lstStyle/>
                    <a:p>
                      <a:pPr algn="r" rtl="0" fontAlgn="ctr"/>
                      <a:r>
                        <a:rPr lang="en-GB" sz="1600" u="none" strike="noStrike" dirty="0">
                          <a:solidFill>
                            <a:schemeClr val="tx1"/>
                          </a:solidFill>
                          <a:effectLst/>
                          <a:latin typeface="Arial" panose="020B0604020202020204" pitchFamily="34" charset="0"/>
                          <a:cs typeface="Arial" panose="020B0604020202020204" pitchFamily="34" charset="0"/>
                        </a:rPr>
                        <a:t>Population</a:t>
                      </a:r>
                      <a:endParaRPr lang="bs-Latn-BA" sz="1600" b="1" i="0" u="none" strike="noStrike" dirty="0">
                        <a:solidFill>
                          <a:schemeClr val="tx1"/>
                        </a:solidFill>
                        <a:effectLst/>
                        <a:latin typeface="Arial" panose="020B0604020202020204" pitchFamily="34" charset="0"/>
                        <a:cs typeface="Arial" panose="020B0604020202020204" pitchFamily="34" charset="0"/>
                      </a:endParaRPr>
                    </a:p>
                  </a:txBody>
                  <a:tcPr marL="8718" marR="78460" marT="8718" marB="0" anchor="c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600" u="none" strike="noStrike" kern="1200" dirty="0">
                          <a:solidFill>
                            <a:schemeClr val="tx1">
                              <a:lumMod val="85000"/>
                              <a:lumOff val="15000"/>
                            </a:schemeClr>
                          </a:solidFill>
                          <a:effectLst/>
                          <a:latin typeface="Arial" panose="020B0604020202020204" pitchFamily="34" charset="0"/>
                        </a:rPr>
                        <a:t>Citizens of BiH aged 18 and over </a:t>
                      </a:r>
                      <a:endParaRPr lang="en-GB" sz="1600" b="1" u="none"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endParaRPr>
                    </a:p>
                  </a:txBody>
                  <a:tcPr marL="8718" marR="78460" marT="8718" marB="0" anchor="ctr">
                    <a:noFill/>
                  </a:tcPr>
                </a:tc>
                <a:extLst>
                  <a:ext uri="{0D108BD9-81ED-4DB2-BD59-A6C34878D82A}">
                    <a16:rowId xmlns:a16="http://schemas.microsoft.com/office/drawing/2014/main" val="10002"/>
                  </a:ext>
                </a:extLst>
              </a:tr>
              <a:tr h="585634">
                <a:tc>
                  <a:txBody>
                    <a:bodyPr/>
                    <a:lstStyle/>
                    <a:p>
                      <a:pPr algn="r" rtl="0" fontAlgn="ctr"/>
                      <a:r>
                        <a:rPr lang="en-GB" sz="1600" u="none" strike="noStrike" dirty="0">
                          <a:solidFill>
                            <a:schemeClr val="tx1"/>
                          </a:solidFill>
                          <a:effectLst/>
                          <a:latin typeface="Arial" panose="020B0604020202020204" pitchFamily="34" charset="0"/>
                          <a:cs typeface="Arial" panose="020B0604020202020204" pitchFamily="34" charset="0"/>
                        </a:rPr>
                        <a:t>Sample</a:t>
                      </a:r>
                      <a:endParaRPr lang="bs-Latn-BA" sz="1600" b="1" i="0" u="none" strike="noStrike" dirty="0">
                        <a:solidFill>
                          <a:schemeClr val="tx1"/>
                        </a:solidFill>
                        <a:effectLst/>
                        <a:latin typeface="Arial" panose="020B0604020202020204" pitchFamily="34" charset="0"/>
                        <a:cs typeface="Arial" panose="020B0604020202020204" pitchFamily="34" charset="0"/>
                      </a:endParaRPr>
                    </a:p>
                  </a:txBody>
                  <a:tcPr marL="8718" marR="78460" marT="8718" marB="0" anchor="c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GB" sz="1600" u="none" strike="noStrike" kern="1200" dirty="0">
                          <a:solidFill>
                            <a:schemeClr val="tx1"/>
                          </a:solidFill>
                          <a:effectLst/>
                          <a:latin typeface="Arial" panose="020B0604020202020204" pitchFamily="34" charset="0"/>
                          <a:cs typeface="Arial" panose="020B0604020202020204" pitchFamily="34" charset="0"/>
                        </a:rPr>
                        <a:t>Random, </a:t>
                      </a:r>
                      <a:r>
                        <a:rPr lang="bs-Latn-BA" sz="1600" u="none" strike="noStrike" kern="1200" dirty="0">
                          <a:solidFill>
                            <a:schemeClr val="tx1"/>
                          </a:solidFill>
                          <a:effectLst/>
                          <a:latin typeface="Arial" panose="020B0604020202020204" pitchFamily="34" charset="0"/>
                          <a:cs typeface="Arial" panose="020B0604020202020204" pitchFamily="34" charset="0"/>
                        </a:rPr>
                        <a:t>multi-stage </a:t>
                      </a:r>
                      <a:r>
                        <a:rPr lang="en-GB" sz="1600" u="none" strike="noStrike" kern="1200" dirty="0">
                          <a:solidFill>
                            <a:schemeClr val="tx1"/>
                          </a:solidFill>
                          <a:effectLst/>
                          <a:latin typeface="Arial" panose="020B0604020202020204" pitchFamily="34" charset="0"/>
                          <a:cs typeface="Arial" panose="020B0604020202020204" pitchFamily="34" charset="0"/>
                        </a:rPr>
                        <a:t>stratified </a:t>
                      </a:r>
                      <a:r>
                        <a:rPr lang="bs-Latn-BA" sz="1600" u="none" strike="noStrike" kern="1200" dirty="0">
                          <a:solidFill>
                            <a:schemeClr val="tx1"/>
                          </a:solidFill>
                          <a:effectLst/>
                          <a:latin typeface="Arial" panose="020B0604020202020204" pitchFamily="34" charset="0"/>
                          <a:cs typeface="Arial" panose="020B0604020202020204" pitchFamily="34" charset="0"/>
                        </a:rPr>
                        <a:t>sampling</a:t>
                      </a:r>
                      <a:r>
                        <a:rPr lang="en-GB" sz="1600" u="none" strike="noStrike" kern="1200" dirty="0">
                          <a:solidFill>
                            <a:schemeClr val="tx1"/>
                          </a:solidFill>
                          <a:effectLst/>
                          <a:latin typeface="Arial" panose="020B0604020202020204" pitchFamily="34" charset="0"/>
                          <a:cs typeface="Arial" panose="020B0604020202020204" pitchFamily="34" charset="0"/>
                        </a:rPr>
                        <a:t>, representative for BiH</a:t>
                      </a:r>
                      <a:endParaRPr lang="bs-Latn-BA" sz="16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8718" marR="78460" marT="8718" marB="0" anchor="ctr">
                    <a:noFill/>
                  </a:tcPr>
                </a:tc>
                <a:extLst>
                  <a:ext uri="{0D108BD9-81ED-4DB2-BD59-A6C34878D82A}">
                    <a16:rowId xmlns:a16="http://schemas.microsoft.com/office/drawing/2014/main" val="10003"/>
                  </a:ext>
                </a:extLst>
              </a:tr>
              <a:tr h="585634">
                <a:tc>
                  <a:txBody>
                    <a:bodyPr/>
                    <a:lstStyle/>
                    <a:p>
                      <a:pPr algn="r" rtl="0" fontAlgn="ctr"/>
                      <a:r>
                        <a:rPr lang="en-GB" sz="1600" u="none" strike="noStrike" dirty="0">
                          <a:solidFill>
                            <a:schemeClr val="tx1"/>
                          </a:solidFill>
                          <a:effectLst/>
                          <a:latin typeface="Arial" panose="020B0604020202020204" pitchFamily="34" charset="0"/>
                          <a:cs typeface="Arial" panose="020B0604020202020204" pitchFamily="34" charset="0"/>
                        </a:rPr>
                        <a:t>Sample frame</a:t>
                      </a:r>
                      <a:endParaRPr lang="bs-Latn-BA" sz="1600" b="1" i="0" u="none" strike="noStrike" dirty="0">
                        <a:solidFill>
                          <a:schemeClr val="tx1"/>
                        </a:solidFill>
                        <a:effectLst/>
                        <a:latin typeface="Arial" panose="020B0604020202020204" pitchFamily="34" charset="0"/>
                        <a:cs typeface="Arial" panose="020B0604020202020204" pitchFamily="34" charset="0"/>
                      </a:endParaRPr>
                    </a:p>
                  </a:txBody>
                  <a:tcPr marL="8718" marR="78460" marT="8718" marB="0" anchor="ctr">
                    <a:noFill/>
                  </a:tcPr>
                </a:tc>
                <a:tc>
                  <a:txBody>
                    <a:bodyPr/>
                    <a:lstStyle/>
                    <a:p>
                      <a:pPr algn="r" rtl="0" fontAlgn="ctr"/>
                      <a:r>
                        <a:rPr lang="en-US" sz="1600" u="none" strike="noStrike" kern="1200" dirty="0">
                          <a:solidFill>
                            <a:schemeClr val="tx1">
                              <a:lumMod val="85000"/>
                              <a:lumOff val="15000"/>
                            </a:schemeClr>
                          </a:solidFill>
                          <a:effectLst/>
                          <a:latin typeface="Arial" panose="020B0604020202020204" pitchFamily="34" charset="0"/>
                        </a:rPr>
                        <a:t>2013 Census</a:t>
                      </a:r>
                      <a:r>
                        <a:rPr lang="en-US" sz="1600" dirty="0"/>
                        <a:t> </a:t>
                      </a:r>
                      <a:r>
                        <a:rPr lang="en-US" sz="1600" u="none" strike="noStrike" kern="1200" dirty="0">
                          <a:solidFill>
                            <a:schemeClr val="tx1">
                              <a:lumMod val="85000"/>
                              <a:lumOff val="15000"/>
                            </a:schemeClr>
                          </a:solidFill>
                          <a:effectLst/>
                          <a:latin typeface="Arial" panose="020B0604020202020204" pitchFamily="34" charset="0"/>
                        </a:rPr>
                        <a:t>of population, households and dwellings in BiH,</a:t>
                      </a:r>
                      <a:r>
                        <a:rPr lang="en-US" sz="1600" dirty="0"/>
                        <a:t> </a:t>
                      </a:r>
                      <a:r>
                        <a:rPr lang="en-US" sz="1600" u="none" strike="noStrike" kern="1200" dirty="0">
                          <a:solidFill>
                            <a:schemeClr val="tx1">
                              <a:lumMod val="85000"/>
                              <a:lumOff val="15000"/>
                            </a:schemeClr>
                          </a:solidFill>
                          <a:effectLst/>
                          <a:latin typeface="Arial" panose="020B0604020202020204" pitchFamily="34" charset="0"/>
                          <a:hlinkClick r:id="rId3"/>
                        </a:rPr>
                        <a:t>www.popis.gov.ba</a:t>
                      </a:r>
                      <a:r>
                        <a:rPr lang="en-US" sz="1600" dirty="0"/>
                        <a:t> </a:t>
                      </a:r>
                      <a:endParaRPr lang="en-US" sz="1600" b="1" u="none"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endParaRPr>
                    </a:p>
                  </a:txBody>
                  <a:tcPr marL="8718" marR="78460" marT="8718" marB="0" anchor="ctr">
                    <a:noFill/>
                  </a:tcPr>
                </a:tc>
                <a:extLst>
                  <a:ext uri="{0D108BD9-81ED-4DB2-BD59-A6C34878D82A}">
                    <a16:rowId xmlns:a16="http://schemas.microsoft.com/office/drawing/2014/main" val="10004"/>
                  </a:ext>
                </a:extLst>
              </a:tr>
              <a:tr h="585634">
                <a:tc>
                  <a:txBody>
                    <a:bodyPr/>
                    <a:lstStyle/>
                    <a:p>
                      <a:pPr algn="r" rtl="0" fontAlgn="ctr"/>
                      <a:r>
                        <a:rPr lang="en-GB" sz="1600" u="none" strike="noStrike" dirty="0">
                          <a:solidFill>
                            <a:schemeClr val="tx1"/>
                          </a:solidFill>
                          <a:effectLst/>
                          <a:latin typeface="Arial" panose="020B0604020202020204" pitchFamily="34" charset="0"/>
                          <a:cs typeface="Arial" panose="020B0604020202020204" pitchFamily="34" charset="0"/>
                        </a:rPr>
                        <a:t>Sample size</a:t>
                      </a:r>
                      <a:endParaRPr lang="bs-Latn-BA" sz="1600" b="1" i="0" u="none" strike="noStrike" dirty="0">
                        <a:solidFill>
                          <a:schemeClr val="tx1"/>
                        </a:solidFill>
                        <a:effectLst/>
                        <a:latin typeface="Arial" panose="020B0604020202020204" pitchFamily="34" charset="0"/>
                        <a:cs typeface="Arial" panose="020B0604020202020204" pitchFamily="34" charset="0"/>
                      </a:endParaRPr>
                    </a:p>
                  </a:txBody>
                  <a:tcPr marL="8718" marR="78460" marT="8718" marB="0" anchor="ctr">
                    <a:noFill/>
                  </a:tcPr>
                </a:tc>
                <a:tc>
                  <a:txBody>
                    <a:bodyPr/>
                    <a:lstStyle/>
                    <a:p>
                      <a:pPr algn="r" rtl="0" fontAlgn="ctr"/>
                      <a:r>
                        <a:rPr lang="bs-Latn-BA" sz="1600" u="none" strike="noStrike" kern="1200" dirty="0">
                          <a:solidFill>
                            <a:schemeClr val="tx1">
                              <a:lumMod val="85000"/>
                              <a:lumOff val="15000"/>
                            </a:schemeClr>
                          </a:solidFill>
                          <a:effectLst/>
                          <a:latin typeface="Arial" panose="020B0604020202020204" pitchFamily="34" charset="0"/>
                          <a:cs typeface="Arial" panose="020B0604020202020204" pitchFamily="34" charset="0"/>
                        </a:rPr>
                        <a:t>N=1.20</a:t>
                      </a:r>
                      <a:r>
                        <a:rPr lang="en-US" sz="1600" u="none" strike="noStrike" kern="1200" dirty="0">
                          <a:solidFill>
                            <a:schemeClr val="tx1">
                              <a:lumMod val="85000"/>
                              <a:lumOff val="15000"/>
                            </a:schemeClr>
                          </a:solidFill>
                          <a:effectLst/>
                          <a:latin typeface="Arial" panose="020B0604020202020204" pitchFamily="34" charset="0"/>
                          <a:cs typeface="Arial" panose="020B0604020202020204" pitchFamily="34" charset="0"/>
                        </a:rPr>
                        <a:t>0</a:t>
                      </a:r>
                      <a:endParaRPr lang="bs-Latn-BA" sz="1600" b="1" u="none"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endParaRPr>
                    </a:p>
                  </a:txBody>
                  <a:tcPr marL="8718" marR="78460" marT="8718" marB="0" anchor="ctr">
                    <a:noFill/>
                  </a:tcPr>
                </a:tc>
                <a:extLst>
                  <a:ext uri="{0D108BD9-81ED-4DB2-BD59-A6C34878D82A}">
                    <a16:rowId xmlns:a16="http://schemas.microsoft.com/office/drawing/2014/main" val="10005"/>
                  </a:ext>
                </a:extLst>
              </a:tr>
              <a:tr h="585634">
                <a:tc>
                  <a:txBody>
                    <a:bodyPr/>
                    <a:lstStyle/>
                    <a:p>
                      <a:pPr algn="r" rtl="0" fontAlgn="ctr"/>
                      <a:r>
                        <a:rPr lang="bs-Latn-BA" sz="1600" u="none" strike="noStrike" dirty="0">
                          <a:solidFill>
                            <a:schemeClr val="tx1"/>
                          </a:solidFill>
                          <a:effectLst/>
                          <a:latin typeface="Arial" panose="020B0604020202020204" pitchFamily="34" charset="0"/>
                          <a:cs typeface="Arial" panose="020B0604020202020204" pitchFamily="34" charset="0"/>
                        </a:rPr>
                        <a:t>Sampling</a:t>
                      </a:r>
                      <a:r>
                        <a:rPr lang="en-GB" sz="1600" u="none" strike="noStrike" dirty="0">
                          <a:solidFill>
                            <a:schemeClr val="tx1"/>
                          </a:solidFill>
                          <a:effectLst/>
                          <a:latin typeface="Arial" panose="020B0604020202020204" pitchFamily="34" charset="0"/>
                          <a:cs typeface="Arial" panose="020B0604020202020204" pitchFamily="34" charset="0"/>
                        </a:rPr>
                        <a:t> error</a:t>
                      </a:r>
                      <a:endParaRPr lang="bs-Latn-BA" sz="1600" b="1" i="0" u="none" strike="noStrike" dirty="0">
                        <a:solidFill>
                          <a:schemeClr val="tx1"/>
                        </a:solidFill>
                        <a:effectLst/>
                        <a:latin typeface="Arial" panose="020B0604020202020204" pitchFamily="34" charset="0"/>
                        <a:cs typeface="Arial" panose="020B0604020202020204" pitchFamily="34" charset="0"/>
                      </a:endParaRPr>
                    </a:p>
                  </a:txBody>
                  <a:tcPr marL="8718" marR="78460" marT="8718" marB="0" anchor="ctr">
                    <a:noFill/>
                  </a:tcPr>
                </a:tc>
                <a:tc>
                  <a:txBody>
                    <a:bodyPr/>
                    <a:lstStyle/>
                    <a:p>
                      <a:pPr algn="r" rtl="0" fontAlgn="ctr"/>
                      <a:r>
                        <a:rPr lang="bs-Latn-BA" sz="1600" u="none" strike="noStrike" kern="1200" dirty="0">
                          <a:solidFill>
                            <a:schemeClr val="tx1">
                              <a:lumMod val="85000"/>
                              <a:lumOff val="15000"/>
                            </a:schemeClr>
                          </a:solidFill>
                          <a:effectLst/>
                          <a:latin typeface="Arial" panose="020B0604020202020204" pitchFamily="34" charset="0"/>
                          <a:cs typeface="Arial" panose="020B0604020202020204" pitchFamily="34" charset="0"/>
                        </a:rPr>
                        <a:t>+/- 2.8% </a:t>
                      </a:r>
                      <a:r>
                        <a:rPr lang="en-GB" sz="1600" u="none" strike="noStrike" kern="1200" dirty="0">
                          <a:solidFill>
                            <a:schemeClr val="tx1"/>
                          </a:solidFill>
                          <a:effectLst/>
                          <a:latin typeface="Arial" panose="020B0604020202020204" pitchFamily="34" charset="0"/>
                          <a:cs typeface="Arial" panose="020B0604020202020204" pitchFamily="34" charset="0"/>
                        </a:rPr>
                        <a:t>on the </a:t>
                      </a:r>
                      <a:r>
                        <a:rPr lang="bs-Latn-BA" sz="1600" u="none" strike="noStrike" kern="1200" dirty="0">
                          <a:solidFill>
                            <a:schemeClr val="tx1"/>
                          </a:solidFill>
                          <a:effectLst/>
                          <a:latin typeface="Arial" panose="020B0604020202020204" pitchFamily="34" charset="0"/>
                          <a:cs typeface="Arial" panose="020B0604020202020204" pitchFamily="34" charset="0"/>
                        </a:rPr>
                        <a:t>total</a:t>
                      </a:r>
                      <a:r>
                        <a:rPr lang="en-GB" sz="1600" u="none" strike="noStrike" kern="1200" dirty="0">
                          <a:solidFill>
                            <a:schemeClr val="tx1"/>
                          </a:solidFill>
                          <a:effectLst/>
                          <a:latin typeface="Arial" panose="020B0604020202020204" pitchFamily="34" charset="0"/>
                          <a:cs typeface="Arial" panose="020B0604020202020204" pitchFamily="34" charset="0"/>
                        </a:rPr>
                        <a:t> sample</a:t>
                      </a:r>
                      <a:endParaRPr lang="bs-Latn-BA" sz="1600" b="1" u="none" strike="noStrike" kern="1200" dirty="0">
                        <a:solidFill>
                          <a:schemeClr val="tx1">
                            <a:lumMod val="85000"/>
                            <a:lumOff val="15000"/>
                          </a:schemeClr>
                        </a:solidFill>
                        <a:effectLst/>
                        <a:latin typeface="Arial" panose="020B0604020202020204" pitchFamily="34" charset="0"/>
                        <a:ea typeface="+mn-ea"/>
                        <a:cs typeface="Arial" panose="020B0604020202020204" pitchFamily="34" charset="0"/>
                      </a:endParaRPr>
                    </a:p>
                  </a:txBody>
                  <a:tcPr marL="8718" marR="78460" marT="8718" marB="0" anchor="ctr">
                    <a:noFill/>
                  </a:tcPr>
                </a:tc>
                <a:extLst>
                  <a:ext uri="{0D108BD9-81ED-4DB2-BD59-A6C34878D82A}">
                    <a16:rowId xmlns:a16="http://schemas.microsoft.com/office/drawing/2014/main" val="10006"/>
                  </a:ext>
                </a:extLst>
              </a:tr>
            </a:tbl>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1446384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63531" y="144372"/>
            <a:ext cx="11163869" cy="646331"/>
          </a:xfrm>
          <a:prstGeom prst="rect">
            <a:avLst/>
          </a:prstGeom>
          <a:solidFill>
            <a:srgbClr val="FFC000"/>
          </a:solidFill>
        </p:spPr>
        <p:txBody>
          <a:bodyPr wrap="square">
            <a:spAutoFit/>
          </a:bodyPr>
          <a:lstStyle/>
          <a:p>
            <a:r>
              <a:rPr lang="vi-VN" sz="2000" cap="all" dirty="0">
                <a:latin typeface="Arial" panose="020B0604020202020204" pitchFamily="34" charset="0"/>
                <a:cs typeface="Arial" panose="020B0604020202020204" pitchFamily="34" charset="0"/>
              </a:rPr>
              <a:t>6. </a:t>
            </a:r>
            <a:r>
              <a:rPr lang="en-GB" sz="2000" cap="all" dirty="0">
                <a:latin typeface="Arial" panose="020B0604020202020204" pitchFamily="34" charset="0"/>
                <a:cs typeface="Arial" panose="020B0604020202020204" pitchFamily="34" charset="0"/>
              </a:rPr>
              <a:t>What is your opinion REGARDING the future of the EU?</a:t>
            </a:r>
            <a:br>
              <a:rPr lang="bs-Latn-BA" sz="2400" cap="all" dirty="0">
                <a:solidFill>
                  <a:schemeClr val="bg1"/>
                </a:solidFill>
                <a:latin typeface="+mn-lt"/>
              </a:rPr>
            </a:br>
            <a:endParaRPr lang="bs-Latn-BA" sz="2000" cap="all"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66817" y="533428"/>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sp>
        <p:nvSpPr>
          <p:cNvPr id="10" name="TextBox 9"/>
          <p:cNvSpPr txBox="1"/>
          <p:nvPr/>
        </p:nvSpPr>
        <p:spPr>
          <a:xfrm>
            <a:off x="935679" y="1790700"/>
            <a:ext cx="2918731" cy="2700739"/>
          </a:xfrm>
          <a:prstGeom prst="rect">
            <a:avLst/>
          </a:prstGeom>
          <a:noFill/>
        </p:spPr>
        <p:txBody>
          <a:bodyPr wrap="square" lIns="0" tIns="0" rIns="0" bIns="0" rtlCol="0">
            <a:spAutoFit/>
          </a:bodyPr>
          <a:lstStyle/>
          <a:p>
            <a:pPr marL="0" lvl="1" algn="just" fontAlgn="auto">
              <a:spcBef>
                <a:spcPts val="0"/>
              </a:spcBef>
              <a:spcAft>
                <a:spcPts val="300"/>
              </a:spcAft>
              <a:buClr>
                <a:srgbClr val="660033"/>
              </a:buClr>
              <a:buSzPct val="145000"/>
              <a:tabLst>
                <a:tab pos="268288" algn="l"/>
              </a:tabLst>
              <a:defRPr/>
            </a:pPr>
            <a:r>
              <a:rPr lang="en-US" sz="1400" dirty="0">
                <a:latin typeface="Arial" panose="020B0604020202020204" pitchFamily="34" charset="0"/>
                <a:ea typeface="Times New Roman"/>
                <a:cs typeface="Arial" panose="020B0604020202020204" pitchFamily="34" charset="0"/>
              </a:rPr>
              <a:t>The m</a:t>
            </a:r>
            <a:r>
              <a:rPr lang="bs-Latn-BA" sz="1400" dirty="0">
                <a:latin typeface="Arial" panose="020B0604020202020204" pitchFamily="34" charset="0"/>
                <a:ea typeface="Times New Roman"/>
                <a:cs typeface="Arial" panose="020B0604020202020204" pitchFamily="34" charset="0"/>
              </a:rPr>
              <a:t>ajority</a:t>
            </a:r>
            <a:r>
              <a:rPr lang="en-US" sz="1400" dirty="0">
                <a:latin typeface="Arial" panose="020B0604020202020204" pitchFamily="34" charset="0"/>
                <a:ea typeface="Times New Roman"/>
                <a:cs typeface="Arial" panose="020B0604020202020204" pitchFamily="34" charset="0"/>
              </a:rPr>
              <a:t> of BiH citizens believe that the EU will strengthen its internal relations and continue the enlargement. </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US" sz="1400" dirty="0">
                <a:latin typeface="Arial" panose="020B0604020202020204" pitchFamily="34" charset="0"/>
                <a:ea typeface="Times New Roman"/>
                <a:cs typeface="Arial" panose="020B0604020202020204" pitchFamily="34" charset="0"/>
              </a:rPr>
              <a:t>This opinion is more prevalent in the FBiH than in the RS </a:t>
            </a:r>
            <a:r>
              <a:rPr lang="bs-Latn-BA" sz="1400" dirty="0">
                <a:latin typeface="Arial" panose="020B0604020202020204" pitchFamily="34" charset="0"/>
                <a:ea typeface="Times New Roman"/>
                <a:cs typeface="Arial" panose="020B0604020202020204" pitchFamily="34" charset="0"/>
              </a:rPr>
              <a:t>(63.9% vs 29.2%). Citizens in </a:t>
            </a:r>
            <a:r>
              <a:rPr lang="bs-Latn-BA" sz="1400" dirty="0" err="1">
                <a:latin typeface="Arial" panose="020B0604020202020204" pitchFamily="34" charset="0"/>
                <a:ea typeface="Times New Roman"/>
                <a:cs typeface="Arial" panose="020B0604020202020204" pitchFamily="34" charset="0"/>
              </a:rPr>
              <a:t>the</a:t>
            </a:r>
            <a:r>
              <a:rPr lang="bs-Latn-BA" sz="1400" dirty="0">
                <a:latin typeface="Arial" panose="020B0604020202020204" pitchFamily="34" charset="0"/>
                <a:ea typeface="Times New Roman"/>
                <a:cs typeface="Arial" panose="020B0604020202020204" pitchFamily="34" charset="0"/>
              </a:rPr>
              <a:t> RS are </a:t>
            </a:r>
            <a:r>
              <a:rPr lang="en-US" sz="1400" dirty="0">
                <a:latin typeface="Arial" panose="020B0604020202020204" pitchFamily="34" charset="0"/>
                <a:ea typeface="Times New Roman"/>
                <a:cs typeface="Arial" panose="020B0604020202020204" pitchFamily="34" charset="0"/>
              </a:rPr>
              <a:t>more </a:t>
            </a:r>
            <a:r>
              <a:rPr lang="hr-BA" sz="1400" dirty="0" err="1">
                <a:latin typeface="Arial" panose="020B0604020202020204" pitchFamily="34" charset="0"/>
                <a:ea typeface="Times New Roman"/>
                <a:cs typeface="Arial" panose="020B0604020202020204" pitchFamily="34" charset="0"/>
              </a:rPr>
              <a:t>likely</a:t>
            </a:r>
            <a:r>
              <a:rPr lang="hr-BA" sz="1400" dirty="0">
                <a:latin typeface="Arial" panose="020B0604020202020204" pitchFamily="34" charset="0"/>
                <a:ea typeface="Times New Roman"/>
                <a:cs typeface="Arial" panose="020B0604020202020204" pitchFamily="34" charset="0"/>
              </a:rPr>
              <a:t> to</a:t>
            </a:r>
            <a:r>
              <a:rPr lang="en-US" sz="1400" dirty="0">
                <a:latin typeface="Arial" panose="020B0604020202020204" pitchFamily="34" charset="0"/>
                <a:ea typeface="Times New Roman"/>
                <a:cs typeface="Arial" panose="020B0604020202020204" pitchFamily="34" charset="0"/>
              </a:rPr>
              <a:t> believe that the EU will not</a:t>
            </a:r>
            <a:r>
              <a:rPr lang="hr-BA" sz="1400" dirty="0">
                <a:latin typeface="Arial" panose="020B0604020202020204" pitchFamily="34" charset="0"/>
                <a:ea typeface="Times New Roman"/>
                <a:cs typeface="Arial" panose="020B0604020202020204" pitchFamily="34" charset="0"/>
              </a:rPr>
              <a:t> </a:t>
            </a:r>
            <a:r>
              <a:rPr lang="hr-BA" sz="1400" dirty="0" err="1">
                <a:latin typeface="Arial" panose="020B0604020202020204" pitchFamily="34" charset="0"/>
                <a:ea typeface="Times New Roman"/>
                <a:cs typeface="Arial" panose="020B0604020202020204" pitchFamily="34" charset="0"/>
              </a:rPr>
              <a:t>survive</a:t>
            </a:r>
            <a:r>
              <a:rPr lang="en-US" sz="1400" dirty="0">
                <a:latin typeface="Arial" panose="020B0604020202020204" pitchFamily="34" charset="0"/>
                <a:ea typeface="Times New Roman"/>
                <a:cs typeface="Arial" panose="020B0604020202020204" pitchFamily="34" charset="0"/>
              </a:rPr>
              <a:t> and it will experience a kind of </a:t>
            </a:r>
            <a:r>
              <a:rPr lang="bs-Latn-BA" sz="1400" dirty="0">
                <a:latin typeface="Arial" panose="020B0604020202020204" pitchFamily="34" charset="0"/>
                <a:ea typeface="Times New Roman"/>
                <a:cs typeface="Arial" panose="020B0604020202020204" pitchFamily="34" charset="0"/>
              </a:rPr>
              <a:t>bloc</a:t>
            </a:r>
            <a:r>
              <a:rPr lang="en-US" sz="1400" dirty="0">
                <a:latin typeface="Arial" panose="020B0604020202020204" pitchFamily="34" charset="0"/>
                <a:ea typeface="Times New Roman"/>
                <a:cs typeface="Arial" panose="020B0604020202020204" pitchFamily="34" charset="0"/>
              </a:rPr>
              <a:t> division. </a:t>
            </a:r>
          </a:p>
          <a:p>
            <a:pPr marL="0" lvl="1" algn="just" fontAlgn="auto">
              <a:spcBef>
                <a:spcPts val="0"/>
              </a:spcBef>
              <a:spcAft>
                <a:spcPts val="300"/>
              </a:spcAft>
              <a:buClr>
                <a:srgbClr val="660033"/>
              </a:buClr>
              <a:buSzPct val="145000"/>
              <a:tabLst>
                <a:tab pos="268288" algn="l"/>
              </a:tabLst>
              <a:defRPr/>
            </a:pPr>
            <a:endParaRPr lang="vi-VN" sz="1400" dirty="0">
              <a:latin typeface="Arial" panose="020B0604020202020204" pitchFamily="34" charset="0"/>
              <a:ea typeface="Times New Roman"/>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3" name="Content Placeholder 7"/>
          <p:cNvGraphicFramePr>
            <a:graphicFrameLocks noGrp="1"/>
          </p:cNvGraphicFramePr>
          <p:nvPr>
            <p:ph sz="quarter" idx="4294967295"/>
            <p:extLst>
              <p:ext uri="{D42A27DB-BD31-4B8C-83A1-F6EECF244321}">
                <p14:modId xmlns:p14="http://schemas.microsoft.com/office/powerpoint/2010/main" val="107916442"/>
              </p:ext>
            </p:extLst>
          </p:nvPr>
        </p:nvGraphicFramePr>
        <p:xfrm>
          <a:off x="3396342" y="487738"/>
          <a:ext cx="8953500" cy="56288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6347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4"/>
            <a:ext cx="11163869" cy="923330"/>
          </a:xfrm>
          <a:prstGeom prst="rect">
            <a:avLst/>
          </a:prstGeom>
          <a:solidFill>
            <a:srgbClr val="FFC000"/>
          </a:solidFill>
        </p:spPr>
        <p:txBody>
          <a:bodyPr wrap="square">
            <a:spAutoFit/>
          </a:bodyPr>
          <a:lstStyle/>
          <a:p>
            <a:r>
              <a:rPr lang="vi-VN" sz="2000" cap="all" dirty="0">
                <a:latin typeface="Arial" panose="020B0604020202020204" pitchFamily="34" charset="0"/>
                <a:cs typeface="Arial" panose="020B0604020202020204" pitchFamily="34" charset="0"/>
              </a:rPr>
              <a:t>7. </a:t>
            </a:r>
            <a:r>
              <a:rPr lang="en-GB" sz="2000" cap="all" dirty="0">
                <a:latin typeface="Arial" panose="020B0604020202020204" pitchFamily="34" charset="0"/>
                <a:cs typeface="Arial" panose="020B0604020202020204" pitchFamily="34" charset="0"/>
              </a:rPr>
              <a:t>In your opinion, which part of society would benefit the most from BiH's accession </a:t>
            </a:r>
            <a:r>
              <a:rPr lang="bs-Latn-BA" sz="2000" cap="all" dirty="0">
                <a:latin typeface="Arial" panose="020B0604020202020204" pitchFamily="34" charset="0"/>
                <a:cs typeface="Arial" panose="020B0604020202020204" pitchFamily="34" charset="0"/>
              </a:rPr>
              <a:t>IN</a:t>
            </a:r>
            <a:r>
              <a:rPr lang="en-GB" sz="2000" cap="all" dirty="0">
                <a:latin typeface="Arial" panose="020B0604020202020204" pitchFamily="34" charset="0"/>
                <a:cs typeface="Arial" panose="020B0604020202020204" pitchFamily="34" charset="0"/>
              </a:rPr>
              <a:t>to the EU?</a:t>
            </a:r>
            <a:br>
              <a:rPr lang="bs-Latn-BA" sz="2000" cap="all" dirty="0">
                <a:latin typeface="Arial" panose="020B0604020202020204" pitchFamily="34" charset="0"/>
                <a:cs typeface="Arial" panose="020B0604020202020204" pitchFamily="34" charset="0"/>
              </a:rPr>
            </a:br>
            <a:endParaRPr lang="bs-Latn-BA" sz="2000" cap="all"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A3ED78B-AEE9-467A-9060-57BD37EE63BD}"/>
              </a:ext>
            </a:extLst>
          </p:cNvPr>
          <p:cNvSpPr/>
          <p:nvPr/>
        </p:nvSpPr>
        <p:spPr>
          <a:xfrm>
            <a:off x="966817" y="80513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2" name="TextBox 11"/>
          <p:cNvSpPr txBox="1"/>
          <p:nvPr/>
        </p:nvSpPr>
        <p:spPr>
          <a:xfrm>
            <a:off x="941496" y="1238459"/>
            <a:ext cx="2963635" cy="3562514"/>
          </a:xfrm>
          <a:prstGeom prst="rect">
            <a:avLst/>
          </a:prstGeom>
          <a:noFill/>
        </p:spPr>
        <p:txBody>
          <a:bodyPr wrap="square" lIns="0" tIns="0" rIns="0" bIns="0" rtlCol="0">
            <a:spAutoFit/>
          </a:bodyPr>
          <a:lstStyle/>
          <a:p>
            <a:pPr marL="0" lvl="1" algn="just" fontAlgn="auto">
              <a:spcBef>
                <a:spcPts val="0"/>
              </a:spcBef>
              <a:spcAft>
                <a:spcPts val="300"/>
              </a:spcAft>
              <a:buClr>
                <a:srgbClr val="660033"/>
              </a:buClr>
              <a:buSzPct val="145000"/>
              <a:tabLst>
                <a:tab pos="268288" algn="l"/>
              </a:tabLst>
              <a:defRPr/>
            </a:pPr>
            <a:r>
              <a:rPr lang="bs-Latn-BA" sz="1400" dirty="0">
                <a:latin typeface="Arial" panose="020B0604020202020204" pitchFamily="34" charset="0"/>
                <a:ea typeface="Times New Roman"/>
                <a:cs typeface="Arial" panose="020B0604020202020204" pitchFamily="34" charset="0"/>
              </a:rPr>
              <a:t>The majority of citizens believe that young people would benefit the most from BiH‘s accesion into the EU, followed by politicians, students and researchers.</a:t>
            </a:r>
          </a:p>
          <a:p>
            <a:pPr marL="0" lvl="1" algn="just" fontAlgn="auto">
              <a:spcBef>
                <a:spcPts val="0"/>
              </a:spcBef>
              <a:spcAft>
                <a:spcPts val="300"/>
              </a:spcAft>
              <a:buClr>
                <a:srgbClr val="660033"/>
              </a:buClr>
              <a:buSzPct val="145000"/>
              <a:tabLst>
                <a:tab pos="268288" algn="l"/>
              </a:tabLst>
              <a:defRPr/>
            </a:pPr>
            <a:r>
              <a:rPr lang="bs-Latn-BA" sz="1400" dirty="0">
                <a:latin typeface="Arial" panose="020B0604020202020204" pitchFamily="34" charset="0"/>
                <a:ea typeface="Times New Roman"/>
                <a:cs typeface="Arial" panose="020B0604020202020204" pitchFamily="34" charset="0"/>
              </a:rPr>
              <a:t>One out of ten citizens believe that no one in particular will benefit from BiH‘s accession into the EU.  </a:t>
            </a:r>
          </a:p>
          <a:p>
            <a:pPr marL="0" lvl="1" algn="just" fontAlgn="auto">
              <a:spcBef>
                <a:spcPts val="0"/>
              </a:spcBef>
              <a:spcAft>
                <a:spcPts val="300"/>
              </a:spcAft>
              <a:buClr>
                <a:srgbClr val="660033"/>
              </a:buClr>
              <a:buSzPct val="145000"/>
              <a:tabLst>
                <a:tab pos="268288" algn="l"/>
              </a:tabLst>
              <a:defRPr/>
            </a:pPr>
            <a:r>
              <a:rPr lang="bs-Latn-BA" sz="1400" dirty="0" err="1">
                <a:latin typeface="Arial" panose="020B0604020202020204" pitchFamily="34" charset="0"/>
                <a:ea typeface="Times New Roman"/>
                <a:cs typeface="Arial" panose="020B0604020202020204" pitchFamily="34" charset="0"/>
              </a:rPr>
              <a:t>The</a:t>
            </a:r>
            <a:r>
              <a:rPr lang="bs-Latn-BA" sz="1400" dirty="0">
                <a:latin typeface="Arial" panose="020B0604020202020204" pitchFamily="34" charset="0"/>
                <a:ea typeface="Times New Roman"/>
                <a:cs typeface="Arial" panose="020B0604020202020204" pitchFamily="34" charset="0"/>
              </a:rPr>
              <a:t> RS </a:t>
            </a:r>
            <a:r>
              <a:rPr lang="bs-Latn-BA" sz="1400" dirty="0" err="1">
                <a:latin typeface="Arial" panose="020B0604020202020204" pitchFamily="34" charset="0"/>
                <a:ea typeface="Times New Roman"/>
                <a:cs typeface="Arial" panose="020B0604020202020204" pitchFamily="34" charset="0"/>
              </a:rPr>
              <a:t>citizens</a:t>
            </a:r>
            <a:r>
              <a:rPr lang="bs-Latn-BA" sz="1400" dirty="0">
                <a:latin typeface="Arial" panose="020B0604020202020204" pitchFamily="34" charset="0"/>
                <a:ea typeface="Times New Roman"/>
                <a:cs typeface="Arial" panose="020B0604020202020204" pitchFamily="34" charset="0"/>
              </a:rPr>
              <a:t> are more </a:t>
            </a:r>
            <a:r>
              <a:rPr lang="bs-Latn-BA" sz="1400" dirty="0" err="1">
                <a:latin typeface="Arial" panose="020B0604020202020204" pitchFamily="34" charset="0"/>
                <a:ea typeface="Times New Roman"/>
                <a:cs typeface="Arial" panose="020B0604020202020204" pitchFamily="34" charset="0"/>
              </a:rPr>
              <a:t>likely</a:t>
            </a:r>
            <a:r>
              <a:rPr lang="bs-Latn-BA" sz="1400" dirty="0">
                <a:latin typeface="Arial" panose="020B0604020202020204" pitchFamily="34" charset="0"/>
                <a:ea typeface="Times New Roman"/>
                <a:cs typeface="Arial" panose="020B0604020202020204" pitchFamily="34" charset="0"/>
              </a:rPr>
              <a:t> to </a:t>
            </a:r>
            <a:r>
              <a:rPr lang="bs-Latn-BA" sz="1400" dirty="0" err="1">
                <a:latin typeface="Arial" panose="020B0604020202020204" pitchFamily="34" charset="0"/>
                <a:ea typeface="Times New Roman"/>
                <a:cs typeface="Arial" panose="020B0604020202020204" pitchFamily="34" charset="0"/>
              </a:rPr>
              <a:t>believe</a:t>
            </a:r>
            <a:r>
              <a:rPr lang="bs-Latn-BA" sz="1400" dirty="0">
                <a:latin typeface="Arial" panose="020B0604020202020204" pitchFamily="34" charset="0"/>
                <a:ea typeface="Times New Roman"/>
                <a:cs typeface="Arial" panose="020B0604020202020204" pitchFamily="34" charset="0"/>
              </a:rPr>
              <a:t> </a:t>
            </a:r>
            <a:r>
              <a:rPr lang="bs-Latn-BA" sz="1400" dirty="0" err="1">
                <a:latin typeface="Arial" panose="020B0604020202020204" pitchFamily="34" charset="0"/>
                <a:ea typeface="Times New Roman"/>
                <a:cs typeface="Arial" panose="020B0604020202020204" pitchFamily="34" charset="0"/>
              </a:rPr>
              <a:t>than</a:t>
            </a:r>
            <a:r>
              <a:rPr lang="bs-Latn-BA" sz="1400" dirty="0">
                <a:latin typeface="Arial" panose="020B0604020202020204" pitchFamily="34" charset="0"/>
                <a:ea typeface="Times New Roman"/>
                <a:cs typeface="Arial" panose="020B0604020202020204" pitchFamily="34" charset="0"/>
              </a:rPr>
              <a:t> </a:t>
            </a:r>
            <a:r>
              <a:rPr lang="bs-Latn-BA" sz="1400" dirty="0" err="1">
                <a:latin typeface="Arial" panose="020B0604020202020204" pitchFamily="34" charset="0"/>
                <a:ea typeface="Times New Roman"/>
                <a:cs typeface="Arial" panose="020B0604020202020204" pitchFamily="34" charset="0"/>
              </a:rPr>
              <a:t>the</a:t>
            </a:r>
            <a:r>
              <a:rPr lang="bs-Latn-BA" sz="1400" dirty="0">
                <a:latin typeface="Arial" panose="020B0604020202020204" pitchFamily="34" charset="0"/>
                <a:ea typeface="Times New Roman"/>
                <a:cs typeface="Arial" panose="020B0604020202020204" pitchFamily="34" charset="0"/>
              </a:rPr>
              <a:t> </a:t>
            </a:r>
            <a:r>
              <a:rPr lang="bs-Latn-BA" sz="1400" dirty="0" err="1">
                <a:latin typeface="Arial" panose="020B0604020202020204" pitchFamily="34" charset="0"/>
                <a:ea typeface="Times New Roman"/>
                <a:cs typeface="Arial" panose="020B0604020202020204" pitchFamily="34" charset="0"/>
              </a:rPr>
              <a:t>FBiH</a:t>
            </a:r>
            <a:r>
              <a:rPr lang="bs-Latn-BA" sz="1400" dirty="0">
                <a:latin typeface="Arial" panose="020B0604020202020204" pitchFamily="34" charset="0"/>
                <a:ea typeface="Times New Roman"/>
                <a:cs typeface="Arial" panose="020B0604020202020204" pitchFamily="34" charset="0"/>
              </a:rPr>
              <a:t> </a:t>
            </a:r>
            <a:r>
              <a:rPr lang="bs-Latn-BA" sz="1400" dirty="0" err="1">
                <a:latin typeface="Arial" panose="020B0604020202020204" pitchFamily="34" charset="0"/>
                <a:ea typeface="Times New Roman"/>
                <a:cs typeface="Arial" panose="020B0604020202020204" pitchFamily="34" charset="0"/>
              </a:rPr>
              <a:t>citizens</a:t>
            </a:r>
            <a:r>
              <a:rPr lang="bs-Latn-BA" sz="1400" dirty="0">
                <a:latin typeface="Arial" panose="020B0604020202020204" pitchFamily="34" charset="0"/>
                <a:ea typeface="Times New Roman"/>
                <a:cs typeface="Arial" panose="020B0604020202020204" pitchFamily="34" charset="0"/>
              </a:rPr>
              <a:t> that politicians would benefit the most from BiH‘s accession into the EU (23.7% vs 12.1%) and believe much less that young people will benefit (36.9% vs 58.4%).</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p:txBody>
      </p:sp>
      <p:graphicFrame>
        <p:nvGraphicFramePr>
          <p:cNvPr id="13" name="Content Placeholder 10"/>
          <p:cNvGraphicFramePr>
            <a:graphicFrameLocks/>
          </p:cNvGraphicFramePr>
          <p:nvPr>
            <p:extLst>
              <p:ext uri="{D42A27DB-BD31-4B8C-83A1-F6EECF244321}">
                <p14:modId xmlns:p14="http://schemas.microsoft.com/office/powerpoint/2010/main" val="2239536876"/>
              </p:ext>
            </p:extLst>
          </p:nvPr>
        </p:nvGraphicFramePr>
        <p:xfrm>
          <a:off x="2691493" y="1236277"/>
          <a:ext cx="9405257" cy="46604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82277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4"/>
            <a:ext cx="11163869" cy="923330"/>
          </a:xfrm>
          <a:prstGeom prst="rect">
            <a:avLst/>
          </a:prstGeom>
          <a:solidFill>
            <a:srgbClr val="FFC000"/>
          </a:solidFill>
        </p:spPr>
        <p:txBody>
          <a:bodyPr wrap="square">
            <a:spAutoFit/>
          </a:bodyPr>
          <a:lstStyle/>
          <a:p>
            <a:r>
              <a:rPr lang="vi-VN" sz="2000" cap="all" dirty="0">
                <a:latin typeface="Arial" panose="020B0604020202020204" pitchFamily="34" charset="0"/>
                <a:cs typeface="Arial" panose="020B0604020202020204" pitchFamily="34" charset="0"/>
              </a:rPr>
              <a:t>8. </a:t>
            </a:r>
            <a:r>
              <a:rPr lang="en-GB" sz="2000" cap="all" dirty="0">
                <a:latin typeface="+mn-lt"/>
              </a:rPr>
              <a:t>In your opinion, what makes the integration of our country into the European Union the most difficult?</a:t>
            </a:r>
            <a:br>
              <a:rPr lang="bs-Latn-BA" sz="2000" cap="all" dirty="0">
                <a:latin typeface="+mn-lt"/>
              </a:rPr>
            </a:br>
            <a:endParaRPr lang="bs-Latn-BA" sz="2000" cap="all"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A3ED78B-AEE9-467A-9060-57BD37EE63BD}"/>
              </a:ext>
            </a:extLst>
          </p:cNvPr>
          <p:cNvSpPr/>
          <p:nvPr/>
        </p:nvSpPr>
        <p:spPr>
          <a:xfrm>
            <a:off x="966817" y="80513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2" name="TextBox 11"/>
          <p:cNvSpPr txBox="1"/>
          <p:nvPr/>
        </p:nvSpPr>
        <p:spPr>
          <a:xfrm>
            <a:off x="997345" y="1933575"/>
            <a:ext cx="2906485" cy="2092881"/>
          </a:xfrm>
          <a:prstGeom prst="rect">
            <a:avLst/>
          </a:prstGeom>
          <a:noFill/>
        </p:spPr>
        <p:txBody>
          <a:bodyPr wrap="square" lIns="0" tIns="0" rIns="0" bIns="0" rtlCol="0">
            <a:spAutoFit/>
          </a:bodyPr>
          <a:lstStyle/>
          <a:p>
            <a:pPr marL="0" lvl="1" fontAlgn="auto">
              <a:spcBef>
                <a:spcPts val="0"/>
              </a:spcBef>
              <a:spcAft>
                <a:spcPts val="300"/>
              </a:spcAft>
              <a:buClr>
                <a:srgbClr val="660033"/>
              </a:buClr>
              <a:buSzPct val="145000"/>
              <a:tabLst>
                <a:tab pos="268288" algn="l"/>
              </a:tabLst>
              <a:defRPr/>
            </a:pPr>
            <a:r>
              <a:rPr lang="bs-Latn-BA" sz="1400" dirty="0">
                <a:latin typeface="Arial" panose="020B0604020202020204" pitchFamily="34" charset="0"/>
                <a:ea typeface="Times New Roman"/>
                <a:cs typeface="Arial" panose="020B0604020202020204" pitchFamily="34" charset="0"/>
              </a:rPr>
              <a:t>The p</a:t>
            </a:r>
            <a:r>
              <a:rPr lang="en-US" sz="1400" dirty="0" err="1">
                <a:latin typeface="Arial" panose="020B0604020202020204" pitchFamily="34" charset="0"/>
                <a:ea typeface="Times New Roman"/>
                <a:cs typeface="Arial" panose="020B0604020202020204" pitchFamily="34" charset="0"/>
              </a:rPr>
              <a:t>oliticisation</a:t>
            </a:r>
            <a:r>
              <a:rPr lang="en-US" sz="1400" dirty="0">
                <a:latin typeface="Arial" panose="020B0604020202020204" pitchFamily="34" charset="0"/>
                <a:ea typeface="Times New Roman"/>
                <a:cs typeface="Arial" panose="020B0604020202020204" pitchFamily="34" charset="0"/>
              </a:rPr>
              <a:t> of the integration process mostly impedes the BiH‘s integration process.  </a:t>
            </a:r>
          </a:p>
          <a:p>
            <a:pPr marL="0" lvl="1" fontAlgn="auto">
              <a:spcBef>
                <a:spcPts val="0"/>
              </a:spcBef>
              <a:spcAft>
                <a:spcPts val="300"/>
              </a:spcAft>
              <a:buClr>
                <a:srgbClr val="660033"/>
              </a:buClr>
              <a:buSzPct val="145000"/>
              <a:tabLst>
                <a:tab pos="268288" algn="l"/>
              </a:tabLst>
              <a:defRPr/>
            </a:pPr>
            <a:r>
              <a:rPr lang="en-US" sz="1400" dirty="0">
                <a:latin typeface="Arial" panose="020B0604020202020204" pitchFamily="34" charset="0"/>
                <a:ea typeface="Times New Roman"/>
                <a:cs typeface="Arial" panose="020B0604020202020204" pitchFamily="34" charset="0"/>
              </a:rPr>
              <a:t>This opinion is more prevalent in the FBiH than in the RS. </a:t>
            </a:r>
          </a:p>
          <a:p>
            <a:pPr marL="0" lvl="1" fontAlgn="auto">
              <a:spcBef>
                <a:spcPts val="0"/>
              </a:spcBef>
              <a:spcAft>
                <a:spcPts val="300"/>
              </a:spcAft>
              <a:buClr>
                <a:srgbClr val="660033"/>
              </a:buClr>
              <a:buSzPct val="145000"/>
              <a:tabLst>
                <a:tab pos="268288" algn="l"/>
              </a:tabLst>
              <a:defRPr/>
            </a:pPr>
            <a:r>
              <a:rPr lang="en-US" sz="1400" dirty="0">
                <a:latin typeface="Arial" panose="020B0604020202020204" pitchFamily="34" charset="0"/>
                <a:ea typeface="Times New Roman"/>
                <a:cs typeface="Arial" panose="020B0604020202020204" pitchFamily="34" charset="0"/>
              </a:rPr>
              <a:t>In addition, unwillingness to change</a:t>
            </a:r>
            <a:r>
              <a:rPr lang="bs-Latn-BA" sz="1400" dirty="0">
                <a:latin typeface="Arial" panose="020B0604020202020204" pitchFamily="34" charset="0"/>
                <a:ea typeface="Times New Roman"/>
                <a:cs typeface="Arial" panose="020B0604020202020204" pitchFamily="34" charset="0"/>
              </a:rPr>
              <a:t> is also a </a:t>
            </a:r>
            <a:r>
              <a:rPr lang="en-US" sz="1400" dirty="0">
                <a:latin typeface="Arial" panose="020B0604020202020204" pitchFamily="34" charset="0"/>
                <a:ea typeface="Times New Roman"/>
                <a:cs typeface="Arial" panose="020B0604020202020204" pitchFamily="34" charset="0"/>
              </a:rPr>
              <a:t>significant obstacle.  </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p:txBody>
      </p:sp>
      <p:graphicFrame>
        <p:nvGraphicFramePr>
          <p:cNvPr id="13" name="Content Placeholder 7"/>
          <p:cNvGraphicFramePr>
            <a:graphicFrameLocks noGrp="1"/>
          </p:cNvGraphicFramePr>
          <p:nvPr>
            <p:ph sz="quarter" idx="4294967295"/>
            <p:extLst>
              <p:ext uri="{D42A27DB-BD31-4B8C-83A1-F6EECF244321}">
                <p14:modId xmlns:p14="http://schemas.microsoft.com/office/powerpoint/2010/main" val="3610429199"/>
              </p:ext>
            </p:extLst>
          </p:nvPr>
        </p:nvGraphicFramePr>
        <p:xfrm>
          <a:off x="3533774" y="553700"/>
          <a:ext cx="8791575" cy="533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4140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63531" y="-37135"/>
            <a:ext cx="11163869" cy="923330"/>
          </a:xfrm>
          <a:prstGeom prst="rect">
            <a:avLst/>
          </a:prstGeom>
          <a:solidFill>
            <a:srgbClr val="FFC000"/>
          </a:solidFill>
        </p:spPr>
        <p:txBody>
          <a:bodyPr wrap="square">
            <a:spAutoFit/>
          </a:bodyPr>
          <a:lstStyle/>
          <a:p>
            <a:r>
              <a:rPr lang="vi-VN" sz="2000" cap="all" dirty="0">
                <a:latin typeface="Arial" panose="020B0604020202020204" pitchFamily="34" charset="0"/>
                <a:cs typeface="Arial" panose="020B0604020202020204" pitchFamily="34" charset="0"/>
              </a:rPr>
              <a:t>9. </a:t>
            </a:r>
            <a:r>
              <a:rPr lang="en-GB" sz="2000" cap="all" dirty="0">
                <a:latin typeface="Arial" panose="020B0604020202020204" pitchFamily="34" charset="0"/>
                <a:cs typeface="Arial" panose="020B0604020202020204" pitchFamily="34" charset="0"/>
              </a:rPr>
              <a:t>Have you heard of the Directorate for European Integration of the Council of Ministers of BiH?</a:t>
            </a:r>
            <a:br>
              <a:rPr lang="vi-VN"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A3ED78B-AEE9-467A-9060-57BD37EE63BD}"/>
              </a:ext>
            </a:extLst>
          </p:cNvPr>
          <p:cNvSpPr/>
          <p:nvPr/>
        </p:nvSpPr>
        <p:spPr>
          <a:xfrm>
            <a:off x="966817" y="506644"/>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idx="1"/>
            <p:extLst>
              <p:ext uri="{D42A27DB-BD31-4B8C-83A1-F6EECF244321}">
                <p14:modId xmlns:p14="http://schemas.microsoft.com/office/powerpoint/2010/main" val="116205419"/>
              </p:ext>
            </p:extLst>
          </p:nvPr>
        </p:nvGraphicFramePr>
        <p:xfrm>
          <a:off x="2884488" y="1217613"/>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948503" y="1933575"/>
            <a:ext cx="2847974" cy="1154162"/>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sz="1400" dirty="0">
                <a:latin typeface="Arial" panose="020B0604020202020204" pitchFamily="34" charset="0"/>
                <a:ea typeface="Times New Roman"/>
                <a:cs typeface="Arial" panose="020B0604020202020204" pitchFamily="34" charset="0"/>
              </a:rPr>
              <a:t>The majority of </a:t>
            </a:r>
            <a:r>
              <a:rPr lang="en-US" sz="1400" dirty="0">
                <a:latin typeface="Arial" panose="020B0604020202020204" pitchFamily="34" charset="0"/>
                <a:ea typeface="Times New Roman"/>
                <a:cs typeface="Arial" panose="020B0604020202020204" pitchFamily="34" charset="0"/>
              </a:rPr>
              <a:t>citizens of B</a:t>
            </a:r>
            <a:r>
              <a:rPr lang="bs-Latn-BA" sz="1400" dirty="0">
                <a:latin typeface="Arial" panose="020B0604020202020204" pitchFamily="34" charset="0"/>
                <a:ea typeface="Times New Roman"/>
                <a:cs typeface="Arial" panose="020B0604020202020204" pitchFamily="34" charset="0"/>
              </a:rPr>
              <a:t>i</a:t>
            </a:r>
            <a:r>
              <a:rPr lang="en-US" sz="1400" dirty="0">
                <a:latin typeface="Arial" panose="020B0604020202020204" pitchFamily="34" charset="0"/>
                <a:ea typeface="Times New Roman"/>
                <a:cs typeface="Arial" panose="020B0604020202020204" pitchFamily="34" charset="0"/>
              </a:rPr>
              <a:t>H have heard of the Directorate for European Integration</a:t>
            </a:r>
            <a:r>
              <a:rPr lang="bs-Latn-BA" sz="1400" dirty="0">
                <a:latin typeface="Arial" panose="020B0604020202020204" pitchFamily="34" charset="0"/>
                <a:ea typeface="Times New Roman"/>
                <a:cs typeface="Arial" panose="020B0604020202020204" pitchFamily="34" charset="0"/>
              </a:rPr>
              <a:t>.</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393575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63531" y="33759"/>
            <a:ext cx="11163869" cy="923330"/>
          </a:xfrm>
          <a:prstGeom prst="rect">
            <a:avLst/>
          </a:prstGeom>
          <a:solidFill>
            <a:srgbClr val="FFC000"/>
          </a:solidFill>
        </p:spPr>
        <p:txBody>
          <a:bodyPr wrap="square">
            <a:spAutoFit/>
          </a:bodyPr>
          <a:lstStyle/>
          <a:p>
            <a:r>
              <a:rPr lang="vi-VN" sz="2000" cap="all" dirty="0">
                <a:latin typeface="Arial" panose="020B0604020202020204" pitchFamily="34" charset="0"/>
                <a:cs typeface="Arial" panose="020B0604020202020204" pitchFamily="34" charset="0"/>
              </a:rPr>
              <a:t>10. </a:t>
            </a:r>
            <a:r>
              <a:rPr lang="en-GB" sz="2000" cap="all" dirty="0">
                <a:latin typeface="Arial" panose="020B0604020202020204" pitchFamily="34" charset="0"/>
                <a:cs typeface="Arial" panose="020B0604020202020204" pitchFamily="34" charset="0"/>
              </a:rPr>
              <a:t>Do you </a:t>
            </a:r>
            <a:r>
              <a:rPr lang="bs-Latn-BA" sz="2000" cap="all" dirty="0">
                <a:latin typeface="Arial" panose="020B0604020202020204" pitchFamily="34" charset="0"/>
                <a:cs typeface="Arial" panose="020B0604020202020204" pitchFamily="34" charset="0"/>
              </a:rPr>
              <a:t>KNOW WHAT IS </a:t>
            </a:r>
            <a:r>
              <a:rPr lang="en-GB" sz="2000" cap="all" dirty="0">
                <a:latin typeface="Arial" panose="020B0604020202020204" pitchFamily="34" charset="0"/>
                <a:cs typeface="Arial" panose="020B0604020202020204" pitchFamily="34" charset="0"/>
              </a:rPr>
              <a:t>the role of the Directorate for European Integration of BiH?</a:t>
            </a:r>
            <a:br>
              <a:rPr lang="bs-Latn-BA"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59872" y="645383"/>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2" name="TextBox 11"/>
          <p:cNvSpPr txBox="1"/>
          <p:nvPr/>
        </p:nvSpPr>
        <p:spPr>
          <a:xfrm>
            <a:off x="1077775" y="1933575"/>
            <a:ext cx="2847974" cy="3170099"/>
          </a:xfrm>
          <a:prstGeom prst="rect">
            <a:avLst/>
          </a:prstGeom>
          <a:noFill/>
        </p:spPr>
        <p:txBody>
          <a:bodyPr wrap="square" lIns="0" tIns="0" rIns="0" bIns="0" rtlCol="0">
            <a:spAutoFit/>
          </a:bodyPr>
          <a:lstStyle/>
          <a:p>
            <a:pPr marL="0" lvl="1" algn="just" fontAlgn="auto">
              <a:spcBef>
                <a:spcPts val="0"/>
              </a:spcBef>
              <a:spcAft>
                <a:spcPts val="300"/>
              </a:spcAft>
              <a:buClr>
                <a:srgbClr val="660033"/>
              </a:buClr>
              <a:buSzPct val="145000"/>
              <a:tabLst>
                <a:tab pos="268288" algn="l"/>
              </a:tabLst>
              <a:defRPr/>
            </a:pPr>
            <a:r>
              <a:rPr lang="bs-Latn-BA" sz="1400" dirty="0">
                <a:latin typeface="Arial" panose="020B0604020202020204" pitchFamily="34" charset="0"/>
                <a:ea typeface="Times New Roman"/>
                <a:cs typeface="Arial" panose="020B0604020202020204" pitchFamily="34" charset="0"/>
              </a:rPr>
              <a:t>Although the majority of citizens have heard of the Directorate for European Integration, (56%), 4 out of 10 citizens do not know what is DEI‘s role.</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US" sz="1400" dirty="0">
                <a:latin typeface="Arial" panose="020B0604020202020204" pitchFamily="34" charset="0"/>
                <a:ea typeface="Times New Roman"/>
                <a:cs typeface="Arial" panose="020B0604020202020204" pitchFamily="34" charset="0"/>
              </a:rPr>
              <a:t>Almost one </a:t>
            </a:r>
            <a:r>
              <a:rPr lang="bs-Latn-BA" sz="1400" dirty="0">
                <a:latin typeface="Arial" panose="020B0604020202020204" pitchFamily="34" charset="0"/>
                <a:ea typeface="Times New Roman"/>
                <a:cs typeface="Arial" panose="020B0604020202020204" pitchFamily="34" charset="0"/>
              </a:rPr>
              <a:t>fourth</a:t>
            </a:r>
            <a:r>
              <a:rPr lang="en-US" sz="1400" dirty="0">
                <a:latin typeface="Arial" panose="020B0604020202020204" pitchFamily="34" charset="0"/>
                <a:ea typeface="Times New Roman"/>
                <a:cs typeface="Arial" panose="020B0604020202020204" pitchFamily="34" charset="0"/>
              </a:rPr>
              <a:t> of BiH citizens believes that the role of the Directorate for European Integration is to coordinate activities of the institutions in BiH in the field of European integration. </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p:txBody>
      </p:sp>
      <p:graphicFrame>
        <p:nvGraphicFramePr>
          <p:cNvPr id="13" name="Content Placeholder 7"/>
          <p:cNvGraphicFramePr>
            <a:graphicFrameLocks noGrp="1"/>
          </p:cNvGraphicFramePr>
          <p:nvPr>
            <p:ph sz="quarter" idx="4294967295"/>
            <p:extLst>
              <p:ext uri="{D42A27DB-BD31-4B8C-83A1-F6EECF244321}">
                <p14:modId xmlns:p14="http://schemas.microsoft.com/office/powerpoint/2010/main" val="1756914844"/>
              </p:ext>
            </p:extLst>
          </p:nvPr>
        </p:nvGraphicFramePr>
        <p:xfrm>
          <a:off x="3569153" y="438753"/>
          <a:ext cx="8782051" cy="56082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5861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19744" y="83099"/>
            <a:ext cx="11302794" cy="923330"/>
          </a:xfrm>
          <a:prstGeom prst="rect">
            <a:avLst/>
          </a:prstGeom>
          <a:solidFill>
            <a:srgbClr val="FFC000"/>
          </a:solidFill>
        </p:spPr>
        <p:txBody>
          <a:bodyPr wrap="square">
            <a:spAutoFit/>
          </a:bodyPr>
          <a:lstStyle/>
          <a:p>
            <a:r>
              <a:rPr lang="bs-Latn-BA" sz="2000" cap="all" dirty="0">
                <a:latin typeface="Arial" panose="020B0604020202020204" pitchFamily="34" charset="0"/>
                <a:cs typeface="Arial" panose="020B0604020202020204" pitchFamily="34" charset="0"/>
              </a:rPr>
              <a:t>11. </a:t>
            </a:r>
            <a:r>
              <a:rPr lang="en-GB" sz="2000" cap="all" dirty="0">
                <a:latin typeface="Arial" panose="020B0604020202020204" pitchFamily="34" charset="0"/>
                <a:cs typeface="Arial" panose="020B0604020202020204" pitchFamily="34" charset="0"/>
              </a:rPr>
              <a:t>What topics in the media</a:t>
            </a:r>
            <a:r>
              <a:rPr lang="bs-Latn-BA" sz="2000" cap="all" dirty="0">
                <a:latin typeface="Arial" panose="020B0604020202020204" pitchFamily="34" charset="0"/>
                <a:cs typeface="Arial" panose="020B0604020202020204" pitchFamily="34" charset="0"/>
              </a:rPr>
              <a:t>,</a:t>
            </a:r>
            <a:r>
              <a:rPr lang="en-GB" sz="2000" cap="all" dirty="0">
                <a:latin typeface="Arial" panose="020B0604020202020204" pitchFamily="34" charset="0"/>
                <a:cs typeface="Arial" panose="020B0604020202020204" pitchFamily="34" charset="0"/>
              </a:rPr>
              <a:t> related to the </a:t>
            </a:r>
            <a:r>
              <a:rPr lang="bs-Latn-BA" sz="2000" cap="all" dirty="0">
                <a:latin typeface="Arial" panose="020B0604020202020204" pitchFamily="34" charset="0"/>
                <a:cs typeface="Arial" panose="020B0604020202020204" pitchFamily="34" charset="0"/>
              </a:rPr>
              <a:t>EU INTEGRATION </a:t>
            </a:r>
            <a:r>
              <a:rPr lang="en-GB" sz="2000" cap="all" dirty="0">
                <a:latin typeface="Arial" panose="020B0604020202020204" pitchFamily="34" charset="0"/>
                <a:cs typeface="Arial" panose="020B0604020202020204" pitchFamily="34" charset="0"/>
              </a:rPr>
              <a:t>process</a:t>
            </a:r>
            <a:r>
              <a:rPr lang="bs-Latn-BA" sz="2000" cap="all" dirty="0">
                <a:latin typeface="Arial" panose="020B0604020202020204" pitchFamily="34" charset="0"/>
                <a:cs typeface="Arial" panose="020B0604020202020204" pitchFamily="34" charset="0"/>
              </a:rPr>
              <a:t>,</a:t>
            </a:r>
            <a:r>
              <a:rPr lang="en-GB" sz="2000" cap="all" dirty="0">
                <a:latin typeface="Arial" panose="020B0604020202020204" pitchFamily="34" charset="0"/>
                <a:cs typeface="Arial" panose="020B0604020202020204" pitchFamily="34" charset="0"/>
              </a:rPr>
              <a:t> are interesting to you?</a:t>
            </a:r>
            <a:br>
              <a:rPr lang="bs-Latn-BA" sz="2000" cap="all" dirty="0">
                <a:solidFill>
                  <a:schemeClr val="bg1"/>
                </a:solidFill>
                <a:latin typeface="Arial" panose="020B0604020202020204" pitchFamily="34" charset="0"/>
                <a:cs typeface="Arial" panose="020B0604020202020204" pitchFamily="34" charset="0"/>
              </a:rPr>
            </a:br>
            <a:endParaRPr lang="bs-Latn-BA" sz="2000" cap="all"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3ED78B-AEE9-467A-9060-57BD37EE63BD}"/>
              </a:ext>
            </a:extLst>
          </p:cNvPr>
          <p:cNvSpPr/>
          <p:nvPr/>
        </p:nvSpPr>
        <p:spPr>
          <a:xfrm>
            <a:off x="966817" y="756148"/>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10"/>
          <p:cNvGraphicFramePr>
            <a:graphicFrameLocks/>
          </p:cNvGraphicFramePr>
          <p:nvPr>
            <p:extLst>
              <p:ext uri="{D42A27DB-BD31-4B8C-83A1-F6EECF244321}">
                <p14:modId xmlns:p14="http://schemas.microsoft.com/office/powerpoint/2010/main" val="2139069468"/>
              </p:ext>
            </p:extLst>
          </p:nvPr>
        </p:nvGraphicFramePr>
        <p:xfrm>
          <a:off x="2564947" y="998613"/>
          <a:ext cx="9526361" cy="486047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255799" y="1428750"/>
            <a:ext cx="2847974" cy="2015936"/>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hr-BA" altLang="sr-Latn-RS" sz="1400" dirty="0">
                <a:latin typeface="Arial" panose="020B0604020202020204" pitchFamily="34" charset="0"/>
                <a:ea typeface="Times New Roman"/>
                <a:cs typeface="Arial" panose="020B0604020202020204" pitchFamily="34" charset="0"/>
              </a:rPr>
              <a:t>Almost one third</a:t>
            </a:r>
            <a:r>
              <a:rPr lang="bs-Latn-BA" altLang="sr-Latn-RS" sz="1400" dirty="0">
                <a:latin typeface="Arial" panose="020B0604020202020204" pitchFamily="34" charset="0"/>
                <a:ea typeface="Times New Roman"/>
                <a:cs typeface="Arial" panose="020B0604020202020204" pitchFamily="34" charset="0"/>
              </a:rPr>
              <a:t> of BiH citizens </a:t>
            </a:r>
            <a:r>
              <a:rPr lang="en-US" altLang="sr-Latn-RS" sz="1400" dirty="0">
                <a:latin typeface="Arial" panose="020B0604020202020204" pitchFamily="34" charset="0"/>
                <a:ea typeface="Times New Roman"/>
                <a:cs typeface="Arial" panose="020B0604020202020204" pitchFamily="34" charset="0"/>
              </a:rPr>
              <a:t>said that they were interested in topics related to the impact of the EU integration process on everyday life</a:t>
            </a:r>
            <a:r>
              <a:rPr lang="bs-Latn-BA" altLang="sr-Latn-RS" sz="1400" dirty="0">
                <a:latin typeface="Arial" panose="020B0604020202020204" pitchFamily="34" charset="0"/>
                <a:ea typeface="Times New Roman"/>
                <a:cs typeface="Arial" panose="020B0604020202020204" pitchFamily="34" charset="0"/>
              </a:rPr>
              <a:t> of citizen.</a:t>
            </a:r>
            <a:endParaRPr lang="hr-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hr-BA" altLang="sr-Latn-RS" sz="1400" dirty="0">
                <a:latin typeface="Arial" panose="020B0604020202020204" pitchFamily="34" charset="0"/>
                <a:ea typeface="Times New Roman"/>
                <a:cs typeface="Arial" panose="020B0604020202020204" pitchFamily="34" charset="0"/>
              </a:rPr>
              <a:t>One fifth of BiH citizens are </a:t>
            </a:r>
            <a:r>
              <a:rPr lang="en-US" altLang="sr-Latn-RS" sz="1400" dirty="0">
                <a:latin typeface="Arial" panose="020B0604020202020204" pitchFamily="34" charset="0"/>
                <a:ea typeface="Times New Roman"/>
                <a:cs typeface="Arial" panose="020B0604020202020204" pitchFamily="34" charset="0"/>
              </a:rPr>
              <a:t>interested in the possibility of using </a:t>
            </a:r>
            <a:r>
              <a:rPr lang="bs-Latn-BA" altLang="sr-Latn-RS" sz="1400" dirty="0">
                <a:latin typeface="Arial" panose="020B0604020202020204" pitchFamily="34" charset="0"/>
                <a:ea typeface="Times New Roman"/>
                <a:cs typeface="Arial" panose="020B0604020202020204" pitchFamily="34" charset="0"/>
              </a:rPr>
              <a:t>the </a:t>
            </a:r>
            <a:r>
              <a:rPr lang="en-US" altLang="sr-Latn-RS" sz="1400" dirty="0">
                <a:latin typeface="Arial" panose="020B0604020202020204" pitchFamily="34" charset="0"/>
                <a:ea typeface="Times New Roman"/>
                <a:cs typeface="Arial" panose="020B0604020202020204" pitchFamily="34" charset="0"/>
              </a:rPr>
              <a:t>EU financial assistance</a:t>
            </a:r>
            <a:r>
              <a:rPr lang="bs-Latn-BA" altLang="sr-Latn-RS" sz="1400" dirty="0">
                <a:latin typeface="Arial" panose="020B0604020202020204" pitchFamily="34" charset="0"/>
                <a:ea typeface="Times New Roman"/>
                <a:cs typeface="Arial" panose="020B0604020202020204" pitchFamily="34" charset="0"/>
              </a:rPr>
              <a:t>.</a:t>
            </a:r>
            <a:endParaRPr lang="bs-Latn-BA" sz="1400"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511606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19744" y="83099"/>
            <a:ext cx="11302794" cy="923330"/>
          </a:xfrm>
          <a:prstGeom prst="rect">
            <a:avLst/>
          </a:prstGeom>
          <a:solidFill>
            <a:srgbClr val="FFC000"/>
          </a:solidFill>
        </p:spPr>
        <p:txBody>
          <a:bodyPr wrap="square">
            <a:spAutoFit/>
          </a:bodyPr>
          <a:lstStyle/>
          <a:p>
            <a:r>
              <a:rPr lang="bs-Latn-BA" sz="2000" cap="all" dirty="0">
                <a:latin typeface="Arial" panose="020B0604020202020204" pitchFamily="34" charset="0"/>
                <a:cs typeface="Arial" panose="020B0604020202020204" pitchFamily="34" charset="0"/>
              </a:rPr>
              <a:t>12. </a:t>
            </a:r>
            <a:r>
              <a:rPr lang="en-GB" sz="2000" cap="all" dirty="0">
                <a:latin typeface="Arial" panose="020B0604020202020204" pitchFamily="34" charset="0"/>
                <a:cs typeface="Arial" panose="020B0604020202020204" pitchFamily="34" charset="0"/>
              </a:rPr>
              <a:t>Which media do you use the most to </a:t>
            </a:r>
            <a:r>
              <a:rPr lang="bs-Latn-BA" sz="2000" cap="all" dirty="0">
                <a:latin typeface="Arial" panose="020B0604020202020204" pitchFamily="34" charset="0"/>
                <a:cs typeface="Arial" panose="020B0604020202020204" pitchFamily="34" charset="0"/>
              </a:rPr>
              <a:t>BE </a:t>
            </a:r>
            <a:r>
              <a:rPr lang="en-GB" sz="2000" cap="all" dirty="0">
                <a:latin typeface="Arial" panose="020B0604020202020204" pitchFamily="34" charset="0"/>
                <a:cs typeface="Arial" panose="020B0604020202020204" pitchFamily="34" charset="0"/>
              </a:rPr>
              <a:t>inform</a:t>
            </a:r>
            <a:r>
              <a:rPr lang="bs-Latn-BA" sz="2000" cap="all" dirty="0">
                <a:latin typeface="Arial" panose="020B0604020202020204" pitchFamily="34" charset="0"/>
                <a:cs typeface="Arial" panose="020B0604020202020204" pitchFamily="34" charset="0"/>
              </a:rPr>
              <a:t>ED </a:t>
            </a:r>
            <a:r>
              <a:rPr lang="en-GB" sz="2000" cap="all" dirty="0">
                <a:latin typeface="Arial" panose="020B0604020202020204" pitchFamily="34" charset="0"/>
                <a:cs typeface="Arial" panose="020B0604020202020204" pitchFamily="34" charset="0"/>
              </a:rPr>
              <a:t>about </a:t>
            </a:r>
            <a:r>
              <a:rPr lang="bs-Latn-BA" sz="2000" cap="all" dirty="0">
                <a:latin typeface="Arial" panose="020B0604020202020204" pitchFamily="34" charset="0"/>
                <a:cs typeface="Arial" panose="020B0604020202020204" pitchFamily="34" charset="0"/>
              </a:rPr>
              <a:t>THE </a:t>
            </a:r>
            <a:r>
              <a:rPr lang="en-GB" sz="2000" cap="all" dirty="0">
                <a:latin typeface="Arial" panose="020B0604020202020204" pitchFamily="34" charset="0"/>
                <a:cs typeface="Arial" panose="020B0604020202020204" pitchFamily="34" charset="0"/>
              </a:rPr>
              <a:t>European integration</a:t>
            </a:r>
            <a:r>
              <a:rPr lang="bs-Latn-BA" sz="2000" cap="all" dirty="0">
                <a:latin typeface="Arial" panose="020B0604020202020204" pitchFamily="34" charset="0"/>
                <a:cs typeface="Arial" panose="020B0604020202020204" pitchFamily="34" charset="0"/>
              </a:rPr>
              <a:t> PROCESS</a:t>
            </a:r>
            <a:r>
              <a:rPr lang="en-GB" sz="2000" cap="all" dirty="0">
                <a:latin typeface="Arial" panose="020B0604020202020204" pitchFamily="34" charset="0"/>
                <a:cs typeface="Arial" panose="020B0604020202020204" pitchFamily="34" charset="0"/>
              </a:rPr>
              <a:t>?</a:t>
            </a:r>
            <a:br>
              <a:rPr lang="bs-Latn-BA" sz="2000" cap="all" dirty="0">
                <a:latin typeface="Arial" panose="020B0604020202020204" pitchFamily="34" charset="0"/>
                <a:cs typeface="Arial" panose="020B0604020202020204" pitchFamily="34" charset="0"/>
              </a:rPr>
            </a:br>
            <a:endParaRPr lang="bs-Latn-BA" sz="2000" b="1" cap="all"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3ED78B-AEE9-467A-9060-57BD37EE63BD}"/>
              </a:ext>
            </a:extLst>
          </p:cNvPr>
          <p:cNvSpPr/>
          <p:nvPr/>
        </p:nvSpPr>
        <p:spPr>
          <a:xfrm>
            <a:off x="966817" y="76431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2" name="Group 1"/>
          <p:cNvGrpSpPr/>
          <p:nvPr/>
        </p:nvGrpSpPr>
        <p:grpSpPr>
          <a:xfrm>
            <a:off x="650998" y="1065831"/>
            <a:ext cx="11369856" cy="4725754"/>
            <a:chOff x="650998" y="1065831"/>
            <a:chExt cx="11369856" cy="4725754"/>
          </a:xfrm>
        </p:grpSpPr>
        <p:graphicFrame>
          <p:nvGraphicFramePr>
            <p:cNvPr id="7" name="Content Placeholder 7"/>
            <p:cNvGraphicFramePr>
              <a:graphicFrameLocks/>
            </p:cNvGraphicFramePr>
            <p:nvPr>
              <p:extLst>
                <p:ext uri="{D42A27DB-BD31-4B8C-83A1-F6EECF244321}">
                  <p14:modId xmlns:p14="http://schemas.microsoft.com/office/powerpoint/2010/main" val="1473793043"/>
                </p:ext>
              </p:extLst>
            </p:nvPr>
          </p:nvGraphicFramePr>
          <p:xfrm>
            <a:off x="2157413" y="1065831"/>
            <a:ext cx="9863441" cy="435973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p:cNvGrpSpPr/>
            <p:nvPr/>
          </p:nvGrpSpPr>
          <p:grpSpPr>
            <a:xfrm>
              <a:off x="650998" y="1219200"/>
              <a:ext cx="4102101" cy="3913015"/>
              <a:chOff x="340766" y="1466850"/>
              <a:chExt cx="4102101" cy="3913015"/>
            </a:xfrm>
          </p:grpSpPr>
          <p:grpSp>
            <p:nvGrpSpPr>
              <p:cNvPr id="13" name="Group 12"/>
              <p:cNvGrpSpPr/>
              <p:nvPr/>
            </p:nvGrpSpPr>
            <p:grpSpPr>
              <a:xfrm>
                <a:off x="340766" y="1903158"/>
                <a:ext cx="4102101" cy="3476707"/>
                <a:chOff x="517525" y="1058781"/>
                <a:chExt cx="4511675" cy="4122820"/>
              </a:xfrm>
            </p:grpSpPr>
            <p:graphicFrame>
              <p:nvGraphicFramePr>
                <p:cNvPr id="15" name="Diagram 14"/>
                <p:cNvGraphicFramePr/>
                <p:nvPr>
                  <p:extLst>
                    <p:ext uri="{D42A27DB-BD31-4B8C-83A1-F6EECF244321}">
                      <p14:modId xmlns:p14="http://schemas.microsoft.com/office/powerpoint/2010/main" val="311599248"/>
                    </p:ext>
                  </p:extLst>
                </p:nvPr>
              </p:nvGraphicFramePr>
              <p:xfrm>
                <a:off x="517525" y="1058781"/>
                <a:ext cx="4511675" cy="41228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7" name="Group 16"/>
                <p:cNvGrpSpPr>
                  <a:grpSpLocks noChangeAspect="1"/>
                </p:cNvGrpSpPr>
                <p:nvPr/>
              </p:nvGrpSpPr>
              <p:grpSpPr>
                <a:xfrm>
                  <a:off x="3525497" y="1620002"/>
                  <a:ext cx="394464" cy="561145"/>
                  <a:chOff x="4583113" y="1285875"/>
                  <a:chExt cx="3013075" cy="4286250"/>
                </a:xfrm>
                <a:gradFill flip="none" rotWithShape="1">
                  <a:gsLst>
                    <a:gs pos="0">
                      <a:srgbClr val="F2DA64"/>
                    </a:gs>
                    <a:gs pos="100000">
                      <a:srgbClr val="987000"/>
                    </a:gs>
                    <a:gs pos="18000">
                      <a:srgbClr val="A27700"/>
                    </a:gs>
                    <a:gs pos="51000">
                      <a:srgbClr val="F2DA64"/>
                    </a:gs>
                    <a:gs pos="71000">
                      <a:srgbClr val="D7B446"/>
                    </a:gs>
                  </a:gsLst>
                  <a:lin ang="0" scaled="1"/>
                  <a:tileRect/>
                </a:gradFill>
              </p:grpSpPr>
              <p:sp>
                <p:nvSpPr>
                  <p:cNvPr id="25" name="Freeform 2"/>
                  <p:cNvSpPr>
                    <a:spLocks noChangeArrowheads="1"/>
                  </p:cNvSpPr>
                  <p:nvPr/>
                </p:nvSpPr>
                <p:spPr bwMode="auto">
                  <a:xfrm>
                    <a:off x="6435725" y="1641475"/>
                    <a:ext cx="666750" cy="1809750"/>
                  </a:xfrm>
                  <a:custGeom>
                    <a:avLst/>
                    <a:gdLst>
                      <a:gd name="T0" fmla="*/ 1198 w 1851"/>
                      <a:gd name="T1" fmla="*/ 2513 h 5026"/>
                      <a:gd name="T2" fmla="*/ 1180 w 1851"/>
                      <a:gd name="T3" fmla="*/ 2813 h 5026"/>
                      <a:gd name="T4" fmla="*/ 1118 w 1851"/>
                      <a:gd name="T5" fmla="*/ 3104 h 5026"/>
                      <a:gd name="T6" fmla="*/ 1013 w 1851"/>
                      <a:gd name="T7" fmla="*/ 3386 h 5026"/>
                      <a:gd name="T8" fmla="*/ 880 w 1851"/>
                      <a:gd name="T9" fmla="*/ 3642 h 5026"/>
                      <a:gd name="T10" fmla="*/ 704 w 1851"/>
                      <a:gd name="T11" fmla="*/ 3889 h 5026"/>
                      <a:gd name="T12" fmla="*/ 502 w 1851"/>
                      <a:gd name="T13" fmla="*/ 4101 h 5026"/>
                      <a:gd name="T14" fmla="*/ 264 w 1851"/>
                      <a:gd name="T15" fmla="*/ 4286 h 5026"/>
                      <a:gd name="T16" fmla="*/ 0 w 1851"/>
                      <a:gd name="T17" fmla="*/ 4445 h 5026"/>
                      <a:gd name="T18" fmla="*/ 290 w 1851"/>
                      <a:gd name="T19" fmla="*/ 5025 h 5026"/>
                      <a:gd name="T20" fmla="*/ 634 w 1851"/>
                      <a:gd name="T21" fmla="*/ 4824 h 5026"/>
                      <a:gd name="T22" fmla="*/ 942 w 1851"/>
                      <a:gd name="T23" fmla="*/ 4577 h 5026"/>
                      <a:gd name="T24" fmla="*/ 1207 w 1851"/>
                      <a:gd name="T25" fmla="*/ 4295 h 5026"/>
                      <a:gd name="T26" fmla="*/ 1426 w 1851"/>
                      <a:gd name="T27" fmla="*/ 3986 h 5026"/>
                      <a:gd name="T28" fmla="*/ 1612 w 1851"/>
                      <a:gd name="T29" fmla="*/ 3651 h 5026"/>
                      <a:gd name="T30" fmla="*/ 1735 w 1851"/>
                      <a:gd name="T31" fmla="*/ 3289 h 5026"/>
                      <a:gd name="T32" fmla="*/ 1823 w 1851"/>
                      <a:gd name="T33" fmla="*/ 2902 h 5026"/>
                      <a:gd name="T34" fmla="*/ 1850 w 1851"/>
                      <a:gd name="T35" fmla="*/ 2513 h 5026"/>
                      <a:gd name="T36" fmla="*/ 1841 w 1851"/>
                      <a:gd name="T37" fmla="*/ 2311 h 5026"/>
                      <a:gd name="T38" fmla="*/ 1788 w 1851"/>
                      <a:gd name="T39" fmla="*/ 1922 h 5026"/>
                      <a:gd name="T40" fmla="*/ 1682 w 1851"/>
                      <a:gd name="T41" fmla="*/ 1552 h 5026"/>
                      <a:gd name="T42" fmla="*/ 1523 w 1851"/>
                      <a:gd name="T43" fmla="*/ 1199 h 5026"/>
                      <a:gd name="T44" fmla="*/ 1320 w 1851"/>
                      <a:gd name="T45" fmla="*/ 882 h 5026"/>
                      <a:gd name="T46" fmla="*/ 1083 w 1851"/>
                      <a:gd name="T47" fmla="*/ 582 h 5026"/>
                      <a:gd name="T48" fmla="*/ 792 w 1851"/>
                      <a:gd name="T49" fmla="*/ 317 h 5026"/>
                      <a:gd name="T50" fmla="*/ 467 w 1851"/>
                      <a:gd name="T51" fmla="*/ 97 h 5026"/>
                      <a:gd name="T52" fmla="*/ 9 w 1851"/>
                      <a:gd name="T53" fmla="*/ 582 h 5026"/>
                      <a:gd name="T54" fmla="*/ 140 w 1851"/>
                      <a:gd name="T55" fmla="*/ 653 h 5026"/>
                      <a:gd name="T56" fmla="*/ 387 w 1851"/>
                      <a:gd name="T57" fmla="*/ 829 h 5026"/>
                      <a:gd name="T58" fmla="*/ 608 w 1851"/>
                      <a:gd name="T59" fmla="*/ 1023 h 5026"/>
                      <a:gd name="T60" fmla="*/ 801 w 1851"/>
                      <a:gd name="T61" fmla="*/ 1252 h 5026"/>
                      <a:gd name="T62" fmla="*/ 951 w 1851"/>
                      <a:gd name="T63" fmla="*/ 1508 h 5026"/>
                      <a:gd name="T64" fmla="*/ 1074 w 1851"/>
                      <a:gd name="T65" fmla="*/ 1772 h 5026"/>
                      <a:gd name="T66" fmla="*/ 1154 w 1851"/>
                      <a:gd name="T67" fmla="*/ 2063 h 5026"/>
                      <a:gd name="T68" fmla="*/ 1198 w 1851"/>
                      <a:gd name="T69" fmla="*/ 2355 h 5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1" h="5026">
                        <a:moveTo>
                          <a:pt x="1198" y="2513"/>
                        </a:moveTo>
                        <a:lnTo>
                          <a:pt x="1198" y="2513"/>
                        </a:lnTo>
                        <a:lnTo>
                          <a:pt x="1198" y="2663"/>
                        </a:lnTo>
                        <a:lnTo>
                          <a:pt x="1180" y="2813"/>
                        </a:lnTo>
                        <a:lnTo>
                          <a:pt x="1154" y="2963"/>
                        </a:lnTo>
                        <a:lnTo>
                          <a:pt x="1118" y="3104"/>
                        </a:lnTo>
                        <a:lnTo>
                          <a:pt x="1074" y="3245"/>
                        </a:lnTo>
                        <a:lnTo>
                          <a:pt x="1013" y="3386"/>
                        </a:lnTo>
                        <a:lnTo>
                          <a:pt x="951" y="3518"/>
                        </a:lnTo>
                        <a:lnTo>
                          <a:pt x="880" y="3642"/>
                        </a:lnTo>
                        <a:lnTo>
                          <a:pt x="792" y="3765"/>
                        </a:lnTo>
                        <a:lnTo>
                          <a:pt x="704" y="3889"/>
                        </a:lnTo>
                        <a:lnTo>
                          <a:pt x="608" y="3995"/>
                        </a:lnTo>
                        <a:lnTo>
                          <a:pt x="502" y="4101"/>
                        </a:lnTo>
                        <a:lnTo>
                          <a:pt x="387" y="4198"/>
                        </a:lnTo>
                        <a:lnTo>
                          <a:pt x="264" y="4286"/>
                        </a:lnTo>
                        <a:lnTo>
                          <a:pt x="140" y="4374"/>
                        </a:lnTo>
                        <a:lnTo>
                          <a:pt x="0" y="4445"/>
                        </a:lnTo>
                        <a:lnTo>
                          <a:pt x="290" y="5025"/>
                        </a:lnTo>
                        <a:lnTo>
                          <a:pt x="290" y="5025"/>
                        </a:lnTo>
                        <a:lnTo>
                          <a:pt x="467" y="4930"/>
                        </a:lnTo>
                        <a:lnTo>
                          <a:pt x="634" y="4824"/>
                        </a:lnTo>
                        <a:lnTo>
                          <a:pt x="792" y="4701"/>
                        </a:lnTo>
                        <a:lnTo>
                          <a:pt x="942" y="4577"/>
                        </a:lnTo>
                        <a:lnTo>
                          <a:pt x="1074" y="4445"/>
                        </a:lnTo>
                        <a:lnTo>
                          <a:pt x="1207" y="4295"/>
                        </a:lnTo>
                        <a:lnTo>
                          <a:pt x="1320" y="4145"/>
                        </a:lnTo>
                        <a:lnTo>
                          <a:pt x="1426" y="3986"/>
                        </a:lnTo>
                        <a:lnTo>
                          <a:pt x="1523" y="3818"/>
                        </a:lnTo>
                        <a:lnTo>
                          <a:pt x="1612" y="3651"/>
                        </a:lnTo>
                        <a:lnTo>
                          <a:pt x="1682" y="3465"/>
                        </a:lnTo>
                        <a:lnTo>
                          <a:pt x="1735" y="3289"/>
                        </a:lnTo>
                        <a:lnTo>
                          <a:pt x="1788" y="3095"/>
                        </a:lnTo>
                        <a:lnTo>
                          <a:pt x="1823" y="2902"/>
                        </a:lnTo>
                        <a:lnTo>
                          <a:pt x="1841" y="2708"/>
                        </a:lnTo>
                        <a:lnTo>
                          <a:pt x="1850" y="2513"/>
                        </a:lnTo>
                        <a:lnTo>
                          <a:pt x="1850" y="2513"/>
                        </a:lnTo>
                        <a:lnTo>
                          <a:pt x="1841" y="2311"/>
                        </a:lnTo>
                        <a:lnTo>
                          <a:pt x="1823" y="2116"/>
                        </a:lnTo>
                        <a:lnTo>
                          <a:pt x="1788" y="1922"/>
                        </a:lnTo>
                        <a:lnTo>
                          <a:pt x="1735" y="1737"/>
                        </a:lnTo>
                        <a:lnTo>
                          <a:pt x="1682" y="1552"/>
                        </a:lnTo>
                        <a:lnTo>
                          <a:pt x="1612" y="1375"/>
                        </a:lnTo>
                        <a:lnTo>
                          <a:pt x="1523" y="1199"/>
                        </a:lnTo>
                        <a:lnTo>
                          <a:pt x="1426" y="1041"/>
                        </a:lnTo>
                        <a:lnTo>
                          <a:pt x="1320" y="882"/>
                        </a:lnTo>
                        <a:lnTo>
                          <a:pt x="1207" y="723"/>
                        </a:lnTo>
                        <a:lnTo>
                          <a:pt x="1083" y="582"/>
                        </a:lnTo>
                        <a:lnTo>
                          <a:pt x="942" y="450"/>
                        </a:lnTo>
                        <a:lnTo>
                          <a:pt x="792" y="317"/>
                        </a:lnTo>
                        <a:lnTo>
                          <a:pt x="634" y="203"/>
                        </a:lnTo>
                        <a:lnTo>
                          <a:pt x="467" y="97"/>
                        </a:lnTo>
                        <a:lnTo>
                          <a:pt x="290" y="0"/>
                        </a:lnTo>
                        <a:lnTo>
                          <a:pt x="9" y="582"/>
                        </a:lnTo>
                        <a:lnTo>
                          <a:pt x="9" y="582"/>
                        </a:lnTo>
                        <a:lnTo>
                          <a:pt x="140" y="653"/>
                        </a:lnTo>
                        <a:lnTo>
                          <a:pt x="264" y="732"/>
                        </a:lnTo>
                        <a:lnTo>
                          <a:pt x="387" y="829"/>
                        </a:lnTo>
                        <a:lnTo>
                          <a:pt x="502" y="926"/>
                        </a:lnTo>
                        <a:lnTo>
                          <a:pt x="608" y="1023"/>
                        </a:lnTo>
                        <a:lnTo>
                          <a:pt x="704" y="1137"/>
                        </a:lnTo>
                        <a:lnTo>
                          <a:pt x="801" y="1252"/>
                        </a:lnTo>
                        <a:lnTo>
                          <a:pt x="880" y="1375"/>
                        </a:lnTo>
                        <a:lnTo>
                          <a:pt x="951" y="1508"/>
                        </a:lnTo>
                        <a:lnTo>
                          <a:pt x="1013" y="1640"/>
                        </a:lnTo>
                        <a:lnTo>
                          <a:pt x="1074" y="1772"/>
                        </a:lnTo>
                        <a:lnTo>
                          <a:pt x="1118" y="1913"/>
                        </a:lnTo>
                        <a:lnTo>
                          <a:pt x="1154" y="2063"/>
                        </a:lnTo>
                        <a:lnTo>
                          <a:pt x="1180" y="2205"/>
                        </a:lnTo>
                        <a:lnTo>
                          <a:pt x="1198" y="2355"/>
                        </a:lnTo>
                        <a:lnTo>
                          <a:pt x="1198" y="25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6" name="Freeform 3"/>
                  <p:cNvSpPr>
                    <a:spLocks noChangeArrowheads="1"/>
                  </p:cNvSpPr>
                  <p:nvPr/>
                </p:nvSpPr>
                <p:spPr bwMode="auto">
                  <a:xfrm>
                    <a:off x="6786563" y="1285875"/>
                    <a:ext cx="809625" cy="2517775"/>
                  </a:xfrm>
                  <a:custGeom>
                    <a:avLst/>
                    <a:gdLst>
                      <a:gd name="T0" fmla="*/ 0 w 2248"/>
                      <a:gd name="T1" fmla="*/ 547 h 6994"/>
                      <a:gd name="T2" fmla="*/ 186 w 2248"/>
                      <a:gd name="T3" fmla="*/ 670 h 6994"/>
                      <a:gd name="T4" fmla="*/ 520 w 2248"/>
                      <a:gd name="T5" fmla="*/ 961 h 6994"/>
                      <a:gd name="T6" fmla="*/ 811 w 2248"/>
                      <a:gd name="T7" fmla="*/ 1279 h 6994"/>
                      <a:gd name="T8" fmla="*/ 1066 w 2248"/>
                      <a:gd name="T9" fmla="*/ 1632 h 6994"/>
                      <a:gd name="T10" fmla="*/ 1269 w 2248"/>
                      <a:gd name="T11" fmla="*/ 2011 h 6994"/>
                      <a:gd name="T12" fmla="*/ 1428 w 2248"/>
                      <a:gd name="T13" fmla="*/ 2416 h 6994"/>
                      <a:gd name="T14" fmla="*/ 1534 w 2248"/>
                      <a:gd name="T15" fmla="*/ 2840 h 6994"/>
                      <a:gd name="T16" fmla="*/ 1595 w 2248"/>
                      <a:gd name="T17" fmla="*/ 3272 h 6994"/>
                      <a:gd name="T18" fmla="*/ 1595 w 2248"/>
                      <a:gd name="T19" fmla="*/ 3501 h 6994"/>
                      <a:gd name="T20" fmla="*/ 1569 w 2248"/>
                      <a:gd name="T21" fmla="*/ 3943 h 6994"/>
                      <a:gd name="T22" fmla="*/ 1490 w 2248"/>
                      <a:gd name="T23" fmla="*/ 4374 h 6994"/>
                      <a:gd name="T24" fmla="*/ 1357 w 2248"/>
                      <a:gd name="T25" fmla="*/ 4789 h 6994"/>
                      <a:gd name="T26" fmla="*/ 1172 w 2248"/>
                      <a:gd name="T27" fmla="*/ 5177 h 6994"/>
                      <a:gd name="T28" fmla="*/ 943 w 2248"/>
                      <a:gd name="T29" fmla="*/ 5548 h 6994"/>
                      <a:gd name="T30" fmla="*/ 670 w 2248"/>
                      <a:gd name="T31" fmla="*/ 5883 h 6994"/>
                      <a:gd name="T32" fmla="*/ 352 w 2248"/>
                      <a:gd name="T33" fmla="*/ 6190 h 6994"/>
                      <a:gd name="T34" fmla="*/ 0 w 2248"/>
                      <a:gd name="T35" fmla="*/ 6454 h 6994"/>
                      <a:gd name="T36" fmla="*/ 352 w 2248"/>
                      <a:gd name="T37" fmla="*/ 6993 h 6994"/>
                      <a:gd name="T38" fmla="*/ 776 w 2248"/>
                      <a:gd name="T39" fmla="*/ 6684 h 6994"/>
                      <a:gd name="T40" fmla="*/ 1145 w 2248"/>
                      <a:gd name="T41" fmla="*/ 6322 h 6994"/>
                      <a:gd name="T42" fmla="*/ 1472 w 2248"/>
                      <a:gd name="T43" fmla="*/ 5918 h 6994"/>
                      <a:gd name="T44" fmla="*/ 1744 w 2248"/>
                      <a:gd name="T45" fmla="*/ 5486 h 6994"/>
                      <a:gd name="T46" fmla="*/ 1956 w 2248"/>
                      <a:gd name="T47" fmla="*/ 5018 h 6994"/>
                      <a:gd name="T48" fmla="*/ 2115 w 2248"/>
                      <a:gd name="T49" fmla="*/ 4533 h 6994"/>
                      <a:gd name="T50" fmla="*/ 2212 w 2248"/>
                      <a:gd name="T51" fmla="*/ 4021 h 6994"/>
                      <a:gd name="T52" fmla="*/ 2247 w 2248"/>
                      <a:gd name="T53" fmla="*/ 3501 h 6994"/>
                      <a:gd name="T54" fmla="*/ 2239 w 2248"/>
                      <a:gd name="T55" fmla="*/ 3237 h 6994"/>
                      <a:gd name="T56" fmla="*/ 2168 w 2248"/>
                      <a:gd name="T57" fmla="*/ 2716 h 6994"/>
                      <a:gd name="T58" fmla="*/ 2044 w 2248"/>
                      <a:gd name="T59" fmla="*/ 2222 h 6994"/>
                      <a:gd name="T60" fmla="*/ 1859 w 2248"/>
                      <a:gd name="T61" fmla="*/ 1747 h 6994"/>
                      <a:gd name="T62" fmla="*/ 1613 w 2248"/>
                      <a:gd name="T63" fmla="*/ 1297 h 6994"/>
                      <a:gd name="T64" fmla="*/ 1322 w 2248"/>
                      <a:gd name="T65" fmla="*/ 873 h 6994"/>
                      <a:gd name="T66" fmla="*/ 970 w 2248"/>
                      <a:gd name="T67" fmla="*/ 494 h 6994"/>
                      <a:gd name="T68" fmla="*/ 573 w 2248"/>
                      <a:gd name="T69" fmla="*/ 149 h 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8" h="6994">
                        <a:moveTo>
                          <a:pt x="352" y="0"/>
                        </a:moveTo>
                        <a:lnTo>
                          <a:pt x="0" y="547"/>
                        </a:lnTo>
                        <a:lnTo>
                          <a:pt x="0" y="547"/>
                        </a:lnTo>
                        <a:lnTo>
                          <a:pt x="186" y="670"/>
                        </a:lnTo>
                        <a:lnTo>
                          <a:pt x="352" y="811"/>
                        </a:lnTo>
                        <a:lnTo>
                          <a:pt x="520" y="961"/>
                        </a:lnTo>
                        <a:lnTo>
                          <a:pt x="670" y="1111"/>
                        </a:lnTo>
                        <a:lnTo>
                          <a:pt x="811" y="1279"/>
                        </a:lnTo>
                        <a:lnTo>
                          <a:pt x="943" y="1455"/>
                        </a:lnTo>
                        <a:lnTo>
                          <a:pt x="1066" y="1632"/>
                        </a:lnTo>
                        <a:lnTo>
                          <a:pt x="1172" y="1826"/>
                        </a:lnTo>
                        <a:lnTo>
                          <a:pt x="1269" y="2011"/>
                        </a:lnTo>
                        <a:lnTo>
                          <a:pt x="1357" y="2213"/>
                        </a:lnTo>
                        <a:lnTo>
                          <a:pt x="1428" y="2416"/>
                        </a:lnTo>
                        <a:lnTo>
                          <a:pt x="1490" y="2628"/>
                        </a:lnTo>
                        <a:lnTo>
                          <a:pt x="1534" y="2840"/>
                        </a:lnTo>
                        <a:lnTo>
                          <a:pt x="1569" y="3060"/>
                        </a:lnTo>
                        <a:lnTo>
                          <a:pt x="1595" y="3272"/>
                        </a:lnTo>
                        <a:lnTo>
                          <a:pt x="1595" y="3501"/>
                        </a:lnTo>
                        <a:lnTo>
                          <a:pt x="1595" y="3501"/>
                        </a:lnTo>
                        <a:lnTo>
                          <a:pt x="1595" y="3722"/>
                        </a:lnTo>
                        <a:lnTo>
                          <a:pt x="1569" y="3943"/>
                        </a:lnTo>
                        <a:lnTo>
                          <a:pt x="1534" y="4153"/>
                        </a:lnTo>
                        <a:lnTo>
                          <a:pt x="1490" y="4374"/>
                        </a:lnTo>
                        <a:lnTo>
                          <a:pt x="1428" y="4577"/>
                        </a:lnTo>
                        <a:lnTo>
                          <a:pt x="1357" y="4789"/>
                        </a:lnTo>
                        <a:lnTo>
                          <a:pt x="1269" y="4983"/>
                        </a:lnTo>
                        <a:lnTo>
                          <a:pt x="1172" y="5177"/>
                        </a:lnTo>
                        <a:lnTo>
                          <a:pt x="1066" y="5362"/>
                        </a:lnTo>
                        <a:lnTo>
                          <a:pt x="943" y="5548"/>
                        </a:lnTo>
                        <a:lnTo>
                          <a:pt x="811" y="5715"/>
                        </a:lnTo>
                        <a:lnTo>
                          <a:pt x="670" y="5883"/>
                        </a:lnTo>
                        <a:lnTo>
                          <a:pt x="520" y="6040"/>
                        </a:lnTo>
                        <a:lnTo>
                          <a:pt x="352" y="6190"/>
                        </a:lnTo>
                        <a:lnTo>
                          <a:pt x="186" y="6322"/>
                        </a:lnTo>
                        <a:lnTo>
                          <a:pt x="0" y="6454"/>
                        </a:lnTo>
                        <a:lnTo>
                          <a:pt x="352" y="6993"/>
                        </a:lnTo>
                        <a:lnTo>
                          <a:pt x="352" y="6993"/>
                        </a:lnTo>
                        <a:lnTo>
                          <a:pt x="573" y="6843"/>
                        </a:lnTo>
                        <a:lnTo>
                          <a:pt x="776" y="6684"/>
                        </a:lnTo>
                        <a:lnTo>
                          <a:pt x="970" y="6507"/>
                        </a:lnTo>
                        <a:lnTo>
                          <a:pt x="1145" y="6322"/>
                        </a:lnTo>
                        <a:lnTo>
                          <a:pt x="1322" y="6119"/>
                        </a:lnTo>
                        <a:lnTo>
                          <a:pt x="1472" y="5918"/>
                        </a:lnTo>
                        <a:lnTo>
                          <a:pt x="1613" y="5706"/>
                        </a:lnTo>
                        <a:lnTo>
                          <a:pt x="1744" y="5486"/>
                        </a:lnTo>
                        <a:lnTo>
                          <a:pt x="1859" y="5256"/>
                        </a:lnTo>
                        <a:lnTo>
                          <a:pt x="1956" y="5018"/>
                        </a:lnTo>
                        <a:lnTo>
                          <a:pt x="2044" y="4780"/>
                        </a:lnTo>
                        <a:lnTo>
                          <a:pt x="2115" y="4533"/>
                        </a:lnTo>
                        <a:lnTo>
                          <a:pt x="2168" y="4277"/>
                        </a:lnTo>
                        <a:lnTo>
                          <a:pt x="2212" y="4021"/>
                        </a:lnTo>
                        <a:lnTo>
                          <a:pt x="2239" y="3766"/>
                        </a:lnTo>
                        <a:lnTo>
                          <a:pt x="2247" y="3501"/>
                        </a:lnTo>
                        <a:lnTo>
                          <a:pt x="2247" y="3501"/>
                        </a:lnTo>
                        <a:lnTo>
                          <a:pt x="2239" y="3237"/>
                        </a:lnTo>
                        <a:lnTo>
                          <a:pt x="2212" y="2972"/>
                        </a:lnTo>
                        <a:lnTo>
                          <a:pt x="2168" y="2716"/>
                        </a:lnTo>
                        <a:lnTo>
                          <a:pt x="2115" y="2469"/>
                        </a:lnTo>
                        <a:lnTo>
                          <a:pt x="2044" y="2222"/>
                        </a:lnTo>
                        <a:lnTo>
                          <a:pt x="1956" y="1976"/>
                        </a:lnTo>
                        <a:lnTo>
                          <a:pt x="1859" y="1747"/>
                        </a:lnTo>
                        <a:lnTo>
                          <a:pt x="1744" y="1517"/>
                        </a:lnTo>
                        <a:lnTo>
                          <a:pt x="1613" y="1297"/>
                        </a:lnTo>
                        <a:lnTo>
                          <a:pt x="1472" y="1076"/>
                        </a:lnTo>
                        <a:lnTo>
                          <a:pt x="1322" y="873"/>
                        </a:lnTo>
                        <a:lnTo>
                          <a:pt x="1154" y="679"/>
                        </a:lnTo>
                        <a:lnTo>
                          <a:pt x="970" y="494"/>
                        </a:lnTo>
                        <a:lnTo>
                          <a:pt x="776" y="317"/>
                        </a:lnTo>
                        <a:lnTo>
                          <a:pt x="573" y="149"/>
                        </a:lnTo>
                        <a:lnTo>
                          <a:pt x="35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7" name="Freeform 4"/>
                  <p:cNvSpPr>
                    <a:spLocks noChangeArrowheads="1"/>
                  </p:cNvSpPr>
                  <p:nvPr/>
                </p:nvSpPr>
                <p:spPr bwMode="auto">
                  <a:xfrm>
                    <a:off x="5078413" y="1641475"/>
                    <a:ext cx="666750" cy="1809750"/>
                  </a:xfrm>
                  <a:custGeom>
                    <a:avLst/>
                    <a:gdLst>
                      <a:gd name="T0" fmla="*/ 1850 w 1851"/>
                      <a:gd name="T1" fmla="*/ 4445 h 5026"/>
                      <a:gd name="T2" fmla="*/ 1710 w 1851"/>
                      <a:gd name="T3" fmla="*/ 4374 h 5026"/>
                      <a:gd name="T4" fmla="*/ 1463 w 1851"/>
                      <a:gd name="T5" fmla="*/ 4198 h 5026"/>
                      <a:gd name="T6" fmla="*/ 1242 w 1851"/>
                      <a:gd name="T7" fmla="*/ 3995 h 5026"/>
                      <a:gd name="T8" fmla="*/ 1058 w 1851"/>
                      <a:gd name="T9" fmla="*/ 3765 h 5026"/>
                      <a:gd name="T10" fmla="*/ 899 w 1851"/>
                      <a:gd name="T11" fmla="*/ 3518 h 5026"/>
                      <a:gd name="T12" fmla="*/ 776 w 1851"/>
                      <a:gd name="T13" fmla="*/ 3245 h 5026"/>
                      <a:gd name="T14" fmla="*/ 696 w 1851"/>
                      <a:gd name="T15" fmla="*/ 2963 h 5026"/>
                      <a:gd name="T16" fmla="*/ 652 w 1851"/>
                      <a:gd name="T17" fmla="*/ 2663 h 5026"/>
                      <a:gd name="T18" fmla="*/ 652 w 1851"/>
                      <a:gd name="T19" fmla="*/ 2513 h 5026"/>
                      <a:gd name="T20" fmla="*/ 670 w 1851"/>
                      <a:gd name="T21" fmla="*/ 2205 h 5026"/>
                      <a:gd name="T22" fmla="*/ 732 w 1851"/>
                      <a:gd name="T23" fmla="*/ 1913 h 5026"/>
                      <a:gd name="T24" fmla="*/ 837 w 1851"/>
                      <a:gd name="T25" fmla="*/ 1640 h 5026"/>
                      <a:gd name="T26" fmla="*/ 970 w 1851"/>
                      <a:gd name="T27" fmla="*/ 1375 h 5026"/>
                      <a:gd name="T28" fmla="*/ 1146 w 1851"/>
                      <a:gd name="T29" fmla="*/ 1137 h 5026"/>
                      <a:gd name="T30" fmla="*/ 1348 w 1851"/>
                      <a:gd name="T31" fmla="*/ 926 h 5026"/>
                      <a:gd name="T32" fmla="*/ 1586 w 1851"/>
                      <a:gd name="T33" fmla="*/ 732 h 5026"/>
                      <a:gd name="T34" fmla="*/ 1841 w 1851"/>
                      <a:gd name="T35" fmla="*/ 582 h 5026"/>
                      <a:gd name="T36" fmla="*/ 1551 w 1851"/>
                      <a:gd name="T37" fmla="*/ 0 h 5026"/>
                      <a:gd name="T38" fmla="*/ 1216 w 1851"/>
                      <a:gd name="T39" fmla="*/ 203 h 5026"/>
                      <a:gd name="T40" fmla="*/ 908 w 1851"/>
                      <a:gd name="T41" fmla="*/ 450 h 5026"/>
                      <a:gd name="T42" fmla="*/ 643 w 1851"/>
                      <a:gd name="T43" fmla="*/ 723 h 5026"/>
                      <a:gd name="T44" fmla="*/ 424 w 1851"/>
                      <a:gd name="T45" fmla="*/ 1041 h 5026"/>
                      <a:gd name="T46" fmla="*/ 238 w 1851"/>
                      <a:gd name="T47" fmla="*/ 1375 h 5026"/>
                      <a:gd name="T48" fmla="*/ 115 w 1851"/>
                      <a:gd name="T49" fmla="*/ 1737 h 5026"/>
                      <a:gd name="T50" fmla="*/ 27 w 1851"/>
                      <a:gd name="T51" fmla="*/ 2116 h 5026"/>
                      <a:gd name="T52" fmla="*/ 0 w 1851"/>
                      <a:gd name="T53" fmla="*/ 2513 h 5026"/>
                      <a:gd name="T54" fmla="*/ 9 w 1851"/>
                      <a:gd name="T55" fmla="*/ 2708 h 5026"/>
                      <a:gd name="T56" fmla="*/ 62 w 1851"/>
                      <a:gd name="T57" fmla="*/ 3095 h 5026"/>
                      <a:gd name="T58" fmla="*/ 168 w 1851"/>
                      <a:gd name="T59" fmla="*/ 3465 h 5026"/>
                      <a:gd name="T60" fmla="*/ 327 w 1851"/>
                      <a:gd name="T61" fmla="*/ 3818 h 5026"/>
                      <a:gd name="T62" fmla="*/ 530 w 1851"/>
                      <a:gd name="T63" fmla="*/ 4145 h 5026"/>
                      <a:gd name="T64" fmla="*/ 767 w 1851"/>
                      <a:gd name="T65" fmla="*/ 4445 h 5026"/>
                      <a:gd name="T66" fmla="*/ 1058 w 1851"/>
                      <a:gd name="T67" fmla="*/ 4701 h 5026"/>
                      <a:gd name="T68" fmla="*/ 1383 w 1851"/>
                      <a:gd name="T69" fmla="*/ 4930 h 5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1" h="5026">
                        <a:moveTo>
                          <a:pt x="1560" y="5025"/>
                        </a:moveTo>
                        <a:lnTo>
                          <a:pt x="1850" y="4445"/>
                        </a:lnTo>
                        <a:lnTo>
                          <a:pt x="1850" y="4445"/>
                        </a:lnTo>
                        <a:lnTo>
                          <a:pt x="1710" y="4374"/>
                        </a:lnTo>
                        <a:lnTo>
                          <a:pt x="1586" y="4286"/>
                        </a:lnTo>
                        <a:lnTo>
                          <a:pt x="1463" y="4198"/>
                        </a:lnTo>
                        <a:lnTo>
                          <a:pt x="1348" y="4101"/>
                        </a:lnTo>
                        <a:lnTo>
                          <a:pt x="1242" y="3995"/>
                        </a:lnTo>
                        <a:lnTo>
                          <a:pt x="1146" y="3889"/>
                        </a:lnTo>
                        <a:lnTo>
                          <a:pt x="1058" y="3765"/>
                        </a:lnTo>
                        <a:lnTo>
                          <a:pt x="970" y="3642"/>
                        </a:lnTo>
                        <a:lnTo>
                          <a:pt x="899" y="3518"/>
                        </a:lnTo>
                        <a:lnTo>
                          <a:pt x="837" y="3386"/>
                        </a:lnTo>
                        <a:lnTo>
                          <a:pt x="776" y="3245"/>
                        </a:lnTo>
                        <a:lnTo>
                          <a:pt x="732" y="3104"/>
                        </a:lnTo>
                        <a:lnTo>
                          <a:pt x="696" y="2963"/>
                        </a:lnTo>
                        <a:lnTo>
                          <a:pt x="670" y="2813"/>
                        </a:lnTo>
                        <a:lnTo>
                          <a:pt x="652" y="2663"/>
                        </a:lnTo>
                        <a:lnTo>
                          <a:pt x="652" y="2513"/>
                        </a:lnTo>
                        <a:lnTo>
                          <a:pt x="652" y="2513"/>
                        </a:lnTo>
                        <a:lnTo>
                          <a:pt x="652" y="2355"/>
                        </a:lnTo>
                        <a:lnTo>
                          <a:pt x="670" y="2205"/>
                        </a:lnTo>
                        <a:lnTo>
                          <a:pt x="696" y="2063"/>
                        </a:lnTo>
                        <a:lnTo>
                          <a:pt x="732" y="1913"/>
                        </a:lnTo>
                        <a:lnTo>
                          <a:pt x="776" y="1772"/>
                        </a:lnTo>
                        <a:lnTo>
                          <a:pt x="837" y="1640"/>
                        </a:lnTo>
                        <a:lnTo>
                          <a:pt x="899" y="1508"/>
                        </a:lnTo>
                        <a:lnTo>
                          <a:pt x="970" y="1375"/>
                        </a:lnTo>
                        <a:lnTo>
                          <a:pt x="1049" y="1252"/>
                        </a:lnTo>
                        <a:lnTo>
                          <a:pt x="1146" y="1137"/>
                        </a:lnTo>
                        <a:lnTo>
                          <a:pt x="1242" y="1023"/>
                        </a:lnTo>
                        <a:lnTo>
                          <a:pt x="1348" y="926"/>
                        </a:lnTo>
                        <a:lnTo>
                          <a:pt x="1463" y="829"/>
                        </a:lnTo>
                        <a:lnTo>
                          <a:pt x="1586" y="732"/>
                        </a:lnTo>
                        <a:lnTo>
                          <a:pt x="1710" y="653"/>
                        </a:lnTo>
                        <a:lnTo>
                          <a:pt x="1841" y="582"/>
                        </a:lnTo>
                        <a:lnTo>
                          <a:pt x="1551" y="0"/>
                        </a:lnTo>
                        <a:lnTo>
                          <a:pt x="1551" y="0"/>
                        </a:lnTo>
                        <a:lnTo>
                          <a:pt x="1383" y="97"/>
                        </a:lnTo>
                        <a:lnTo>
                          <a:pt x="1216" y="203"/>
                        </a:lnTo>
                        <a:lnTo>
                          <a:pt x="1058" y="317"/>
                        </a:lnTo>
                        <a:lnTo>
                          <a:pt x="908" y="450"/>
                        </a:lnTo>
                        <a:lnTo>
                          <a:pt x="767" y="582"/>
                        </a:lnTo>
                        <a:lnTo>
                          <a:pt x="643" y="723"/>
                        </a:lnTo>
                        <a:lnTo>
                          <a:pt x="530" y="882"/>
                        </a:lnTo>
                        <a:lnTo>
                          <a:pt x="424" y="1041"/>
                        </a:lnTo>
                        <a:lnTo>
                          <a:pt x="327" y="1199"/>
                        </a:lnTo>
                        <a:lnTo>
                          <a:pt x="238" y="1375"/>
                        </a:lnTo>
                        <a:lnTo>
                          <a:pt x="168" y="1552"/>
                        </a:lnTo>
                        <a:lnTo>
                          <a:pt x="115" y="1737"/>
                        </a:lnTo>
                        <a:lnTo>
                          <a:pt x="62" y="1922"/>
                        </a:lnTo>
                        <a:lnTo>
                          <a:pt x="27" y="2116"/>
                        </a:lnTo>
                        <a:lnTo>
                          <a:pt x="9" y="2311"/>
                        </a:lnTo>
                        <a:lnTo>
                          <a:pt x="0" y="2513"/>
                        </a:lnTo>
                        <a:lnTo>
                          <a:pt x="0" y="2513"/>
                        </a:lnTo>
                        <a:lnTo>
                          <a:pt x="9" y="2708"/>
                        </a:lnTo>
                        <a:lnTo>
                          <a:pt x="27" y="2902"/>
                        </a:lnTo>
                        <a:lnTo>
                          <a:pt x="62" y="3095"/>
                        </a:lnTo>
                        <a:lnTo>
                          <a:pt x="115" y="3289"/>
                        </a:lnTo>
                        <a:lnTo>
                          <a:pt x="168" y="3465"/>
                        </a:lnTo>
                        <a:lnTo>
                          <a:pt x="238" y="3651"/>
                        </a:lnTo>
                        <a:lnTo>
                          <a:pt x="327" y="3818"/>
                        </a:lnTo>
                        <a:lnTo>
                          <a:pt x="424" y="3986"/>
                        </a:lnTo>
                        <a:lnTo>
                          <a:pt x="530" y="4145"/>
                        </a:lnTo>
                        <a:lnTo>
                          <a:pt x="643" y="4295"/>
                        </a:lnTo>
                        <a:lnTo>
                          <a:pt x="767" y="4445"/>
                        </a:lnTo>
                        <a:lnTo>
                          <a:pt x="908" y="4577"/>
                        </a:lnTo>
                        <a:lnTo>
                          <a:pt x="1058" y="4701"/>
                        </a:lnTo>
                        <a:lnTo>
                          <a:pt x="1216" y="4824"/>
                        </a:lnTo>
                        <a:lnTo>
                          <a:pt x="1383" y="4930"/>
                        </a:lnTo>
                        <a:lnTo>
                          <a:pt x="1560" y="502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8" name="Freeform 5"/>
                  <p:cNvSpPr>
                    <a:spLocks noChangeArrowheads="1"/>
                  </p:cNvSpPr>
                  <p:nvPr/>
                </p:nvSpPr>
                <p:spPr bwMode="auto">
                  <a:xfrm>
                    <a:off x="4583113" y="1285875"/>
                    <a:ext cx="809625" cy="2517775"/>
                  </a:xfrm>
                  <a:custGeom>
                    <a:avLst/>
                    <a:gdLst>
                      <a:gd name="T0" fmla="*/ 2247 w 2248"/>
                      <a:gd name="T1" fmla="*/ 6454 h 6994"/>
                      <a:gd name="T2" fmla="*/ 1895 w 2248"/>
                      <a:gd name="T3" fmla="*/ 6190 h 6994"/>
                      <a:gd name="T4" fmla="*/ 1577 w 2248"/>
                      <a:gd name="T5" fmla="*/ 5883 h 6994"/>
                      <a:gd name="T6" fmla="*/ 1304 w 2248"/>
                      <a:gd name="T7" fmla="*/ 5548 h 6994"/>
                      <a:gd name="T8" fmla="*/ 1075 w 2248"/>
                      <a:gd name="T9" fmla="*/ 5177 h 6994"/>
                      <a:gd name="T10" fmla="*/ 890 w 2248"/>
                      <a:gd name="T11" fmla="*/ 4780 h 6994"/>
                      <a:gd name="T12" fmla="*/ 757 w 2248"/>
                      <a:gd name="T13" fmla="*/ 4374 h 6994"/>
                      <a:gd name="T14" fmla="*/ 678 w 2248"/>
                      <a:gd name="T15" fmla="*/ 3943 h 6994"/>
                      <a:gd name="T16" fmla="*/ 652 w 2248"/>
                      <a:gd name="T17" fmla="*/ 3501 h 6994"/>
                      <a:gd name="T18" fmla="*/ 652 w 2248"/>
                      <a:gd name="T19" fmla="*/ 3272 h 6994"/>
                      <a:gd name="T20" fmla="*/ 713 w 2248"/>
                      <a:gd name="T21" fmla="*/ 2840 h 6994"/>
                      <a:gd name="T22" fmla="*/ 819 w 2248"/>
                      <a:gd name="T23" fmla="*/ 2416 h 6994"/>
                      <a:gd name="T24" fmla="*/ 978 w 2248"/>
                      <a:gd name="T25" fmla="*/ 2011 h 6994"/>
                      <a:gd name="T26" fmla="*/ 1181 w 2248"/>
                      <a:gd name="T27" fmla="*/ 1632 h 6994"/>
                      <a:gd name="T28" fmla="*/ 1436 w 2248"/>
                      <a:gd name="T29" fmla="*/ 1279 h 6994"/>
                      <a:gd name="T30" fmla="*/ 1727 w 2248"/>
                      <a:gd name="T31" fmla="*/ 961 h 6994"/>
                      <a:gd name="T32" fmla="*/ 2061 w 2248"/>
                      <a:gd name="T33" fmla="*/ 670 h 6994"/>
                      <a:gd name="T34" fmla="*/ 1895 w 2248"/>
                      <a:gd name="T35" fmla="*/ 0 h 6994"/>
                      <a:gd name="T36" fmla="*/ 1674 w 2248"/>
                      <a:gd name="T37" fmla="*/ 149 h 6994"/>
                      <a:gd name="T38" fmla="*/ 1277 w 2248"/>
                      <a:gd name="T39" fmla="*/ 494 h 6994"/>
                      <a:gd name="T40" fmla="*/ 925 w 2248"/>
                      <a:gd name="T41" fmla="*/ 873 h 6994"/>
                      <a:gd name="T42" fmla="*/ 634 w 2248"/>
                      <a:gd name="T43" fmla="*/ 1297 h 6994"/>
                      <a:gd name="T44" fmla="*/ 388 w 2248"/>
                      <a:gd name="T45" fmla="*/ 1747 h 6994"/>
                      <a:gd name="T46" fmla="*/ 203 w 2248"/>
                      <a:gd name="T47" fmla="*/ 2222 h 6994"/>
                      <a:gd name="T48" fmla="*/ 79 w 2248"/>
                      <a:gd name="T49" fmla="*/ 2716 h 6994"/>
                      <a:gd name="T50" fmla="*/ 8 w 2248"/>
                      <a:gd name="T51" fmla="*/ 3237 h 6994"/>
                      <a:gd name="T52" fmla="*/ 0 w 2248"/>
                      <a:gd name="T53" fmla="*/ 3501 h 6994"/>
                      <a:gd name="T54" fmla="*/ 35 w 2248"/>
                      <a:gd name="T55" fmla="*/ 4021 h 6994"/>
                      <a:gd name="T56" fmla="*/ 132 w 2248"/>
                      <a:gd name="T57" fmla="*/ 4533 h 6994"/>
                      <a:gd name="T58" fmla="*/ 291 w 2248"/>
                      <a:gd name="T59" fmla="*/ 5018 h 6994"/>
                      <a:gd name="T60" fmla="*/ 503 w 2248"/>
                      <a:gd name="T61" fmla="*/ 5486 h 6994"/>
                      <a:gd name="T62" fmla="*/ 775 w 2248"/>
                      <a:gd name="T63" fmla="*/ 5918 h 6994"/>
                      <a:gd name="T64" fmla="*/ 1102 w 2248"/>
                      <a:gd name="T65" fmla="*/ 6322 h 6994"/>
                      <a:gd name="T66" fmla="*/ 1471 w 2248"/>
                      <a:gd name="T67" fmla="*/ 6684 h 6994"/>
                      <a:gd name="T68" fmla="*/ 1895 w 2248"/>
                      <a:gd name="T69" fmla="*/ 6993 h 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8" h="6994">
                        <a:moveTo>
                          <a:pt x="2247" y="6454"/>
                        </a:moveTo>
                        <a:lnTo>
                          <a:pt x="2247" y="6454"/>
                        </a:lnTo>
                        <a:lnTo>
                          <a:pt x="2061" y="6322"/>
                        </a:lnTo>
                        <a:lnTo>
                          <a:pt x="1895" y="6190"/>
                        </a:lnTo>
                        <a:lnTo>
                          <a:pt x="1727" y="6040"/>
                        </a:lnTo>
                        <a:lnTo>
                          <a:pt x="1577" y="5883"/>
                        </a:lnTo>
                        <a:lnTo>
                          <a:pt x="1436" y="5715"/>
                        </a:lnTo>
                        <a:lnTo>
                          <a:pt x="1304" y="5548"/>
                        </a:lnTo>
                        <a:lnTo>
                          <a:pt x="1181" y="5362"/>
                        </a:lnTo>
                        <a:lnTo>
                          <a:pt x="1075" y="5177"/>
                        </a:lnTo>
                        <a:lnTo>
                          <a:pt x="978" y="4983"/>
                        </a:lnTo>
                        <a:lnTo>
                          <a:pt x="890" y="4780"/>
                        </a:lnTo>
                        <a:lnTo>
                          <a:pt x="819" y="4577"/>
                        </a:lnTo>
                        <a:lnTo>
                          <a:pt x="757" y="4374"/>
                        </a:lnTo>
                        <a:lnTo>
                          <a:pt x="713" y="4153"/>
                        </a:lnTo>
                        <a:lnTo>
                          <a:pt x="678" y="3943"/>
                        </a:lnTo>
                        <a:lnTo>
                          <a:pt x="652" y="3722"/>
                        </a:lnTo>
                        <a:lnTo>
                          <a:pt x="652" y="3501"/>
                        </a:lnTo>
                        <a:lnTo>
                          <a:pt x="652" y="3501"/>
                        </a:lnTo>
                        <a:lnTo>
                          <a:pt x="652" y="3272"/>
                        </a:lnTo>
                        <a:lnTo>
                          <a:pt x="678" y="3060"/>
                        </a:lnTo>
                        <a:lnTo>
                          <a:pt x="713" y="2840"/>
                        </a:lnTo>
                        <a:lnTo>
                          <a:pt x="757" y="2628"/>
                        </a:lnTo>
                        <a:lnTo>
                          <a:pt x="819" y="2416"/>
                        </a:lnTo>
                        <a:lnTo>
                          <a:pt x="890" y="2213"/>
                        </a:lnTo>
                        <a:lnTo>
                          <a:pt x="978" y="2011"/>
                        </a:lnTo>
                        <a:lnTo>
                          <a:pt x="1075" y="1826"/>
                        </a:lnTo>
                        <a:lnTo>
                          <a:pt x="1181" y="1632"/>
                        </a:lnTo>
                        <a:lnTo>
                          <a:pt x="1304" y="1455"/>
                        </a:lnTo>
                        <a:lnTo>
                          <a:pt x="1436" y="1279"/>
                        </a:lnTo>
                        <a:lnTo>
                          <a:pt x="1577" y="1111"/>
                        </a:lnTo>
                        <a:lnTo>
                          <a:pt x="1727" y="961"/>
                        </a:lnTo>
                        <a:lnTo>
                          <a:pt x="1895" y="811"/>
                        </a:lnTo>
                        <a:lnTo>
                          <a:pt x="2061" y="670"/>
                        </a:lnTo>
                        <a:lnTo>
                          <a:pt x="2247" y="547"/>
                        </a:lnTo>
                        <a:lnTo>
                          <a:pt x="1895" y="0"/>
                        </a:lnTo>
                        <a:lnTo>
                          <a:pt x="1895" y="0"/>
                        </a:lnTo>
                        <a:lnTo>
                          <a:pt x="1674" y="149"/>
                        </a:lnTo>
                        <a:lnTo>
                          <a:pt x="1471" y="317"/>
                        </a:lnTo>
                        <a:lnTo>
                          <a:pt x="1277" y="494"/>
                        </a:lnTo>
                        <a:lnTo>
                          <a:pt x="1102" y="679"/>
                        </a:lnTo>
                        <a:lnTo>
                          <a:pt x="925" y="873"/>
                        </a:lnTo>
                        <a:lnTo>
                          <a:pt x="775" y="1076"/>
                        </a:lnTo>
                        <a:lnTo>
                          <a:pt x="634" y="1297"/>
                        </a:lnTo>
                        <a:lnTo>
                          <a:pt x="503" y="1517"/>
                        </a:lnTo>
                        <a:lnTo>
                          <a:pt x="388" y="1747"/>
                        </a:lnTo>
                        <a:lnTo>
                          <a:pt x="291" y="1976"/>
                        </a:lnTo>
                        <a:lnTo>
                          <a:pt x="203" y="2222"/>
                        </a:lnTo>
                        <a:lnTo>
                          <a:pt x="132" y="2469"/>
                        </a:lnTo>
                        <a:lnTo>
                          <a:pt x="79" y="2716"/>
                        </a:lnTo>
                        <a:lnTo>
                          <a:pt x="35" y="2972"/>
                        </a:lnTo>
                        <a:lnTo>
                          <a:pt x="8" y="3237"/>
                        </a:lnTo>
                        <a:lnTo>
                          <a:pt x="0" y="3501"/>
                        </a:lnTo>
                        <a:lnTo>
                          <a:pt x="0" y="3501"/>
                        </a:lnTo>
                        <a:lnTo>
                          <a:pt x="8" y="3766"/>
                        </a:lnTo>
                        <a:lnTo>
                          <a:pt x="35" y="4021"/>
                        </a:lnTo>
                        <a:lnTo>
                          <a:pt x="79" y="4277"/>
                        </a:lnTo>
                        <a:lnTo>
                          <a:pt x="132" y="4533"/>
                        </a:lnTo>
                        <a:lnTo>
                          <a:pt x="203" y="4780"/>
                        </a:lnTo>
                        <a:lnTo>
                          <a:pt x="291" y="5018"/>
                        </a:lnTo>
                        <a:lnTo>
                          <a:pt x="388" y="5256"/>
                        </a:lnTo>
                        <a:lnTo>
                          <a:pt x="503" y="5486"/>
                        </a:lnTo>
                        <a:lnTo>
                          <a:pt x="634" y="5706"/>
                        </a:lnTo>
                        <a:lnTo>
                          <a:pt x="775" y="5918"/>
                        </a:lnTo>
                        <a:lnTo>
                          <a:pt x="925" y="6119"/>
                        </a:lnTo>
                        <a:lnTo>
                          <a:pt x="1102" y="6322"/>
                        </a:lnTo>
                        <a:lnTo>
                          <a:pt x="1277" y="6507"/>
                        </a:lnTo>
                        <a:lnTo>
                          <a:pt x="1471" y="6684"/>
                        </a:lnTo>
                        <a:lnTo>
                          <a:pt x="1674" y="6843"/>
                        </a:lnTo>
                        <a:lnTo>
                          <a:pt x="1895" y="6993"/>
                        </a:lnTo>
                        <a:lnTo>
                          <a:pt x="2247" y="64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9" name="Freeform 6"/>
                  <p:cNvSpPr>
                    <a:spLocks noChangeArrowheads="1"/>
                  </p:cNvSpPr>
                  <p:nvPr/>
                </p:nvSpPr>
                <p:spPr bwMode="auto">
                  <a:xfrm>
                    <a:off x="5018088" y="2028825"/>
                    <a:ext cx="2144712" cy="3543300"/>
                  </a:xfrm>
                  <a:custGeom>
                    <a:avLst/>
                    <a:gdLst>
                      <a:gd name="T0" fmla="*/ 3417 w 5956"/>
                      <a:gd name="T1" fmla="*/ 2796 h 9843"/>
                      <a:gd name="T2" fmla="*/ 3744 w 5956"/>
                      <a:gd name="T3" fmla="*/ 2646 h 9843"/>
                      <a:gd name="T4" fmla="*/ 4016 w 5956"/>
                      <a:gd name="T5" fmla="*/ 2417 h 9843"/>
                      <a:gd name="T6" fmla="*/ 4228 w 5956"/>
                      <a:gd name="T7" fmla="*/ 2135 h 9843"/>
                      <a:gd name="T8" fmla="*/ 4360 w 5956"/>
                      <a:gd name="T9" fmla="*/ 1800 h 9843"/>
                      <a:gd name="T10" fmla="*/ 4413 w 5956"/>
                      <a:gd name="T11" fmla="*/ 1438 h 9843"/>
                      <a:gd name="T12" fmla="*/ 4378 w 5956"/>
                      <a:gd name="T13" fmla="*/ 1147 h 9843"/>
                      <a:gd name="T14" fmla="*/ 4237 w 5956"/>
                      <a:gd name="T15" fmla="*/ 750 h 9843"/>
                      <a:gd name="T16" fmla="*/ 3990 w 5956"/>
                      <a:gd name="T17" fmla="*/ 424 h 9843"/>
                      <a:gd name="T18" fmla="*/ 3655 w 5956"/>
                      <a:gd name="T19" fmla="*/ 177 h 9843"/>
                      <a:gd name="T20" fmla="*/ 3268 w 5956"/>
                      <a:gd name="T21" fmla="*/ 36 h 9843"/>
                      <a:gd name="T22" fmla="*/ 2978 w 5956"/>
                      <a:gd name="T23" fmla="*/ 0 h 9843"/>
                      <a:gd name="T24" fmla="*/ 2555 w 5956"/>
                      <a:gd name="T25" fmla="*/ 71 h 9843"/>
                      <a:gd name="T26" fmla="*/ 2176 w 5956"/>
                      <a:gd name="T27" fmla="*/ 247 h 9843"/>
                      <a:gd name="T28" fmla="*/ 1877 w 5956"/>
                      <a:gd name="T29" fmla="*/ 521 h 9843"/>
                      <a:gd name="T30" fmla="*/ 1656 w 5956"/>
                      <a:gd name="T31" fmla="*/ 883 h 9843"/>
                      <a:gd name="T32" fmla="*/ 1550 w 5956"/>
                      <a:gd name="T33" fmla="*/ 1288 h 9843"/>
                      <a:gd name="T34" fmla="*/ 1550 w 5956"/>
                      <a:gd name="T35" fmla="*/ 1562 h 9843"/>
                      <a:gd name="T36" fmla="*/ 1630 w 5956"/>
                      <a:gd name="T37" fmla="*/ 1924 h 9843"/>
                      <a:gd name="T38" fmla="*/ 1789 w 5956"/>
                      <a:gd name="T39" fmla="*/ 2240 h 9843"/>
                      <a:gd name="T40" fmla="*/ 2026 w 5956"/>
                      <a:gd name="T41" fmla="*/ 2505 h 9843"/>
                      <a:gd name="T42" fmla="*/ 2317 w 5956"/>
                      <a:gd name="T43" fmla="*/ 2708 h 9843"/>
                      <a:gd name="T44" fmla="*/ 2653 w 5956"/>
                      <a:gd name="T45" fmla="*/ 2832 h 9843"/>
                      <a:gd name="T46" fmla="*/ 0 w 5956"/>
                      <a:gd name="T47" fmla="*/ 9842 h 9843"/>
                      <a:gd name="T48" fmla="*/ 3302 w 5956"/>
                      <a:gd name="T49" fmla="*/ 7452 h 9843"/>
                      <a:gd name="T50" fmla="*/ 2194 w 5956"/>
                      <a:gd name="T51" fmla="*/ 1438 h 9843"/>
                      <a:gd name="T52" fmla="*/ 2229 w 5956"/>
                      <a:gd name="T53" fmla="*/ 1200 h 9843"/>
                      <a:gd name="T54" fmla="*/ 2326 w 5956"/>
                      <a:gd name="T55" fmla="*/ 997 h 9843"/>
                      <a:gd name="T56" fmla="*/ 2476 w 5956"/>
                      <a:gd name="T57" fmla="*/ 830 h 9843"/>
                      <a:gd name="T58" fmla="*/ 2669 w 5956"/>
                      <a:gd name="T59" fmla="*/ 715 h 9843"/>
                      <a:gd name="T60" fmla="*/ 2899 w 5956"/>
                      <a:gd name="T61" fmla="*/ 653 h 9843"/>
                      <a:gd name="T62" fmla="*/ 3056 w 5956"/>
                      <a:gd name="T63" fmla="*/ 653 h 9843"/>
                      <a:gd name="T64" fmla="*/ 3286 w 5956"/>
                      <a:gd name="T65" fmla="*/ 715 h 9843"/>
                      <a:gd name="T66" fmla="*/ 3479 w 5956"/>
                      <a:gd name="T67" fmla="*/ 830 h 9843"/>
                      <a:gd name="T68" fmla="*/ 3629 w 5956"/>
                      <a:gd name="T69" fmla="*/ 997 h 9843"/>
                      <a:gd name="T70" fmla="*/ 3726 w 5956"/>
                      <a:gd name="T71" fmla="*/ 1200 h 9843"/>
                      <a:gd name="T72" fmla="*/ 3761 w 5956"/>
                      <a:gd name="T73" fmla="*/ 1438 h 9843"/>
                      <a:gd name="T74" fmla="*/ 3744 w 5956"/>
                      <a:gd name="T75" fmla="*/ 1597 h 9843"/>
                      <a:gd name="T76" fmla="*/ 3664 w 5956"/>
                      <a:gd name="T77" fmla="*/ 1809 h 9843"/>
                      <a:gd name="T78" fmla="*/ 3532 w 5956"/>
                      <a:gd name="T79" fmla="*/ 1993 h 9843"/>
                      <a:gd name="T80" fmla="*/ 3347 w 5956"/>
                      <a:gd name="T81" fmla="*/ 2126 h 9843"/>
                      <a:gd name="T82" fmla="*/ 3136 w 5956"/>
                      <a:gd name="T83" fmla="*/ 2205 h 9843"/>
                      <a:gd name="T84" fmla="*/ 2978 w 5956"/>
                      <a:gd name="T85" fmla="*/ 2223 h 9843"/>
                      <a:gd name="T86" fmla="*/ 2749 w 5956"/>
                      <a:gd name="T87" fmla="*/ 2188 h 9843"/>
                      <a:gd name="T88" fmla="*/ 2538 w 5956"/>
                      <a:gd name="T89" fmla="*/ 2090 h 9843"/>
                      <a:gd name="T90" fmla="*/ 2370 w 5956"/>
                      <a:gd name="T91" fmla="*/ 1933 h 9843"/>
                      <a:gd name="T92" fmla="*/ 2255 w 5956"/>
                      <a:gd name="T93" fmla="*/ 1738 h 9843"/>
                      <a:gd name="T94" fmla="*/ 2194 w 5956"/>
                      <a:gd name="T95" fmla="*/ 1518 h 9843"/>
                      <a:gd name="T96" fmla="*/ 652 w 5956"/>
                      <a:gd name="T97" fmla="*/ 9190 h 9843"/>
                      <a:gd name="T98" fmla="*/ 5303 w 5956"/>
                      <a:gd name="T99" fmla="*/ 9190 h 9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56" h="9843">
                        <a:moveTo>
                          <a:pt x="3302" y="2832"/>
                        </a:moveTo>
                        <a:lnTo>
                          <a:pt x="3302" y="2832"/>
                        </a:lnTo>
                        <a:lnTo>
                          <a:pt x="3417" y="2796"/>
                        </a:lnTo>
                        <a:lnTo>
                          <a:pt x="3532" y="2752"/>
                        </a:lnTo>
                        <a:lnTo>
                          <a:pt x="3638" y="2708"/>
                        </a:lnTo>
                        <a:lnTo>
                          <a:pt x="3744" y="2646"/>
                        </a:lnTo>
                        <a:lnTo>
                          <a:pt x="3841" y="2576"/>
                        </a:lnTo>
                        <a:lnTo>
                          <a:pt x="3929" y="2505"/>
                        </a:lnTo>
                        <a:lnTo>
                          <a:pt x="4016" y="2417"/>
                        </a:lnTo>
                        <a:lnTo>
                          <a:pt x="4096" y="2329"/>
                        </a:lnTo>
                        <a:lnTo>
                          <a:pt x="4166" y="2240"/>
                        </a:lnTo>
                        <a:lnTo>
                          <a:pt x="4228" y="2135"/>
                        </a:lnTo>
                        <a:lnTo>
                          <a:pt x="4281" y="2029"/>
                        </a:lnTo>
                        <a:lnTo>
                          <a:pt x="4325" y="1924"/>
                        </a:lnTo>
                        <a:lnTo>
                          <a:pt x="4360" y="1800"/>
                        </a:lnTo>
                        <a:lnTo>
                          <a:pt x="4387" y="1686"/>
                        </a:lnTo>
                        <a:lnTo>
                          <a:pt x="4405" y="1562"/>
                        </a:lnTo>
                        <a:lnTo>
                          <a:pt x="4413" y="1438"/>
                        </a:lnTo>
                        <a:lnTo>
                          <a:pt x="4413" y="1438"/>
                        </a:lnTo>
                        <a:lnTo>
                          <a:pt x="4405" y="1288"/>
                        </a:lnTo>
                        <a:lnTo>
                          <a:pt x="4378" y="1147"/>
                        </a:lnTo>
                        <a:lnTo>
                          <a:pt x="4343" y="1006"/>
                        </a:lnTo>
                        <a:lnTo>
                          <a:pt x="4299" y="883"/>
                        </a:lnTo>
                        <a:lnTo>
                          <a:pt x="4237" y="750"/>
                        </a:lnTo>
                        <a:lnTo>
                          <a:pt x="4166" y="636"/>
                        </a:lnTo>
                        <a:lnTo>
                          <a:pt x="4078" y="521"/>
                        </a:lnTo>
                        <a:lnTo>
                          <a:pt x="3990" y="424"/>
                        </a:lnTo>
                        <a:lnTo>
                          <a:pt x="3885" y="327"/>
                        </a:lnTo>
                        <a:lnTo>
                          <a:pt x="3779" y="247"/>
                        </a:lnTo>
                        <a:lnTo>
                          <a:pt x="3655" y="177"/>
                        </a:lnTo>
                        <a:lnTo>
                          <a:pt x="3532" y="115"/>
                        </a:lnTo>
                        <a:lnTo>
                          <a:pt x="3400" y="71"/>
                        </a:lnTo>
                        <a:lnTo>
                          <a:pt x="3268" y="36"/>
                        </a:lnTo>
                        <a:lnTo>
                          <a:pt x="3127" y="9"/>
                        </a:lnTo>
                        <a:lnTo>
                          <a:pt x="2978" y="0"/>
                        </a:lnTo>
                        <a:lnTo>
                          <a:pt x="2978" y="0"/>
                        </a:lnTo>
                        <a:lnTo>
                          <a:pt x="2828" y="9"/>
                        </a:lnTo>
                        <a:lnTo>
                          <a:pt x="2687" y="36"/>
                        </a:lnTo>
                        <a:lnTo>
                          <a:pt x="2555" y="71"/>
                        </a:lnTo>
                        <a:lnTo>
                          <a:pt x="2423" y="115"/>
                        </a:lnTo>
                        <a:lnTo>
                          <a:pt x="2300" y="177"/>
                        </a:lnTo>
                        <a:lnTo>
                          <a:pt x="2176" y="247"/>
                        </a:lnTo>
                        <a:lnTo>
                          <a:pt x="2070" y="327"/>
                        </a:lnTo>
                        <a:lnTo>
                          <a:pt x="1965" y="424"/>
                        </a:lnTo>
                        <a:lnTo>
                          <a:pt x="1877" y="521"/>
                        </a:lnTo>
                        <a:lnTo>
                          <a:pt x="1789" y="636"/>
                        </a:lnTo>
                        <a:lnTo>
                          <a:pt x="1718" y="750"/>
                        </a:lnTo>
                        <a:lnTo>
                          <a:pt x="1656" y="883"/>
                        </a:lnTo>
                        <a:lnTo>
                          <a:pt x="1612" y="1006"/>
                        </a:lnTo>
                        <a:lnTo>
                          <a:pt x="1577" y="1147"/>
                        </a:lnTo>
                        <a:lnTo>
                          <a:pt x="1550" y="1288"/>
                        </a:lnTo>
                        <a:lnTo>
                          <a:pt x="1550" y="1438"/>
                        </a:lnTo>
                        <a:lnTo>
                          <a:pt x="1550" y="1438"/>
                        </a:lnTo>
                        <a:lnTo>
                          <a:pt x="1550" y="1562"/>
                        </a:lnTo>
                        <a:lnTo>
                          <a:pt x="1568" y="1686"/>
                        </a:lnTo>
                        <a:lnTo>
                          <a:pt x="1595" y="1800"/>
                        </a:lnTo>
                        <a:lnTo>
                          <a:pt x="1630" y="1924"/>
                        </a:lnTo>
                        <a:lnTo>
                          <a:pt x="1674" y="2029"/>
                        </a:lnTo>
                        <a:lnTo>
                          <a:pt x="1727" y="2135"/>
                        </a:lnTo>
                        <a:lnTo>
                          <a:pt x="1789" y="2240"/>
                        </a:lnTo>
                        <a:lnTo>
                          <a:pt x="1859" y="2329"/>
                        </a:lnTo>
                        <a:lnTo>
                          <a:pt x="1939" y="2417"/>
                        </a:lnTo>
                        <a:lnTo>
                          <a:pt x="2026" y="2505"/>
                        </a:lnTo>
                        <a:lnTo>
                          <a:pt x="2114" y="2576"/>
                        </a:lnTo>
                        <a:lnTo>
                          <a:pt x="2211" y="2646"/>
                        </a:lnTo>
                        <a:lnTo>
                          <a:pt x="2317" y="2708"/>
                        </a:lnTo>
                        <a:lnTo>
                          <a:pt x="2423" y="2752"/>
                        </a:lnTo>
                        <a:lnTo>
                          <a:pt x="2538" y="2796"/>
                        </a:lnTo>
                        <a:lnTo>
                          <a:pt x="2653" y="2832"/>
                        </a:lnTo>
                        <a:lnTo>
                          <a:pt x="2653" y="7452"/>
                        </a:lnTo>
                        <a:lnTo>
                          <a:pt x="0" y="7452"/>
                        </a:lnTo>
                        <a:lnTo>
                          <a:pt x="0" y="9842"/>
                        </a:lnTo>
                        <a:lnTo>
                          <a:pt x="5955" y="9842"/>
                        </a:lnTo>
                        <a:lnTo>
                          <a:pt x="5955" y="7452"/>
                        </a:lnTo>
                        <a:lnTo>
                          <a:pt x="3302" y="7452"/>
                        </a:lnTo>
                        <a:lnTo>
                          <a:pt x="3302" y="2832"/>
                        </a:lnTo>
                        <a:close/>
                        <a:moveTo>
                          <a:pt x="2194" y="1438"/>
                        </a:moveTo>
                        <a:lnTo>
                          <a:pt x="2194" y="1438"/>
                        </a:lnTo>
                        <a:lnTo>
                          <a:pt x="2194" y="1359"/>
                        </a:lnTo>
                        <a:lnTo>
                          <a:pt x="2211" y="1280"/>
                        </a:lnTo>
                        <a:lnTo>
                          <a:pt x="2229" y="1200"/>
                        </a:lnTo>
                        <a:lnTo>
                          <a:pt x="2255" y="1130"/>
                        </a:lnTo>
                        <a:lnTo>
                          <a:pt x="2291" y="1059"/>
                        </a:lnTo>
                        <a:lnTo>
                          <a:pt x="2326" y="997"/>
                        </a:lnTo>
                        <a:lnTo>
                          <a:pt x="2370" y="936"/>
                        </a:lnTo>
                        <a:lnTo>
                          <a:pt x="2423" y="883"/>
                        </a:lnTo>
                        <a:lnTo>
                          <a:pt x="2476" y="830"/>
                        </a:lnTo>
                        <a:lnTo>
                          <a:pt x="2538" y="786"/>
                        </a:lnTo>
                        <a:lnTo>
                          <a:pt x="2608" y="741"/>
                        </a:lnTo>
                        <a:lnTo>
                          <a:pt x="2669" y="715"/>
                        </a:lnTo>
                        <a:lnTo>
                          <a:pt x="2749" y="688"/>
                        </a:lnTo>
                        <a:lnTo>
                          <a:pt x="2819" y="671"/>
                        </a:lnTo>
                        <a:lnTo>
                          <a:pt x="2899" y="653"/>
                        </a:lnTo>
                        <a:lnTo>
                          <a:pt x="2978" y="653"/>
                        </a:lnTo>
                        <a:lnTo>
                          <a:pt x="2978" y="653"/>
                        </a:lnTo>
                        <a:lnTo>
                          <a:pt x="3056" y="653"/>
                        </a:lnTo>
                        <a:lnTo>
                          <a:pt x="3136" y="671"/>
                        </a:lnTo>
                        <a:lnTo>
                          <a:pt x="3206" y="688"/>
                        </a:lnTo>
                        <a:lnTo>
                          <a:pt x="3286" y="715"/>
                        </a:lnTo>
                        <a:lnTo>
                          <a:pt x="3347" y="741"/>
                        </a:lnTo>
                        <a:lnTo>
                          <a:pt x="3417" y="786"/>
                        </a:lnTo>
                        <a:lnTo>
                          <a:pt x="3479" y="830"/>
                        </a:lnTo>
                        <a:lnTo>
                          <a:pt x="3532" y="883"/>
                        </a:lnTo>
                        <a:lnTo>
                          <a:pt x="3585" y="936"/>
                        </a:lnTo>
                        <a:lnTo>
                          <a:pt x="3629" y="997"/>
                        </a:lnTo>
                        <a:lnTo>
                          <a:pt x="3664" y="1059"/>
                        </a:lnTo>
                        <a:lnTo>
                          <a:pt x="3700" y="1130"/>
                        </a:lnTo>
                        <a:lnTo>
                          <a:pt x="3726" y="1200"/>
                        </a:lnTo>
                        <a:lnTo>
                          <a:pt x="3744" y="1280"/>
                        </a:lnTo>
                        <a:lnTo>
                          <a:pt x="3761" y="1359"/>
                        </a:lnTo>
                        <a:lnTo>
                          <a:pt x="3761" y="1438"/>
                        </a:lnTo>
                        <a:lnTo>
                          <a:pt x="3761" y="1438"/>
                        </a:lnTo>
                        <a:lnTo>
                          <a:pt x="3761" y="1518"/>
                        </a:lnTo>
                        <a:lnTo>
                          <a:pt x="3744" y="1597"/>
                        </a:lnTo>
                        <a:lnTo>
                          <a:pt x="3726" y="1668"/>
                        </a:lnTo>
                        <a:lnTo>
                          <a:pt x="3700" y="1738"/>
                        </a:lnTo>
                        <a:lnTo>
                          <a:pt x="3664" y="1809"/>
                        </a:lnTo>
                        <a:lnTo>
                          <a:pt x="3629" y="1880"/>
                        </a:lnTo>
                        <a:lnTo>
                          <a:pt x="3585" y="1933"/>
                        </a:lnTo>
                        <a:lnTo>
                          <a:pt x="3532" y="1993"/>
                        </a:lnTo>
                        <a:lnTo>
                          <a:pt x="3479" y="2046"/>
                        </a:lnTo>
                        <a:lnTo>
                          <a:pt x="3417" y="2090"/>
                        </a:lnTo>
                        <a:lnTo>
                          <a:pt x="3347" y="2126"/>
                        </a:lnTo>
                        <a:lnTo>
                          <a:pt x="3286" y="2161"/>
                        </a:lnTo>
                        <a:lnTo>
                          <a:pt x="3206" y="2188"/>
                        </a:lnTo>
                        <a:lnTo>
                          <a:pt x="3136" y="2205"/>
                        </a:lnTo>
                        <a:lnTo>
                          <a:pt x="3056" y="2214"/>
                        </a:lnTo>
                        <a:lnTo>
                          <a:pt x="2978" y="2223"/>
                        </a:lnTo>
                        <a:lnTo>
                          <a:pt x="2978" y="2223"/>
                        </a:lnTo>
                        <a:lnTo>
                          <a:pt x="2899" y="2214"/>
                        </a:lnTo>
                        <a:lnTo>
                          <a:pt x="2819" y="2205"/>
                        </a:lnTo>
                        <a:lnTo>
                          <a:pt x="2749" y="2188"/>
                        </a:lnTo>
                        <a:lnTo>
                          <a:pt x="2669" y="2161"/>
                        </a:lnTo>
                        <a:lnTo>
                          <a:pt x="2608" y="2126"/>
                        </a:lnTo>
                        <a:lnTo>
                          <a:pt x="2538" y="2090"/>
                        </a:lnTo>
                        <a:lnTo>
                          <a:pt x="2476" y="2046"/>
                        </a:lnTo>
                        <a:lnTo>
                          <a:pt x="2423" y="1993"/>
                        </a:lnTo>
                        <a:lnTo>
                          <a:pt x="2370" y="1933"/>
                        </a:lnTo>
                        <a:lnTo>
                          <a:pt x="2326" y="1880"/>
                        </a:lnTo>
                        <a:lnTo>
                          <a:pt x="2291" y="1809"/>
                        </a:lnTo>
                        <a:lnTo>
                          <a:pt x="2255" y="1738"/>
                        </a:lnTo>
                        <a:lnTo>
                          <a:pt x="2229" y="1668"/>
                        </a:lnTo>
                        <a:lnTo>
                          <a:pt x="2211" y="1597"/>
                        </a:lnTo>
                        <a:lnTo>
                          <a:pt x="2194" y="1518"/>
                        </a:lnTo>
                        <a:lnTo>
                          <a:pt x="2194" y="1438"/>
                        </a:lnTo>
                        <a:close/>
                        <a:moveTo>
                          <a:pt x="5303" y="9190"/>
                        </a:moveTo>
                        <a:lnTo>
                          <a:pt x="652" y="9190"/>
                        </a:lnTo>
                        <a:lnTo>
                          <a:pt x="652" y="8095"/>
                        </a:lnTo>
                        <a:lnTo>
                          <a:pt x="5303" y="8095"/>
                        </a:lnTo>
                        <a:lnTo>
                          <a:pt x="5303" y="919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grpSp>
            <p:sp>
              <p:nvSpPr>
                <p:cNvPr id="23" name="Freeform 22"/>
                <p:cNvSpPr>
                  <a:spLocks noChangeArrowheads="1"/>
                </p:cNvSpPr>
                <p:nvPr/>
              </p:nvSpPr>
              <p:spPr bwMode="auto">
                <a:xfrm>
                  <a:off x="1579153" y="1609112"/>
                  <a:ext cx="553039" cy="546182"/>
                </a:xfrm>
                <a:custGeom>
                  <a:avLst/>
                  <a:gdLst>
                    <a:gd name="T0" fmla="*/ 11408 w 11736"/>
                    <a:gd name="T1" fmla="*/ 3467 h 11590"/>
                    <a:gd name="T2" fmla="*/ 5982 w 11736"/>
                    <a:gd name="T3" fmla="*/ 3467 h 11590"/>
                    <a:gd name="T4" fmla="*/ 6819 w 11736"/>
                    <a:gd name="T5" fmla="*/ 159 h 11590"/>
                    <a:gd name="T6" fmla="*/ 6192 w 11736"/>
                    <a:gd name="T7" fmla="*/ 0 h 11590"/>
                    <a:gd name="T8" fmla="*/ 5568 w 11736"/>
                    <a:gd name="T9" fmla="*/ 2470 h 11590"/>
                    <a:gd name="T10" fmla="*/ 4942 w 11736"/>
                    <a:gd name="T11" fmla="*/ 0 h 11590"/>
                    <a:gd name="T12" fmla="*/ 4317 w 11736"/>
                    <a:gd name="T13" fmla="*/ 159 h 11590"/>
                    <a:gd name="T14" fmla="*/ 5154 w 11736"/>
                    <a:gd name="T15" fmla="*/ 3467 h 11590"/>
                    <a:gd name="T16" fmla="*/ 327 w 11736"/>
                    <a:gd name="T17" fmla="*/ 3467 h 11590"/>
                    <a:gd name="T18" fmla="*/ 327 w 11736"/>
                    <a:gd name="T19" fmla="*/ 3467 h 11590"/>
                    <a:gd name="T20" fmla="*/ 256 w 11736"/>
                    <a:gd name="T21" fmla="*/ 3467 h 11590"/>
                    <a:gd name="T22" fmla="*/ 194 w 11736"/>
                    <a:gd name="T23" fmla="*/ 3485 h 11590"/>
                    <a:gd name="T24" fmla="*/ 141 w 11736"/>
                    <a:gd name="T25" fmla="*/ 3520 h 11590"/>
                    <a:gd name="T26" fmla="*/ 97 w 11736"/>
                    <a:gd name="T27" fmla="*/ 3555 h 11590"/>
                    <a:gd name="T28" fmla="*/ 53 w 11736"/>
                    <a:gd name="T29" fmla="*/ 3608 h 11590"/>
                    <a:gd name="T30" fmla="*/ 27 w 11736"/>
                    <a:gd name="T31" fmla="*/ 3661 h 11590"/>
                    <a:gd name="T32" fmla="*/ 9 w 11736"/>
                    <a:gd name="T33" fmla="*/ 3723 h 11590"/>
                    <a:gd name="T34" fmla="*/ 0 w 11736"/>
                    <a:gd name="T35" fmla="*/ 3785 h 11590"/>
                    <a:gd name="T36" fmla="*/ 0 w 11736"/>
                    <a:gd name="T37" fmla="*/ 11262 h 11590"/>
                    <a:gd name="T38" fmla="*/ 0 w 11736"/>
                    <a:gd name="T39" fmla="*/ 11262 h 11590"/>
                    <a:gd name="T40" fmla="*/ 9 w 11736"/>
                    <a:gd name="T41" fmla="*/ 11324 h 11590"/>
                    <a:gd name="T42" fmla="*/ 27 w 11736"/>
                    <a:gd name="T43" fmla="*/ 11386 h 11590"/>
                    <a:gd name="T44" fmla="*/ 53 w 11736"/>
                    <a:gd name="T45" fmla="*/ 11448 h 11590"/>
                    <a:gd name="T46" fmla="*/ 97 w 11736"/>
                    <a:gd name="T47" fmla="*/ 11492 h 11590"/>
                    <a:gd name="T48" fmla="*/ 141 w 11736"/>
                    <a:gd name="T49" fmla="*/ 11527 h 11590"/>
                    <a:gd name="T50" fmla="*/ 194 w 11736"/>
                    <a:gd name="T51" fmla="*/ 11562 h 11590"/>
                    <a:gd name="T52" fmla="*/ 256 w 11736"/>
                    <a:gd name="T53" fmla="*/ 11580 h 11590"/>
                    <a:gd name="T54" fmla="*/ 327 w 11736"/>
                    <a:gd name="T55" fmla="*/ 11589 h 11590"/>
                    <a:gd name="T56" fmla="*/ 11408 w 11736"/>
                    <a:gd name="T57" fmla="*/ 11589 h 11590"/>
                    <a:gd name="T58" fmla="*/ 11408 w 11736"/>
                    <a:gd name="T59" fmla="*/ 11589 h 11590"/>
                    <a:gd name="T60" fmla="*/ 11479 w 11736"/>
                    <a:gd name="T61" fmla="*/ 11580 h 11590"/>
                    <a:gd name="T62" fmla="*/ 11541 w 11736"/>
                    <a:gd name="T63" fmla="*/ 11562 h 11590"/>
                    <a:gd name="T64" fmla="*/ 11594 w 11736"/>
                    <a:gd name="T65" fmla="*/ 11527 h 11590"/>
                    <a:gd name="T66" fmla="*/ 11638 w 11736"/>
                    <a:gd name="T67" fmla="*/ 11492 h 11590"/>
                    <a:gd name="T68" fmla="*/ 11682 w 11736"/>
                    <a:gd name="T69" fmla="*/ 11448 h 11590"/>
                    <a:gd name="T70" fmla="*/ 11708 w 11736"/>
                    <a:gd name="T71" fmla="*/ 11386 h 11590"/>
                    <a:gd name="T72" fmla="*/ 11726 w 11736"/>
                    <a:gd name="T73" fmla="*/ 11324 h 11590"/>
                    <a:gd name="T74" fmla="*/ 11735 w 11736"/>
                    <a:gd name="T75" fmla="*/ 11262 h 11590"/>
                    <a:gd name="T76" fmla="*/ 11735 w 11736"/>
                    <a:gd name="T77" fmla="*/ 3785 h 11590"/>
                    <a:gd name="T78" fmla="*/ 11735 w 11736"/>
                    <a:gd name="T79" fmla="*/ 3785 h 11590"/>
                    <a:gd name="T80" fmla="*/ 11726 w 11736"/>
                    <a:gd name="T81" fmla="*/ 3723 h 11590"/>
                    <a:gd name="T82" fmla="*/ 11708 w 11736"/>
                    <a:gd name="T83" fmla="*/ 3661 h 11590"/>
                    <a:gd name="T84" fmla="*/ 11682 w 11736"/>
                    <a:gd name="T85" fmla="*/ 3608 h 11590"/>
                    <a:gd name="T86" fmla="*/ 11638 w 11736"/>
                    <a:gd name="T87" fmla="*/ 3555 h 11590"/>
                    <a:gd name="T88" fmla="*/ 11594 w 11736"/>
                    <a:gd name="T89" fmla="*/ 3520 h 11590"/>
                    <a:gd name="T90" fmla="*/ 11541 w 11736"/>
                    <a:gd name="T91" fmla="*/ 3485 h 11590"/>
                    <a:gd name="T92" fmla="*/ 11479 w 11736"/>
                    <a:gd name="T93" fmla="*/ 3467 h 11590"/>
                    <a:gd name="T94" fmla="*/ 11408 w 11736"/>
                    <a:gd name="T95" fmla="*/ 3467 h 11590"/>
                    <a:gd name="T96" fmla="*/ 11092 w 11736"/>
                    <a:gd name="T97" fmla="*/ 10936 h 11590"/>
                    <a:gd name="T98" fmla="*/ 643 w 11736"/>
                    <a:gd name="T99" fmla="*/ 10936 h 11590"/>
                    <a:gd name="T100" fmla="*/ 643 w 11736"/>
                    <a:gd name="T101" fmla="*/ 4110 h 11590"/>
                    <a:gd name="T102" fmla="*/ 11092 w 11736"/>
                    <a:gd name="T103" fmla="*/ 4110 h 11590"/>
                    <a:gd name="T104" fmla="*/ 11092 w 11736"/>
                    <a:gd name="T105" fmla="*/ 10936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36" h="11590">
                      <a:moveTo>
                        <a:pt x="11408" y="3467"/>
                      </a:moveTo>
                      <a:lnTo>
                        <a:pt x="5982" y="3467"/>
                      </a:lnTo>
                      <a:lnTo>
                        <a:pt x="6819" y="159"/>
                      </a:lnTo>
                      <a:lnTo>
                        <a:pt x="6192" y="0"/>
                      </a:lnTo>
                      <a:lnTo>
                        <a:pt x="5568" y="2470"/>
                      </a:lnTo>
                      <a:lnTo>
                        <a:pt x="4942" y="0"/>
                      </a:lnTo>
                      <a:lnTo>
                        <a:pt x="4317" y="159"/>
                      </a:lnTo>
                      <a:lnTo>
                        <a:pt x="5154" y="3467"/>
                      </a:lnTo>
                      <a:lnTo>
                        <a:pt x="327" y="3467"/>
                      </a:lnTo>
                      <a:lnTo>
                        <a:pt x="327" y="3467"/>
                      </a:lnTo>
                      <a:lnTo>
                        <a:pt x="256" y="3467"/>
                      </a:lnTo>
                      <a:lnTo>
                        <a:pt x="194" y="3485"/>
                      </a:lnTo>
                      <a:lnTo>
                        <a:pt x="141" y="3520"/>
                      </a:lnTo>
                      <a:lnTo>
                        <a:pt x="97" y="3555"/>
                      </a:lnTo>
                      <a:lnTo>
                        <a:pt x="53" y="3608"/>
                      </a:lnTo>
                      <a:lnTo>
                        <a:pt x="27" y="3661"/>
                      </a:lnTo>
                      <a:lnTo>
                        <a:pt x="9" y="3723"/>
                      </a:lnTo>
                      <a:lnTo>
                        <a:pt x="0" y="3785"/>
                      </a:lnTo>
                      <a:lnTo>
                        <a:pt x="0" y="11262"/>
                      </a:lnTo>
                      <a:lnTo>
                        <a:pt x="0" y="11262"/>
                      </a:lnTo>
                      <a:lnTo>
                        <a:pt x="9" y="11324"/>
                      </a:lnTo>
                      <a:lnTo>
                        <a:pt x="27" y="11386"/>
                      </a:lnTo>
                      <a:lnTo>
                        <a:pt x="53" y="11448"/>
                      </a:lnTo>
                      <a:lnTo>
                        <a:pt x="97" y="11492"/>
                      </a:lnTo>
                      <a:lnTo>
                        <a:pt x="141" y="11527"/>
                      </a:lnTo>
                      <a:lnTo>
                        <a:pt x="194" y="11562"/>
                      </a:lnTo>
                      <a:lnTo>
                        <a:pt x="256" y="11580"/>
                      </a:lnTo>
                      <a:lnTo>
                        <a:pt x="327" y="11589"/>
                      </a:lnTo>
                      <a:lnTo>
                        <a:pt x="11408" y="11589"/>
                      </a:lnTo>
                      <a:lnTo>
                        <a:pt x="11408" y="11589"/>
                      </a:lnTo>
                      <a:lnTo>
                        <a:pt x="11479" y="11580"/>
                      </a:lnTo>
                      <a:lnTo>
                        <a:pt x="11541" y="11562"/>
                      </a:lnTo>
                      <a:lnTo>
                        <a:pt x="11594" y="11527"/>
                      </a:lnTo>
                      <a:lnTo>
                        <a:pt x="11638" y="11492"/>
                      </a:lnTo>
                      <a:lnTo>
                        <a:pt x="11682" y="11448"/>
                      </a:lnTo>
                      <a:lnTo>
                        <a:pt x="11708" y="11386"/>
                      </a:lnTo>
                      <a:lnTo>
                        <a:pt x="11726" y="11324"/>
                      </a:lnTo>
                      <a:lnTo>
                        <a:pt x="11735" y="11262"/>
                      </a:lnTo>
                      <a:lnTo>
                        <a:pt x="11735" y="3785"/>
                      </a:lnTo>
                      <a:lnTo>
                        <a:pt x="11735" y="3785"/>
                      </a:lnTo>
                      <a:lnTo>
                        <a:pt x="11726" y="3723"/>
                      </a:lnTo>
                      <a:lnTo>
                        <a:pt x="11708" y="3661"/>
                      </a:lnTo>
                      <a:lnTo>
                        <a:pt x="11682" y="3608"/>
                      </a:lnTo>
                      <a:lnTo>
                        <a:pt x="11638" y="3555"/>
                      </a:lnTo>
                      <a:lnTo>
                        <a:pt x="11594" y="3520"/>
                      </a:lnTo>
                      <a:lnTo>
                        <a:pt x="11541" y="3485"/>
                      </a:lnTo>
                      <a:lnTo>
                        <a:pt x="11479" y="3467"/>
                      </a:lnTo>
                      <a:lnTo>
                        <a:pt x="11408" y="3467"/>
                      </a:lnTo>
                      <a:close/>
                      <a:moveTo>
                        <a:pt x="11092" y="10936"/>
                      </a:moveTo>
                      <a:lnTo>
                        <a:pt x="643" y="10936"/>
                      </a:lnTo>
                      <a:lnTo>
                        <a:pt x="643" y="4110"/>
                      </a:lnTo>
                      <a:lnTo>
                        <a:pt x="11092" y="4110"/>
                      </a:lnTo>
                      <a:lnTo>
                        <a:pt x="11092" y="10936"/>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u="sng"/>
                </a:p>
              </p:txBody>
            </p:sp>
            <p:sp>
              <p:nvSpPr>
                <p:cNvPr id="19" name="TextBox 18"/>
                <p:cNvSpPr txBox="1"/>
                <p:nvPr/>
              </p:nvSpPr>
              <p:spPr>
                <a:xfrm>
                  <a:off x="1345233" y="1067141"/>
                  <a:ext cx="995598" cy="328477"/>
                </a:xfrm>
                <a:prstGeom prst="rect">
                  <a:avLst/>
                </a:prstGeom>
                <a:noFill/>
              </p:spPr>
              <p:txBody>
                <a:bodyPr wrap="square" lIns="0" tIns="0" rIns="0" bIns="0" rtlCol="0">
                  <a:spAutoFit/>
                </a:bodyPr>
                <a:lstStyle/>
                <a:p>
                  <a:pPr algn="ctr"/>
                  <a:r>
                    <a:rPr lang="bs-Latn-BA" b="1" u="sng" dirty="0">
                      <a:latin typeface="Arial" panose="020B0604020202020204" pitchFamily="34" charset="0"/>
                      <a:cs typeface="Arial" panose="020B0604020202020204" pitchFamily="34" charset="0"/>
                    </a:rPr>
                    <a:t>1. TV</a:t>
                  </a:r>
                </a:p>
              </p:txBody>
            </p:sp>
            <p:sp>
              <p:nvSpPr>
                <p:cNvPr id="20" name="TextBox 19"/>
                <p:cNvSpPr txBox="1"/>
                <p:nvPr/>
              </p:nvSpPr>
              <p:spPr>
                <a:xfrm>
                  <a:off x="2880312" y="1067141"/>
                  <a:ext cx="1739313" cy="328477"/>
                </a:xfrm>
                <a:prstGeom prst="rect">
                  <a:avLst/>
                </a:prstGeom>
                <a:noFill/>
              </p:spPr>
              <p:txBody>
                <a:bodyPr wrap="square" lIns="0" tIns="0" rIns="0" bIns="0" rtlCol="0">
                  <a:spAutoFit/>
                </a:bodyPr>
                <a:lstStyle/>
                <a:p>
                  <a:pPr algn="ctr"/>
                  <a:r>
                    <a:rPr lang="bs-Latn-BA" b="1" u="sng" dirty="0">
                      <a:latin typeface="Arial" panose="020B0604020202020204" pitchFamily="34" charset="0"/>
                      <a:cs typeface="Arial" panose="020B0604020202020204" pitchFamily="34" charset="0"/>
                    </a:rPr>
                    <a:t>2. Internet</a:t>
                  </a:r>
                </a:p>
              </p:txBody>
            </p:sp>
            <p:sp>
              <p:nvSpPr>
                <p:cNvPr id="21" name="TextBox 20"/>
                <p:cNvSpPr txBox="1"/>
                <p:nvPr/>
              </p:nvSpPr>
              <p:spPr>
                <a:xfrm>
                  <a:off x="1894671" y="3269679"/>
                  <a:ext cx="1739313" cy="328477"/>
                </a:xfrm>
                <a:prstGeom prst="rect">
                  <a:avLst/>
                </a:prstGeom>
                <a:noFill/>
              </p:spPr>
              <p:txBody>
                <a:bodyPr wrap="square" lIns="0" tIns="0" rIns="0" bIns="0" rtlCol="0">
                  <a:spAutoFit/>
                </a:bodyPr>
                <a:lstStyle/>
                <a:p>
                  <a:pPr algn="ctr"/>
                  <a:r>
                    <a:rPr lang="bs-Latn-BA" b="1" u="sng" dirty="0">
                      <a:latin typeface="Arial" panose="020B0604020202020204" pitchFamily="34" charset="0"/>
                      <a:cs typeface="Arial" panose="020B0604020202020204" pitchFamily="34" charset="0"/>
                    </a:rPr>
                    <a:t>3. Print media</a:t>
                  </a:r>
                </a:p>
              </p:txBody>
            </p:sp>
          </p:grpSp>
          <p:sp>
            <p:nvSpPr>
              <p:cNvPr id="14" name="TextBox 13"/>
              <p:cNvSpPr txBox="1"/>
              <p:nvPr/>
            </p:nvSpPr>
            <p:spPr>
              <a:xfrm>
                <a:off x="1153617" y="1466850"/>
                <a:ext cx="3134641" cy="492443"/>
              </a:xfrm>
              <a:prstGeom prst="rect">
                <a:avLst/>
              </a:prstGeom>
              <a:noFill/>
            </p:spPr>
            <p:txBody>
              <a:bodyPr wrap="none" lIns="0" tIns="0" rIns="0" bIns="0" rtlCol="0">
                <a:spAutoFit/>
              </a:bodyPr>
              <a:lstStyle/>
              <a:p>
                <a:r>
                  <a:rPr lang="bs-Latn-BA" sz="1600" b="1" u="sng" dirty="0">
                    <a:latin typeface="Arial" panose="020B0604020202020204" pitchFamily="34" charset="0"/>
                    <a:cs typeface="Arial" panose="020B0604020202020204" pitchFamily="34" charset="0"/>
                  </a:rPr>
                  <a:t>Total answers (firts and second)</a:t>
                </a:r>
              </a:p>
              <a:p>
                <a:endParaRPr lang="bs-Latn-BA" sz="1600" b="1" u="sng" dirty="0">
                  <a:latin typeface="Arial" panose="020B0604020202020204" pitchFamily="34" charset="0"/>
                  <a:cs typeface="Arial" panose="020B0604020202020204" pitchFamily="34" charset="0"/>
                </a:endParaRPr>
              </a:p>
            </p:txBody>
          </p:sp>
        </p:grpSp>
        <p:sp>
          <p:nvSpPr>
            <p:cNvPr id="36" name="Rectangle 35"/>
            <p:cNvSpPr/>
            <p:nvPr/>
          </p:nvSpPr>
          <p:spPr>
            <a:xfrm>
              <a:off x="8006433" y="4583562"/>
              <a:ext cx="3714750" cy="1208023"/>
            </a:xfrm>
            <a:prstGeom prst="rect">
              <a:avLst/>
            </a:prstGeom>
          </p:spPr>
          <p:txBody>
            <a:bodyPr wrap="square">
              <a:spAutoFit/>
            </a:bodyPr>
            <a:lstStyle/>
            <a:p>
              <a:pPr marL="0" lvl="1" algn="just">
                <a:spcAft>
                  <a:spcPts val="300"/>
                </a:spcAft>
                <a:buClr>
                  <a:srgbClr val="660033"/>
                </a:buClr>
                <a:buSzPct val="145000"/>
                <a:tabLst>
                  <a:tab pos="268288" algn="l"/>
                </a:tabLst>
                <a:defRPr/>
              </a:pPr>
              <a:r>
                <a:rPr lang="en-US" altLang="sr-Latn-RS" sz="1400" dirty="0">
                  <a:latin typeface="Arial" panose="020B0604020202020204" pitchFamily="34" charset="0"/>
                  <a:ea typeface="Times New Roman"/>
                  <a:cs typeface="Arial" panose="020B0604020202020204" pitchFamily="34" charset="0"/>
                </a:rPr>
                <a:t>BiH citizens </a:t>
              </a:r>
              <a:r>
                <a:rPr lang="hr-BA" altLang="sr-Latn-RS" sz="1400" dirty="0">
                  <a:latin typeface="Arial" panose="020B0604020202020204" pitchFamily="34" charset="0"/>
                  <a:ea typeface="Times New Roman"/>
                  <a:cs typeface="Arial" panose="020B0604020202020204" pitchFamily="34" charset="0"/>
                </a:rPr>
                <a:t>are most </a:t>
              </a:r>
              <a:r>
                <a:rPr lang="hr-BA" altLang="sr-Latn-RS" sz="1400" dirty="0" err="1">
                  <a:latin typeface="Arial" panose="020B0604020202020204" pitchFamily="34" charset="0"/>
                  <a:ea typeface="Times New Roman"/>
                  <a:cs typeface="Arial" panose="020B0604020202020204" pitchFamily="34" charset="0"/>
                </a:rPr>
                <a:t>likely</a:t>
              </a:r>
              <a:r>
                <a:rPr lang="hr-BA" altLang="sr-Latn-RS" sz="1400" dirty="0">
                  <a:latin typeface="Arial" panose="020B0604020202020204" pitchFamily="34" charset="0"/>
                  <a:ea typeface="Times New Roman"/>
                  <a:cs typeface="Arial" panose="020B0604020202020204" pitchFamily="34" charset="0"/>
                </a:rPr>
                <a:t> to </a:t>
              </a:r>
              <a:r>
                <a:rPr lang="bs-Latn-BA" altLang="sr-Latn-RS" sz="1400" dirty="0">
                  <a:latin typeface="Arial" panose="020B0604020202020204" pitchFamily="34" charset="0"/>
                  <a:ea typeface="Times New Roman"/>
                  <a:cs typeface="Arial" panose="020B0604020202020204" pitchFamily="34" charset="0"/>
                </a:rPr>
                <a:t>use</a:t>
              </a:r>
              <a:r>
                <a:rPr lang="en-US" altLang="sr-Latn-RS" sz="1400" dirty="0">
                  <a:latin typeface="Arial" panose="020B0604020202020204" pitchFamily="34" charset="0"/>
                  <a:ea typeface="Times New Roman"/>
                  <a:cs typeface="Arial" panose="020B0604020202020204" pitchFamily="34" charset="0"/>
                </a:rPr>
                <a:t> </a:t>
              </a:r>
              <a:r>
                <a:rPr lang="en-US" altLang="sr-Latn-RS" sz="1400" b="1" dirty="0">
                  <a:latin typeface="Arial" panose="020B0604020202020204" pitchFamily="34" charset="0"/>
                  <a:ea typeface="Times New Roman"/>
                  <a:cs typeface="Arial" panose="020B0604020202020204" pitchFamily="34" charset="0"/>
                </a:rPr>
                <a:t>television, </a:t>
              </a:r>
              <a:r>
                <a:rPr lang="bs-Latn-BA" altLang="sr-Latn-RS" sz="1400" dirty="0">
                  <a:latin typeface="Arial" panose="020B0604020202020204" pitchFamily="34" charset="0"/>
                  <a:ea typeface="Times New Roman"/>
                  <a:cs typeface="Arial" panose="020B0604020202020204" pitchFamily="34" charset="0"/>
                </a:rPr>
                <a:t>then</a:t>
              </a:r>
              <a:r>
                <a:rPr lang="en-US" altLang="sr-Latn-RS" sz="1400" dirty="0">
                  <a:latin typeface="Arial" panose="020B0604020202020204" pitchFamily="34" charset="0"/>
                  <a:ea typeface="Times New Roman"/>
                  <a:cs typeface="Arial" panose="020B0604020202020204" pitchFamily="34" charset="0"/>
                </a:rPr>
                <a:t> the</a:t>
              </a:r>
              <a:r>
                <a:rPr lang="en-US" altLang="sr-Latn-RS" sz="1400" b="1" dirty="0">
                  <a:latin typeface="Arial" panose="020B0604020202020204" pitchFamily="34" charset="0"/>
                  <a:ea typeface="Times New Roman"/>
                  <a:cs typeface="Arial" panose="020B0604020202020204" pitchFamily="34" charset="0"/>
                </a:rPr>
                <a:t> Internet</a:t>
              </a:r>
              <a:r>
                <a:rPr lang="en-US" altLang="sr-Latn-RS" sz="1400" dirty="0">
                  <a:latin typeface="Arial" panose="020B0604020202020204" pitchFamily="34" charset="0"/>
                  <a:ea typeface="Times New Roman"/>
                  <a:cs typeface="Arial" panose="020B0604020202020204" pitchFamily="34" charset="0"/>
                </a:rPr>
                <a:t> and </a:t>
              </a:r>
              <a:r>
                <a:rPr lang="bs-Latn-BA" altLang="sr-Latn-RS" sz="1400" dirty="0">
                  <a:latin typeface="Arial" panose="020B0604020202020204" pitchFamily="34" charset="0"/>
                  <a:ea typeface="Times New Roman"/>
                  <a:cs typeface="Arial" panose="020B0604020202020204" pitchFamily="34" charset="0"/>
                </a:rPr>
                <a:t>the </a:t>
              </a:r>
              <a:r>
                <a:rPr lang="bs-Latn-BA" altLang="sr-Latn-RS" sz="1400" b="1" dirty="0">
                  <a:latin typeface="Arial" panose="020B0604020202020204" pitchFamily="34" charset="0"/>
                  <a:ea typeface="Times New Roman"/>
                  <a:cs typeface="Arial" panose="020B0604020202020204" pitchFamily="34" charset="0"/>
                </a:rPr>
                <a:t>print media </a:t>
              </a:r>
              <a:r>
                <a:rPr lang="bs-Latn-BA" altLang="sr-Latn-RS" sz="1400" dirty="0">
                  <a:latin typeface="Arial" panose="020B0604020202020204" pitchFamily="34" charset="0"/>
                  <a:ea typeface="Times New Roman"/>
                  <a:cs typeface="Arial" panose="020B0604020202020204" pitchFamily="34" charset="0"/>
                </a:rPr>
                <a:t>to be informed</a:t>
              </a:r>
              <a:r>
                <a:rPr lang="en-US" altLang="sr-Latn-RS" sz="1400" dirty="0">
                  <a:latin typeface="Arial" panose="020B0604020202020204" pitchFamily="34" charset="0"/>
                  <a:ea typeface="Times New Roman"/>
                  <a:cs typeface="Arial" panose="020B0604020202020204" pitchFamily="34" charset="0"/>
                </a:rPr>
                <a:t> about </a:t>
              </a:r>
              <a:r>
                <a:rPr lang="bs-Latn-BA" altLang="sr-Latn-RS" sz="1400" dirty="0">
                  <a:latin typeface="Arial" panose="020B0604020202020204" pitchFamily="34" charset="0"/>
                  <a:ea typeface="Times New Roman"/>
                  <a:cs typeface="Arial" panose="020B0604020202020204" pitchFamily="34" charset="0"/>
                </a:rPr>
                <a:t>the </a:t>
              </a:r>
              <a:r>
                <a:rPr lang="en-US" altLang="sr-Latn-RS" sz="1400" dirty="0">
                  <a:latin typeface="Arial" panose="020B0604020202020204" pitchFamily="34" charset="0"/>
                  <a:ea typeface="Times New Roman"/>
                  <a:cs typeface="Arial" panose="020B0604020202020204" pitchFamily="34" charset="0"/>
                </a:rPr>
                <a:t>European integration</a:t>
              </a:r>
              <a:r>
                <a:rPr lang="bs-Latn-BA" altLang="sr-Latn-RS" sz="1400" dirty="0">
                  <a:latin typeface="Arial" panose="020B0604020202020204" pitchFamily="34" charset="0"/>
                  <a:ea typeface="Times New Roman"/>
                  <a:cs typeface="Arial" panose="020B0604020202020204" pitchFamily="34" charset="0"/>
                </a:rPr>
                <a:t> process.</a:t>
              </a:r>
              <a:endParaRPr lang="en-U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p:txBody>
        </p:sp>
      </p:grpSp>
      <p:grpSp>
        <p:nvGrpSpPr>
          <p:cNvPr id="45" name="Group 44"/>
          <p:cNvGrpSpPr/>
          <p:nvPr/>
        </p:nvGrpSpPr>
        <p:grpSpPr>
          <a:xfrm>
            <a:off x="2380292" y="3959780"/>
            <a:ext cx="664988" cy="582961"/>
            <a:chOff x="9222109" y="1373067"/>
            <a:chExt cx="793084" cy="828000"/>
          </a:xfrm>
        </p:grpSpPr>
        <p:grpSp>
          <p:nvGrpSpPr>
            <p:cNvPr id="46" name="Group 45"/>
            <p:cNvGrpSpPr/>
            <p:nvPr/>
          </p:nvGrpSpPr>
          <p:grpSpPr>
            <a:xfrm>
              <a:off x="9394545" y="1546745"/>
              <a:ext cx="448213" cy="480645"/>
              <a:chOff x="4878388" y="2125663"/>
              <a:chExt cx="2435225" cy="2611438"/>
            </a:xfrm>
            <a:solidFill>
              <a:schemeClr val="bg2"/>
            </a:solidFill>
          </p:grpSpPr>
          <p:sp>
            <p:nvSpPr>
              <p:cNvPr id="48" name="Freeform 56"/>
              <p:cNvSpPr>
                <a:spLocks noEditPoints="1"/>
              </p:cNvSpPr>
              <p:nvPr/>
            </p:nvSpPr>
            <p:spPr bwMode="auto">
              <a:xfrm>
                <a:off x="4878388" y="2125663"/>
                <a:ext cx="2435225" cy="2611438"/>
              </a:xfrm>
              <a:custGeom>
                <a:avLst/>
                <a:gdLst>
                  <a:gd name="T0" fmla="*/ 175 w 3067"/>
                  <a:gd name="T1" fmla="*/ 230 h 3288"/>
                  <a:gd name="T2" fmla="*/ 175 w 3067"/>
                  <a:gd name="T3" fmla="*/ 2425 h 3288"/>
                  <a:gd name="T4" fmla="*/ 1533 w 3067"/>
                  <a:gd name="T5" fmla="*/ 3101 h 3288"/>
                  <a:gd name="T6" fmla="*/ 2891 w 3067"/>
                  <a:gd name="T7" fmla="*/ 2425 h 3288"/>
                  <a:gd name="T8" fmla="*/ 2891 w 3067"/>
                  <a:gd name="T9" fmla="*/ 230 h 3288"/>
                  <a:gd name="T10" fmla="*/ 1573 w 3067"/>
                  <a:gd name="T11" fmla="*/ 886 h 3288"/>
                  <a:gd name="T12" fmla="*/ 1554 w 3067"/>
                  <a:gd name="T13" fmla="*/ 894 h 3288"/>
                  <a:gd name="T14" fmla="*/ 1533 w 3067"/>
                  <a:gd name="T15" fmla="*/ 896 h 3288"/>
                  <a:gd name="T16" fmla="*/ 1513 w 3067"/>
                  <a:gd name="T17" fmla="*/ 894 h 3288"/>
                  <a:gd name="T18" fmla="*/ 1494 w 3067"/>
                  <a:gd name="T19" fmla="*/ 886 h 3288"/>
                  <a:gd name="T20" fmla="*/ 175 w 3067"/>
                  <a:gd name="T21" fmla="*/ 230 h 3288"/>
                  <a:gd name="T22" fmla="*/ 83 w 3067"/>
                  <a:gd name="T23" fmla="*/ 0 h 3288"/>
                  <a:gd name="T24" fmla="*/ 105 w 3067"/>
                  <a:gd name="T25" fmla="*/ 2 h 3288"/>
                  <a:gd name="T26" fmla="*/ 126 w 3067"/>
                  <a:gd name="T27" fmla="*/ 9 h 3288"/>
                  <a:gd name="T28" fmla="*/ 1533 w 3067"/>
                  <a:gd name="T29" fmla="*/ 709 h 3288"/>
                  <a:gd name="T30" fmla="*/ 2941 w 3067"/>
                  <a:gd name="T31" fmla="*/ 9 h 3288"/>
                  <a:gd name="T32" fmla="*/ 2962 w 3067"/>
                  <a:gd name="T33" fmla="*/ 2 h 3288"/>
                  <a:gd name="T34" fmla="*/ 2984 w 3067"/>
                  <a:gd name="T35" fmla="*/ 0 h 3288"/>
                  <a:gd name="T36" fmla="*/ 3006 w 3067"/>
                  <a:gd name="T37" fmla="*/ 3 h 3288"/>
                  <a:gd name="T38" fmla="*/ 3027 w 3067"/>
                  <a:gd name="T39" fmla="*/ 13 h 3288"/>
                  <a:gd name="T40" fmla="*/ 3040 w 3067"/>
                  <a:gd name="T41" fmla="*/ 24 h 3288"/>
                  <a:gd name="T42" fmla="*/ 3052 w 3067"/>
                  <a:gd name="T43" fmla="*/ 38 h 3288"/>
                  <a:gd name="T44" fmla="*/ 3060 w 3067"/>
                  <a:gd name="T45" fmla="*/ 53 h 3288"/>
                  <a:gd name="T46" fmla="*/ 3066 w 3067"/>
                  <a:gd name="T47" fmla="*/ 70 h 3288"/>
                  <a:gd name="T48" fmla="*/ 3067 w 3067"/>
                  <a:gd name="T49" fmla="*/ 88 h 3288"/>
                  <a:gd name="T50" fmla="*/ 3067 w 3067"/>
                  <a:gd name="T51" fmla="*/ 2480 h 3288"/>
                  <a:gd name="T52" fmla="*/ 3065 w 3067"/>
                  <a:gd name="T53" fmla="*/ 2500 h 3288"/>
                  <a:gd name="T54" fmla="*/ 3059 w 3067"/>
                  <a:gd name="T55" fmla="*/ 2517 h 3288"/>
                  <a:gd name="T56" fmla="*/ 3049 w 3067"/>
                  <a:gd name="T57" fmla="*/ 2534 h 3288"/>
                  <a:gd name="T58" fmla="*/ 3036 w 3067"/>
                  <a:gd name="T59" fmla="*/ 2548 h 3288"/>
                  <a:gd name="T60" fmla="*/ 3019 w 3067"/>
                  <a:gd name="T61" fmla="*/ 2559 h 3288"/>
                  <a:gd name="T62" fmla="*/ 1573 w 3067"/>
                  <a:gd name="T63" fmla="*/ 3279 h 3288"/>
                  <a:gd name="T64" fmla="*/ 1554 w 3067"/>
                  <a:gd name="T65" fmla="*/ 3285 h 3288"/>
                  <a:gd name="T66" fmla="*/ 1533 w 3067"/>
                  <a:gd name="T67" fmla="*/ 3288 h 3288"/>
                  <a:gd name="T68" fmla="*/ 1513 w 3067"/>
                  <a:gd name="T69" fmla="*/ 3285 h 3288"/>
                  <a:gd name="T70" fmla="*/ 1494 w 3067"/>
                  <a:gd name="T71" fmla="*/ 3279 h 3288"/>
                  <a:gd name="T72" fmla="*/ 48 w 3067"/>
                  <a:gd name="T73" fmla="*/ 2559 h 3288"/>
                  <a:gd name="T74" fmla="*/ 31 w 3067"/>
                  <a:gd name="T75" fmla="*/ 2548 h 3288"/>
                  <a:gd name="T76" fmla="*/ 17 w 3067"/>
                  <a:gd name="T77" fmla="*/ 2534 h 3288"/>
                  <a:gd name="T78" fmla="*/ 8 w 3067"/>
                  <a:gd name="T79" fmla="*/ 2517 h 3288"/>
                  <a:gd name="T80" fmla="*/ 2 w 3067"/>
                  <a:gd name="T81" fmla="*/ 2500 h 3288"/>
                  <a:gd name="T82" fmla="*/ 0 w 3067"/>
                  <a:gd name="T83" fmla="*/ 2480 h 3288"/>
                  <a:gd name="T84" fmla="*/ 0 w 3067"/>
                  <a:gd name="T85" fmla="*/ 88 h 3288"/>
                  <a:gd name="T86" fmla="*/ 1 w 3067"/>
                  <a:gd name="T87" fmla="*/ 70 h 3288"/>
                  <a:gd name="T88" fmla="*/ 6 w 3067"/>
                  <a:gd name="T89" fmla="*/ 53 h 3288"/>
                  <a:gd name="T90" fmla="*/ 15 w 3067"/>
                  <a:gd name="T91" fmla="*/ 38 h 3288"/>
                  <a:gd name="T92" fmla="*/ 27 w 3067"/>
                  <a:gd name="T93" fmla="*/ 24 h 3288"/>
                  <a:gd name="T94" fmla="*/ 40 w 3067"/>
                  <a:gd name="T95" fmla="*/ 13 h 3288"/>
                  <a:gd name="T96" fmla="*/ 61 w 3067"/>
                  <a:gd name="T97" fmla="*/ 3 h 3288"/>
                  <a:gd name="T98" fmla="*/ 83 w 3067"/>
                  <a:gd name="T99" fmla="*/ 0 h 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7" h="3288">
                    <a:moveTo>
                      <a:pt x="175" y="230"/>
                    </a:moveTo>
                    <a:lnTo>
                      <a:pt x="175" y="2425"/>
                    </a:lnTo>
                    <a:lnTo>
                      <a:pt x="1533" y="3101"/>
                    </a:lnTo>
                    <a:lnTo>
                      <a:pt x="2891" y="2425"/>
                    </a:lnTo>
                    <a:lnTo>
                      <a:pt x="2891" y="230"/>
                    </a:lnTo>
                    <a:lnTo>
                      <a:pt x="1573" y="886"/>
                    </a:lnTo>
                    <a:lnTo>
                      <a:pt x="1554" y="894"/>
                    </a:lnTo>
                    <a:lnTo>
                      <a:pt x="1533" y="896"/>
                    </a:lnTo>
                    <a:lnTo>
                      <a:pt x="1513" y="894"/>
                    </a:lnTo>
                    <a:lnTo>
                      <a:pt x="1494" y="886"/>
                    </a:lnTo>
                    <a:lnTo>
                      <a:pt x="175" y="230"/>
                    </a:lnTo>
                    <a:close/>
                    <a:moveTo>
                      <a:pt x="83" y="0"/>
                    </a:moveTo>
                    <a:lnTo>
                      <a:pt x="105" y="2"/>
                    </a:lnTo>
                    <a:lnTo>
                      <a:pt x="126" y="9"/>
                    </a:lnTo>
                    <a:lnTo>
                      <a:pt x="1533" y="709"/>
                    </a:lnTo>
                    <a:lnTo>
                      <a:pt x="2941" y="9"/>
                    </a:lnTo>
                    <a:lnTo>
                      <a:pt x="2962" y="2"/>
                    </a:lnTo>
                    <a:lnTo>
                      <a:pt x="2984" y="0"/>
                    </a:lnTo>
                    <a:lnTo>
                      <a:pt x="3006" y="3"/>
                    </a:lnTo>
                    <a:lnTo>
                      <a:pt x="3027" y="13"/>
                    </a:lnTo>
                    <a:lnTo>
                      <a:pt x="3040" y="24"/>
                    </a:lnTo>
                    <a:lnTo>
                      <a:pt x="3052" y="38"/>
                    </a:lnTo>
                    <a:lnTo>
                      <a:pt x="3060" y="53"/>
                    </a:lnTo>
                    <a:lnTo>
                      <a:pt x="3066" y="70"/>
                    </a:lnTo>
                    <a:lnTo>
                      <a:pt x="3067" y="88"/>
                    </a:lnTo>
                    <a:lnTo>
                      <a:pt x="3067" y="2480"/>
                    </a:lnTo>
                    <a:lnTo>
                      <a:pt x="3065" y="2500"/>
                    </a:lnTo>
                    <a:lnTo>
                      <a:pt x="3059" y="2517"/>
                    </a:lnTo>
                    <a:lnTo>
                      <a:pt x="3049" y="2534"/>
                    </a:lnTo>
                    <a:lnTo>
                      <a:pt x="3036" y="2548"/>
                    </a:lnTo>
                    <a:lnTo>
                      <a:pt x="3019" y="2559"/>
                    </a:lnTo>
                    <a:lnTo>
                      <a:pt x="1573" y="3279"/>
                    </a:lnTo>
                    <a:lnTo>
                      <a:pt x="1554" y="3285"/>
                    </a:lnTo>
                    <a:lnTo>
                      <a:pt x="1533" y="3288"/>
                    </a:lnTo>
                    <a:lnTo>
                      <a:pt x="1513" y="3285"/>
                    </a:lnTo>
                    <a:lnTo>
                      <a:pt x="1494" y="3279"/>
                    </a:lnTo>
                    <a:lnTo>
                      <a:pt x="48" y="2559"/>
                    </a:lnTo>
                    <a:lnTo>
                      <a:pt x="31" y="2548"/>
                    </a:lnTo>
                    <a:lnTo>
                      <a:pt x="17" y="2534"/>
                    </a:lnTo>
                    <a:lnTo>
                      <a:pt x="8" y="2517"/>
                    </a:lnTo>
                    <a:lnTo>
                      <a:pt x="2" y="2500"/>
                    </a:lnTo>
                    <a:lnTo>
                      <a:pt x="0" y="2480"/>
                    </a:lnTo>
                    <a:lnTo>
                      <a:pt x="0" y="88"/>
                    </a:lnTo>
                    <a:lnTo>
                      <a:pt x="1" y="70"/>
                    </a:lnTo>
                    <a:lnTo>
                      <a:pt x="6" y="53"/>
                    </a:lnTo>
                    <a:lnTo>
                      <a:pt x="15" y="38"/>
                    </a:lnTo>
                    <a:lnTo>
                      <a:pt x="27" y="24"/>
                    </a:lnTo>
                    <a:lnTo>
                      <a:pt x="40" y="13"/>
                    </a:lnTo>
                    <a:lnTo>
                      <a:pt x="61" y="3"/>
                    </a:lnTo>
                    <a:lnTo>
                      <a:pt x="83"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9" name="Freeform 57"/>
              <p:cNvSpPr>
                <a:spLocks noEditPoints="1"/>
              </p:cNvSpPr>
              <p:nvPr/>
            </p:nvSpPr>
            <p:spPr bwMode="auto">
              <a:xfrm>
                <a:off x="6257925" y="2644775"/>
                <a:ext cx="781050" cy="954088"/>
              </a:xfrm>
              <a:custGeom>
                <a:avLst/>
                <a:gdLst>
                  <a:gd name="T0" fmla="*/ 808 w 984"/>
                  <a:gd name="T1" fmla="*/ 231 h 1200"/>
                  <a:gd name="T2" fmla="*/ 176 w 984"/>
                  <a:gd name="T3" fmla="*/ 548 h 1200"/>
                  <a:gd name="T4" fmla="*/ 176 w 984"/>
                  <a:gd name="T5" fmla="*/ 969 h 1200"/>
                  <a:gd name="T6" fmla="*/ 808 w 984"/>
                  <a:gd name="T7" fmla="*/ 651 h 1200"/>
                  <a:gd name="T8" fmla="*/ 808 w 984"/>
                  <a:gd name="T9" fmla="*/ 231 h 1200"/>
                  <a:gd name="T10" fmla="*/ 900 w 984"/>
                  <a:gd name="T11" fmla="*/ 0 h 1200"/>
                  <a:gd name="T12" fmla="*/ 922 w 984"/>
                  <a:gd name="T13" fmla="*/ 4 h 1200"/>
                  <a:gd name="T14" fmla="*/ 942 w 984"/>
                  <a:gd name="T15" fmla="*/ 12 h 1200"/>
                  <a:gd name="T16" fmla="*/ 957 w 984"/>
                  <a:gd name="T17" fmla="*/ 24 h 1200"/>
                  <a:gd name="T18" fmla="*/ 968 w 984"/>
                  <a:gd name="T19" fmla="*/ 37 h 1200"/>
                  <a:gd name="T20" fmla="*/ 976 w 984"/>
                  <a:gd name="T21" fmla="*/ 53 h 1200"/>
                  <a:gd name="T22" fmla="*/ 982 w 984"/>
                  <a:gd name="T23" fmla="*/ 70 h 1200"/>
                  <a:gd name="T24" fmla="*/ 984 w 984"/>
                  <a:gd name="T25" fmla="*/ 88 h 1200"/>
                  <a:gd name="T26" fmla="*/ 984 w 984"/>
                  <a:gd name="T27" fmla="*/ 706 h 1200"/>
                  <a:gd name="T28" fmla="*/ 982 w 984"/>
                  <a:gd name="T29" fmla="*/ 726 h 1200"/>
                  <a:gd name="T30" fmla="*/ 975 w 984"/>
                  <a:gd name="T31" fmla="*/ 743 h 1200"/>
                  <a:gd name="T32" fmla="*/ 965 w 984"/>
                  <a:gd name="T33" fmla="*/ 760 h 1200"/>
                  <a:gd name="T34" fmla="*/ 952 w 984"/>
                  <a:gd name="T35" fmla="*/ 774 h 1200"/>
                  <a:gd name="T36" fmla="*/ 936 w 984"/>
                  <a:gd name="T37" fmla="*/ 784 h 1200"/>
                  <a:gd name="T38" fmla="*/ 128 w 984"/>
                  <a:gd name="T39" fmla="*/ 1191 h 1200"/>
                  <a:gd name="T40" fmla="*/ 109 w 984"/>
                  <a:gd name="T41" fmla="*/ 1197 h 1200"/>
                  <a:gd name="T42" fmla="*/ 88 w 984"/>
                  <a:gd name="T43" fmla="*/ 1200 h 1200"/>
                  <a:gd name="T44" fmla="*/ 73 w 984"/>
                  <a:gd name="T45" fmla="*/ 1198 h 1200"/>
                  <a:gd name="T46" fmla="*/ 57 w 984"/>
                  <a:gd name="T47" fmla="*/ 1194 h 1200"/>
                  <a:gd name="T48" fmla="*/ 42 w 984"/>
                  <a:gd name="T49" fmla="*/ 1187 h 1200"/>
                  <a:gd name="T50" fmla="*/ 27 w 984"/>
                  <a:gd name="T51" fmla="*/ 1175 h 1200"/>
                  <a:gd name="T52" fmla="*/ 16 w 984"/>
                  <a:gd name="T53" fmla="*/ 1162 h 1200"/>
                  <a:gd name="T54" fmla="*/ 8 w 984"/>
                  <a:gd name="T55" fmla="*/ 1147 h 1200"/>
                  <a:gd name="T56" fmla="*/ 2 w 984"/>
                  <a:gd name="T57" fmla="*/ 1130 h 1200"/>
                  <a:gd name="T58" fmla="*/ 0 w 984"/>
                  <a:gd name="T59" fmla="*/ 1111 h 1200"/>
                  <a:gd name="T60" fmla="*/ 0 w 984"/>
                  <a:gd name="T61" fmla="*/ 493 h 1200"/>
                  <a:gd name="T62" fmla="*/ 2 w 984"/>
                  <a:gd name="T63" fmla="*/ 474 h 1200"/>
                  <a:gd name="T64" fmla="*/ 9 w 984"/>
                  <a:gd name="T65" fmla="*/ 455 h 1200"/>
                  <a:gd name="T66" fmla="*/ 19 w 984"/>
                  <a:gd name="T67" fmla="*/ 440 h 1200"/>
                  <a:gd name="T68" fmla="*/ 33 w 984"/>
                  <a:gd name="T69" fmla="*/ 425 h 1200"/>
                  <a:gd name="T70" fmla="*/ 48 w 984"/>
                  <a:gd name="T71" fmla="*/ 414 h 1200"/>
                  <a:gd name="T72" fmla="*/ 856 w 984"/>
                  <a:gd name="T73" fmla="*/ 9 h 1200"/>
                  <a:gd name="T74" fmla="*/ 877 w 984"/>
                  <a:gd name="T75" fmla="*/ 2 h 1200"/>
                  <a:gd name="T76" fmla="*/ 900 w 984"/>
                  <a:gd name="T7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4" h="1200">
                    <a:moveTo>
                      <a:pt x="808" y="231"/>
                    </a:moveTo>
                    <a:lnTo>
                      <a:pt x="176" y="548"/>
                    </a:lnTo>
                    <a:lnTo>
                      <a:pt x="176" y="969"/>
                    </a:lnTo>
                    <a:lnTo>
                      <a:pt x="808" y="651"/>
                    </a:lnTo>
                    <a:lnTo>
                      <a:pt x="808" y="231"/>
                    </a:lnTo>
                    <a:close/>
                    <a:moveTo>
                      <a:pt x="900" y="0"/>
                    </a:moveTo>
                    <a:lnTo>
                      <a:pt x="922" y="4"/>
                    </a:lnTo>
                    <a:lnTo>
                      <a:pt x="942" y="12"/>
                    </a:lnTo>
                    <a:lnTo>
                      <a:pt x="957" y="24"/>
                    </a:lnTo>
                    <a:lnTo>
                      <a:pt x="968" y="37"/>
                    </a:lnTo>
                    <a:lnTo>
                      <a:pt x="976" y="53"/>
                    </a:lnTo>
                    <a:lnTo>
                      <a:pt x="982" y="70"/>
                    </a:lnTo>
                    <a:lnTo>
                      <a:pt x="984" y="88"/>
                    </a:lnTo>
                    <a:lnTo>
                      <a:pt x="984" y="706"/>
                    </a:lnTo>
                    <a:lnTo>
                      <a:pt x="982" y="726"/>
                    </a:lnTo>
                    <a:lnTo>
                      <a:pt x="975" y="743"/>
                    </a:lnTo>
                    <a:lnTo>
                      <a:pt x="965" y="760"/>
                    </a:lnTo>
                    <a:lnTo>
                      <a:pt x="952" y="774"/>
                    </a:lnTo>
                    <a:lnTo>
                      <a:pt x="936" y="784"/>
                    </a:lnTo>
                    <a:lnTo>
                      <a:pt x="128" y="1191"/>
                    </a:lnTo>
                    <a:lnTo>
                      <a:pt x="109" y="1197"/>
                    </a:lnTo>
                    <a:lnTo>
                      <a:pt x="88" y="1200"/>
                    </a:lnTo>
                    <a:lnTo>
                      <a:pt x="73" y="1198"/>
                    </a:lnTo>
                    <a:lnTo>
                      <a:pt x="57" y="1194"/>
                    </a:lnTo>
                    <a:lnTo>
                      <a:pt x="42" y="1187"/>
                    </a:lnTo>
                    <a:lnTo>
                      <a:pt x="27" y="1175"/>
                    </a:lnTo>
                    <a:lnTo>
                      <a:pt x="16" y="1162"/>
                    </a:lnTo>
                    <a:lnTo>
                      <a:pt x="8" y="1147"/>
                    </a:lnTo>
                    <a:lnTo>
                      <a:pt x="2" y="1130"/>
                    </a:lnTo>
                    <a:lnTo>
                      <a:pt x="0" y="1111"/>
                    </a:lnTo>
                    <a:lnTo>
                      <a:pt x="0" y="493"/>
                    </a:lnTo>
                    <a:lnTo>
                      <a:pt x="2" y="474"/>
                    </a:lnTo>
                    <a:lnTo>
                      <a:pt x="9" y="455"/>
                    </a:lnTo>
                    <a:lnTo>
                      <a:pt x="19" y="440"/>
                    </a:lnTo>
                    <a:lnTo>
                      <a:pt x="33" y="425"/>
                    </a:lnTo>
                    <a:lnTo>
                      <a:pt x="48" y="414"/>
                    </a:lnTo>
                    <a:lnTo>
                      <a:pt x="856" y="9"/>
                    </a:lnTo>
                    <a:lnTo>
                      <a:pt x="877" y="2"/>
                    </a:lnTo>
                    <a:lnTo>
                      <a:pt x="900"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0" name="Freeform 58"/>
              <p:cNvSpPr>
                <a:spLocks/>
              </p:cNvSpPr>
              <p:nvPr/>
            </p:nvSpPr>
            <p:spPr bwMode="auto">
              <a:xfrm>
                <a:off x="6257925" y="3803650"/>
                <a:ext cx="781050" cy="461963"/>
              </a:xfrm>
              <a:custGeom>
                <a:avLst/>
                <a:gdLst>
                  <a:gd name="T0" fmla="*/ 895 w 984"/>
                  <a:gd name="T1" fmla="*/ 0 h 581"/>
                  <a:gd name="T2" fmla="*/ 915 w 984"/>
                  <a:gd name="T3" fmla="*/ 1 h 581"/>
                  <a:gd name="T4" fmla="*/ 932 w 984"/>
                  <a:gd name="T5" fmla="*/ 7 h 581"/>
                  <a:gd name="T6" fmla="*/ 949 w 984"/>
                  <a:gd name="T7" fmla="*/ 18 h 581"/>
                  <a:gd name="T8" fmla="*/ 964 w 984"/>
                  <a:gd name="T9" fmla="*/ 31 h 581"/>
                  <a:gd name="T10" fmla="*/ 974 w 984"/>
                  <a:gd name="T11" fmla="*/ 48 h 581"/>
                  <a:gd name="T12" fmla="*/ 982 w 984"/>
                  <a:gd name="T13" fmla="*/ 67 h 581"/>
                  <a:gd name="T14" fmla="*/ 984 w 984"/>
                  <a:gd name="T15" fmla="*/ 87 h 581"/>
                  <a:gd name="T16" fmla="*/ 982 w 984"/>
                  <a:gd name="T17" fmla="*/ 106 h 581"/>
                  <a:gd name="T18" fmla="*/ 976 w 984"/>
                  <a:gd name="T19" fmla="*/ 125 h 581"/>
                  <a:gd name="T20" fmla="*/ 966 w 984"/>
                  <a:gd name="T21" fmla="*/ 141 h 581"/>
                  <a:gd name="T22" fmla="*/ 952 w 984"/>
                  <a:gd name="T23" fmla="*/ 155 h 581"/>
                  <a:gd name="T24" fmla="*/ 936 w 984"/>
                  <a:gd name="T25" fmla="*/ 167 h 581"/>
                  <a:gd name="T26" fmla="*/ 128 w 984"/>
                  <a:gd name="T27" fmla="*/ 572 h 581"/>
                  <a:gd name="T28" fmla="*/ 108 w 984"/>
                  <a:gd name="T29" fmla="*/ 579 h 581"/>
                  <a:gd name="T30" fmla="*/ 88 w 984"/>
                  <a:gd name="T31" fmla="*/ 581 h 581"/>
                  <a:gd name="T32" fmla="*/ 69 w 984"/>
                  <a:gd name="T33" fmla="*/ 579 h 581"/>
                  <a:gd name="T34" fmla="*/ 52 w 984"/>
                  <a:gd name="T35" fmla="*/ 573 h 581"/>
                  <a:gd name="T36" fmla="*/ 35 w 984"/>
                  <a:gd name="T37" fmla="*/ 564 h 581"/>
                  <a:gd name="T38" fmla="*/ 21 w 984"/>
                  <a:gd name="T39" fmla="*/ 550 h 581"/>
                  <a:gd name="T40" fmla="*/ 10 w 984"/>
                  <a:gd name="T41" fmla="*/ 533 h 581"/>
                  <a:gd name="T42" fmla="*/ 2 w 984"/>
                  <a:gd name="T43" fmla="*/ 513 h 581"/>
                  <a:gd name="T44" fmla="*/ 0 w 984"/>
                  <a:gd name="T45" fmla="*/ 494 h 581"/>
                  <a:gd name="T46" fmla="*/ 2 w 984"/>
                  <a:gd name="T47" fmla="*/ 475 h 581"/>
                  <a:gd name="T48" fmla="*/ 9 w 984"/>
                  <a:gd name="T49" fmla="*/ 457 h 581"/>
                  <a:gd name="T50" fmla="*/ 18 w 984"/>
                  <a:gd name="T51" fmla="*/ 440 h 581"/>
                  <a:gd name="T52" fmla="*/ 32 w 984"/>
                  <a:gd name="T53" fmla="*/ 425 h 581"/>
                  <a:gd name="T54" fmla="*/ 49 w 984"/>
                  <a:gd name="T55" fmla="*/ 415 h 581"/>
                  <a:gd name="T56" fmla="*/ 856 w 984"/>
                  <a:gd name="T57" fmla="*/ 9 h 581"/>
                  <a:gd name="T58" fmla="*/ 875 w 984"/>
                  <a:gd name="T59" fmla="*/ 2 h 581"/>
                  <a:gd name="T60" fmla="*/ 895 w 984"/>
                  <a:gd name="T61"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4" h="581">
                    <a:moveTo>
                      <a:pt x="895" y="0"/>
                    </a:moveTo>
                    <a:lnTo>
                      <a:pt x="915" y="1"/>
                    </a:lnTo>
                    <a:lnTo>
                      <a:pt x="932" y="7"/>
                    </a:lnTo>
                    <a:lnTo>
                      <a:pt x="949" y="18"/>
                    </a:lnTo>
                    <a:lnTo>
                      <a:pt x="964" y="31"/>
                    </a:lnTo>
                    <a:lnTo>
                      <a:pt x="974" y="48"/>
                    </a:lnTo>
                    <a:lnTo>
                      <a:pt x="982" y="67"/>
                    </a:lnTo>
                    <a:lnTo>
                      <a:pt x="984" y="87"/>
                    </a:lnTo>
                    <a:lnTo>
                      <a:pt x="982" y="106"/>
                    </a:lnTo>
                    <a:lnTo>
                      <a:pt x="976" y="125"/>
                    </a:lnTo>
                    <a:lnTo>
                      <a:pt x="966" y="141"/>
                    </a:lnTo>
                    <a:lnTo>
                      <a:pt x="952" y="155"/>
                    </a:lnTo>
                    <a:lnTo>
                      <a:pt x="936" y="167"/>
                    </a:lnTo>
                    <a:lnTo>
                      <a:pt x="128" y="572"/>
                    </a:lnTo>
                    <a:lnTo>
                      <a:pt x="108" y="579"/>
                    </a:lnTo>
                    <a:lnTo>
                      <a:pt x="88" y="581"/>
                    </a:lnTo>
                    <a:lnTo>
                      <a:pt x="69" y="579"/>
                    </a:lnTo>
                    <a:lnTo>
                      <a:pt x="52" y="573"/>
                    </a:lnTo>
                    <a:lnTo>
                      <a:pt x="35" y="564"/>
                    </a:lnTo>
                    <a:lnTo>
                      <a:pt x="21" y="550"/>
                    </a:lnTo>
                    <a:lnTo>
                      <a:pt x="10" y="533"/>
                    </a:lnTo>
                    <a:lnTo>
                      <a:pt x="2" y="513"/>
                    </a:lnTo>
                    <a:lnTo>
                      <a:pt x="0" y="494"/>
                    </a:lnTo>
                    <a:lnTo>
                      <a:pt x="2" y="475"/>
                    </a:lnTo>
                    <a:lnTo>
                      <a:pt x="9" y="457"/>
                    </a:lnTo>
                    <a:lnTo>
                      <a:pt x="18" y="440"/>
                    </a:lnTo>
                    <a:lnTo>
                      <a:pt x="32" y="425"/>
                    </a:lnTo>
                    <a:lnTo>
                      <a:pt x="49" y="415"/>
                    </a:lnTo>
                    <a:lnTo>
                      <a:pt x="856" y="9"/>
                    </a:lnTo>
                    <a:lnTo>
                      <a:pt x="875" y="2"/>
                    </a:lnTo>
                    <a:lnTo>
                      <a:pt x="895"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1" name="Freeform 59"/>
              <p:cNvSpPr>
                <a:spLocks/>
              </p:cNvSpPr>
              <p:nvPr/>
            </p:nvSpPr>
            <p:spPr bwMode="auto">
              <a:xfrm>
                <a:off x="6257925" y="3494088"/>
                <a:ext cx="781050" cy="461963"/>
              </a:xfrm>
              <a:custGeom>
                <a:avLst/>
                <a:gdLst>
                  <a:gd name="T0" fmla="*/ 895 w 984"/>
                  <a:gd name="T1" fmla="*/ 0 h 583"/>
                  <a:gd name="T2" fmla="*/ 915 w 984"/>
                  <a:gd name="T3" fmla="*/ 2 h 583"/>
                  <a:gd name="T4" fmla="*/ 932 w 984"/>
                  <a:gd name="T5" fmla="*/ 9 h 583"/>
                  <a:gd name="T6" fmla="*/ 949 w 984"/>
                  <a:gd name="T7" fmla="*/ 18 h 583"/>
                  <a:gd name="T8" fmla="*/ 964 w 984"/>
                  <a:gd name="T9" fmla="*/ 32 h 583"/>
                  <a:gd name="T10" fmla="*/ 974 w 984"/>
                  <a:gd name="T11" fmla="*/ 48 h 583"/>
                  <a:gd name="T12" fmla="*/ 982 w 984"/>
                  <a:gd name="T13" fmla="*/ 68 h 583"/>
                  <a:gd name="T14" fmla="*/ 984 w 984"/>
                  <a:gd name="T15" fmla="*/ 87 h 583"/>
                  <a:gd name="T16" fmla="*/ 982 w 984"/>
                  <a:gd name="T17" fmla="*/ 107 h 583"/>
                  <a:gd name="T18" fmla="*/ 976 w 984"/>
                  <a:gd name="T19" fmla="*/ 125 h 583"/>
                  <a:gd name="T20" fmla="*/ 966 w 984"/>
                  <a:gd name="T21" fmla="*/ 142 h 583"/>
                  <a:gd name="T22" fmla="*/ 952 w 984"/>
                  <a:gd name="T23" fmla="*/ 156 h 583"/>
                  <a:gd name="T24" fmla="*/ 936 w 984"/>
                  <a:gd name="T25" fmla="*/ 167 h 583"/>
                  <a:gd name="T26" fmla="*/ 128 w 984"/>
                  <a:gd name="T27" fmla="*/ 573 h 583"/>
                  <a:gd name="T28" fmla="*/ 108 w 984"/>
                  <a:gd name="T29" fmla="*/ 580 h 583"/>
                  <a:gd name="T30" fmla="*/ 88 w 984"/>
                  <a:gd name="T31" fmla="*/ 583 h 583"/>
                  <a:gd name="T32" fmla="*/ 69 w 984"/>
                  <a:gd name="T33" fmla="*/ 581 h 583"/>
                  <a:gd name="T34" fmla="*/ 52 w 984"/>
                  <a:gd name="T35" fmla="*/ 574 h 583"/>
                  <a:gd name="T36" fmla="*/ 35 w 984"/>
                  <a:gd name="T37" fmla="*/ 564 h 583"/>
                  <a:gd name="T38" fmla="*/ 21 w 984"/>
                  <a:gd name="T39" fmla="*/ 550 h 583"/>
                  <a:gd name="T40" fmla="*/ 10 w 984"/>
                  <a:gd name="T41" fmla="*/ 533 h 583"/>
                  <a:gd name="T42" fmla="*/ 2 w 984"/>
                  <a:gd name="T43" fmla="*/ 515 h 583"/>
                  <a:gd name="T44" fmla="*/ 0 w 984"/>
                  <a:gd name="T45" fmla="*/ 495 h 583"/>
                  <a:gd name="T46" fmla="*/ 2 w 984"/>
                  <a:gd name="T47" fmla="*/ 476 h 583"/>
                  <a:gd name="T48" fmla="*/ 9 w 984"/>
                  <a:gd name="T49" fmla="*/ 457 h 583"/>
                  <a:gd name="T50" fmla="*/ 18 w 984"/>
                  <a:gd name="T51" fmla="*/ 440 h 583"/>
                  <a:gd name="T52" fmla="*/ 32 w 984"/>
                  <a:gd name="T53" fmla="*/ 427 h 583"/>
                  <a:gd name="T54" fmla="*/ 48 w 984"/>
                  <a:gd name="T55" fmla="*/ 415 h 583"/>
                  <a:gd name="T56" fmla="*/ 856 w 984"/>
                  <a:gd name="T57" fmla="*/ 10 h 583"/>
                  <a:gd name="T58" fmla="*/ 875 w 984"/>
                  <a:gd name="T59" fmla="*/ 2 h 583"/>
                  <a:gd name="T60" fmla="*/ 895 w 984"/>
                  <a:gd name="T6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4" h="583">
                    <a:moveTo>
                      <a:pt x="895" y="0"/>
                    </a:moveTo>
                    <a:lnTo>
                      <a:pt x="915" y="2"/>
                    </a:lnTo>
                    <a:lnTo>
                      <a:pt x="932" y="9"/>
                    </a:lnTo>
                    <a:lnTo>
                      <a:pt x="949" y="18"/>
                    </a:lnTo>
                    <a:lnTo>
                      <a:pt x="964" y="32"/>
                    </a:lnTo>
                    <a:lnTo>
                      <a:pt x="974" y="48"/>
                    </a:lnTo>
                    <a:lnTo>
                      <a:pt x="982" y="68"/>
                    </a:lnTo>
                    <a:lnTo>
                      <a:pt x="984" y="87"/>
                    </a:lnTo>
                    <a:lnTo>
                      <a:pt x="982" y="107"/>
                    </a:lnTo>
                    <a:lnTo>
                      <a:pt x="976" y="125"/>
                    </a:lnTo>
                    <a:lnTo>
                      <a:pt x="966" y="142"/>
                    </a:lnTo>
                    <a:lnTo>
                      <a:pt x="952" y="156"/>
                    </a:lnTo>
                    <a:lnTo>
                      <a:pt x="936" y="167"/>
                    </a:lnTo>
                    <a:lnTo>
                      <a:pt x="128" y="573"/>
                    </a:lnTo>
                    <a:lnTo>
                      <a:pt x="108" y="580"/>
                    </a:lnTo>
                    <a:lnTo>
                      <a:pt x="88" y="583"/>
                    </a:lnTo>
                    <a:lnTo>
                      <a:pt x="69" y="581"/>
                    </a:lnTo>
                    <a:lnTo>
                      <a:pt x="52" y="574"/>
                    </a:lnTo>
                    <a:lnTo>
                      <a:pt x="35" y="564"/>
                    </a:lnTo>
                    <a:lnTo>
                      <a:pt x="21" y="550"/>
                    </a:lnTo>
                    <a:lnTo>
                      <a:pt x="10" y="533"/>
                    </a:lnTo>
                    <a:lnTo>
                      <a:pt x="2" y="515"/>
                    </a:lnTo>
                    <a:lnTo>
                      <a:pt x="0" y="495"/>
                    </a:lnTo>
                    <a:lnTo>
                      <a:pt x="2" y="476"/>
                    </a:lnTo>
                    <a:lnTo>
                      <a:pt x="9" y="457"/>
                    </a:lnTo>
                    <a:lnTo>
                      <a:pt x="18" y="440"/>
                    </a:lnTo>
                    <a:lnTo>
                      <a:pt x="32" y="427"/>
                    </a:lnTo>
                    <a:lnTo>
                      <a:pt x="48" y="415"/>
                    </a:lnTo>
                    <a:lnTo>
                      <a:pt x="856" y="10"/>
                    </a:lnTo>
                    <a:lnTo>
                      <a:pt x="875" y="2"/>
                    </a:lnTo>
                    <a:lnTo>
                      <a:pt x="895"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2" name="Freeform 60"/>
              <p:cNvSpPr>
                <a:spLocks noEditPoints="1"/>
              </p:cNvSpPr>
              <p:nvPr/>
            </p:nvSpPr>
            <p:spPr bwMode="auto">
              <a:xfrm>
                <a:off x="5170488" y="2644775"/>
                <a:ext cx="779463" cy="954088"/>
              </a:xfrm>
              <a:custGeom>
                <a:avLst/>
                <a:gdLst>
                  <a:gd name="T0" fmla="*/ 176 w 984"/>
                  <a:gd name="T1" fmla="*/ 231 h 1200"/>
                  <a:gd name="T2" fmla="*/ 176 w 984"/>
                  <a:gd name="T3" fmla="*/ 651 h 1200"/>
                  <a:gd name="T4" fmla="*/ 808 w 984"/>
                  <a:gd name="T5" fmla="*/ 969 h 1200"/>
                  <a:gd name="T6" fmla="*/ 808 w 984"/>
                  <a:gd name="T7" fmla="*/ 548 h 1200"/>
                  <a:gd name="T8" fmla="*/ 176 w 984"/>
                  <a:gd name="T9" fmla="*/ 231 h 1200"/>
                  <a:gd name="T10" fmla="*/ 85 w 984"/>
                  <a:gd name="T11" fmla="*/ 0 h 1200"/>
                  <a:gd name="T12" fmla="*/ 107 w 984"/>
                  <a:gd name="T13" fmla="*/ 2 h 1200"/>
                  <a:gd name="T14" fmla="*/ 128 w 984"/>
                  <a:gd name="T15" fmla="*/ 9 h 1200"/>
                  <a:gd name="T16" fmla="*/ 936 w 984"/>
                  <a:gd name="T17" fmla="*/ 414 h 1200"/>
                  <a:gd name="T18" fmla="*/ 951 w 984"/>
                  <a:gd name="T19" fmla="*/ 425 h 1200"/>
                  <a:gd name="T20" fmla="*/ 965 w 984"/>
                  <a:gd name="T21" fmla="*/ 440 h 1200"/>
                  <a:gd name="T22" fmla="*/ 975 w 984"/>
                  <a:gd name="T23" fmla="*/ 455 h 1200"/>
                  <a:gd name="T24" fmla="*/ 982 w 984"/>
                  <a:gd name="T25" fmla="*/ 474 h 1200"/>
                  <a:gd name="T26" fmla="*/ 984 w 984"/>
                  <a:gd name="T27" fmla="*/ 493 h 1200"/>
                  <a:gd name="T28" fmla="*/ 984 w 984"/>
                  <a:gd name="T29" fmla="*/ 1111 h 1200"/>
                  <a:gd name="T30" fmla="*/ 982 w 984"/>
                  <a:gd name="T31" fmla="*/ 1130 h 1200"/>
                  <a:gd name="T32" fmla="*/ 976 w 984"/>
                  <a:gd name="T33" fmla="*/ 1147 h 1200"/>
                  <a:gd name="T34" fmla="*/ 968 w 984"/>
                  <a:gd name="T35" fmla="*/ 1162 h 1200"/>
                  <a:gd name="T36" fmla="*/ 956 w 984"/>
                  <a:gd name="T37" fmla="*/ 1175 h 1200"/>
                  <a:gd name="T38" fmla="*/ 942 w 984"/>
                  <a:gd name="T39" fmla="*/ 1187 h 1200"/>
                  <a:gd name="T40" fmla="*/ 927 w 984"/>
                  <a:gd name="T41" fmla="*/ 1194 h 1200"/>
                  <a:gd name="T42" fmla="*/ 911 w 984"/>
                  <a:gd name="T43" fmla="*/ 1198 h 1200"/>
                  <a:gd name="T44" fmla="*/ 896 w 984"/>
                  <a:gd name="T45" fmla="*/ 1200 h 1200"/>
                  <a:gd name="T46" fmla="*/ 876 w 984"/>
                  <a:gd name="T47" fmla="*/ 1197 h 1200"/>
                  <a:gd name="T48" fmla="*/ 856 w 984"/>
                  <a:gd name="T49" fmla="*/ 1191 h 1200"/>
                  <a:gd name="T50" fmla="*/ 48 w 984"/>
                  <a:gd name="T51" fmla="*/ 784 h 1200"/>
                  <a:gd name="T52" fmla="*/ 33 w 984"/>
                  <a:gd name="T53" fmla="*/ 774 h 1200"/>
                  <a:gd name="T54" fmla="*/ 19 w 984"/>
                  <a:gd name="T55" fmla="*/ 760 h 1200"/>
                  <a:gd name="T56" fmla="*/ 9 w 984"/>
                  <a:gd name="T57" fmla="*/ 743 h 1200"/>
                  <a:gd name="T58" fmla="*/ 2 w 984"/>
                  <a:gd name="T59" fmla="*/ 726 h 1200"/>
                  <a:gd name="T60" fmla="*/ 0 w 984"/>
                  <a:gd name="T61" fmla="*/ 706 h 1200"/>
                  <a:gd name="T62" fmla="*/ 0 w 984"/>
                  <a:gd name="T63" fmla="*/ 88 h 1200"/>
                  <a:gd name="T64" fmla="*/ 2 w 984"/>
                  <a:gd name="T65" fmla="*/ 70 h 1200"/>
                  <a:gd name="T66" fmla="*/ 7 w 984"/>
                  <a:gd name="T67" fmla="*/ 53 h 1200"/>
                  <a:gd name="T68" fmla="*/ 16 w 984"/>
                  <a:gd name="T69" fmla="*/ 37 h 1200"/>
                  <a:gd name="T70" fmla="*/ 27 w 984"/>
                  <a:gd name="T71" fmla="*/ 24 h 1200"/>
                  <a:gd name="T72" fmla="*/ 42 w 984"/>
                  <a:gd name="T73" fmla="*/ 12 h 1200"/>
                  <a:gd name="T74" fmla="*/ 63 w 984"/>
                  <a:gd name="T75" fmla="*/ 4 h 1200"/>
                  <a:gd name="T76" fmla="*/ 85 w 984"/>
                  <a:gd name="T7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4" h="1200">
                    <a:moveTo>
                      <a:pt x="176" y="231"/>
                    </a:moveTo>
                    <a:lnTo>
                      <a:pt x="176" y="651"/>
                    </a:lnTo>
                    <a:lnTo>
                      <a:pt x="808" y="969"/>
                    </a:lnTo>
                    <a:lnTo>
                      <a:pt x="808" y="548"/>
                    </a:lnTo>
                    <a:lnTo>
                      <a:pt x="176" y="231"/>
                    </a:lnTo>
                    <a:close/>
                    <a:moveTo>
                      <a:pt x="85" y="0"/>
                    </a:moveTo>
                    <a:lnTo>
                      <a:pt x="107" y="2"/>
                    </a:lnTo>
                    <a:lnTo>
                      <a:pt x="128" y="9"/>
                    </a:lnTo>
                    <a:lnTo>
                      <a:pt x="936" y="414"/>
                    </a:lnTo>
                    <a:lnTo>
                      <a:pt x="951" y="425"/>
                    </a:lnTo>
                    <a:lnTo>
                      <a:pt x="965" y="440"/>
                    </a:lnTo>
                    <a:lnTo>
                      <a:pt x="975" y="455"/>
                    </a:lnTo>
                    <a:lnTo>
                      <a:pt x="982" y="474"/>
                    </a:lnTo>
                    <a:lnTo>
                      <a:pt x="984" y="493"/>
                    </a:lnTo>
                    <a:lnTo>
                      <a:pt x="984" y="1111"/>
                    </a:lnTo>
                    <a:lnTo>
                      <a:pt x="982" y="1130"/>
                    </a:lnTo>
                    <a:lnTo>
                      <a:pt x="976" y="1147"/>
                    </a:lnTo>
                    <a:lnTo>
                      <a:pt x="968" y="1162"/>
                    </a:lnTo>
                    <a:lnTo>
                      <a:pt x="956" y="1175"/>
                    </a:lnTo>
                    <a:lnTo>
                      <a:pt x="942" y="1187"/>
                    </a:lnTo>
                    <a:lnTo>
                      <a:pt x="927" y="1194"/>
                    </a:lnTo>
                    <a:lnTo>
                      <a:pt x="911" y="1198"/>
                    </a:lnTo>
                    <a:lnTo>
                      <a:pt x="896" y="1200"/>
                    </a:lnTo>
                    <a:lnTo>
                      <a:pt x="876" y="1197"/>
                    </a:lnTo>
                    <a:lnTo>
                      <a:pt x="856" y="1191"/>
                    </a:lnTo>
                    <a:lnTo>
                      <a:pt x="48" y="784"/>
                    </a:lnTo>
                    <a:lnTo>
                      <a:pt x="33" y="774"/>
                    </a:lnTo>
                    <a:lnTo>
                      <a:pt x="19" y="760"/>
                    </a:lnTo>
                    <a:lnTo>
                      <a:pt x="9" y="743"/>
                    </a:lnTo>
                    <a:lnTo>
                      <a:pt x="2" y="726"/>
                    </a:lnTo>
                    <a:lnTo>
                      <a:pt x="0" y="706"/>
                    </a:lnTo>
                    <a:lnTo>
                      <a:pt x="0" y="88"/>
                    </a:lnTo>
                    <a:lnTo>
                      <a:pt x="2" y="70"/>
                    </a:lnTo>
                    <a:lnTo>
                      <a:pt x="7" y="53"/>
                    </a:lnTo>
                    <a:lnTo>
                      <a:pt x="16" y="37"/>
                    </a:lnTo>
                    <a:lnTo>
                      <a:pt x="27" y="24"/>
                    </a:lnTo>
                    <a:lnTo>
                      <a:pt x="42" y="12"/>
                    </a:lnTo>
                    <a:lnTo>
                      <a:pt x="63" y="4"/>
                    </a:lnTo>
                    <a:lnTo>
                      <a:pt x="85"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3" name="Freeform 61"/>
              <p:cNvSpPr>
                <a:spLocks/>
              </p:cNvSpPr>
              <p:nvPr/>
            </p:nvSpPr>
            <p:spPr bwMode="auto">
              <a:xfrm>
                <a:off x="5170488" y="3803650"/>
                <a:ext cx="779463" cy="461963"/>
              </a:xfrm>
              <a:custGeom>
                <a:avLst/>
                <a:gdLst>
                  <a:gd name="T0" fmla="*/ 89 w 984"/>
                  <a:gd name="T1" fmla="*/ 0 h 581"/>
                  <a:gd name="T2" fmla="*/ 109 w 984"/>
                  <a:gd name="T3" fmla="*/ 2 h 581"/>
                  <a:gd name="T4" fmla="*/ 128 w 984"/>
                  <a:gd name="T5" fmla="*/ 9 h 581"/>
                  <a:gd name="T6" fmla="*/ 936 w 984"/>
                  <a:gd name="T7" fmla="*/ 415 h 581"/>
                  <a:gd name="T8" fmla="*/ 952 w 984"/>
                  <a:gd name="T9" fmla="*/ 425 h 581"/>
                  <a:gd name="T10" fmla="*/ 966 w 984"/>
                  <a:gd name="T11" fmla="*/ 440 h 581"/>
                  <a:gd name="T12" fmla="*/ 975 w 984"/>
                  <a:gd name="T13" fmla="*/ 457 h 581"/>
                  <a:gd name="T14" fmla="*/ 982 w 984"/>
                  <a:gd name="T15" fmla="*/ 475 h 581"/>
                  <a:gd name="T16" fmla="*/ 984 w 984"/>
                  <a:gd name="T17" fmla="*/ 494 h 581"/>
                  <a:gd name="T18" fmla="*/ 982 w 984"/>
                  <a:gd name="T19" fmla="*/ 513 h 581"/>
                  <a:gd name="T20" fmla="*/ 974 w 984"/>
                  <a:gd name="T21" fmla="*/ 533 h 581"/>
                  <a:gd name="T22" fmla="*/ 964 w 984"/>
                  <a:gd name="T23" fmla="*/ 550 h 581"/>
                  <a:gd name="T24" fmla="*/ 949 w 984"/>
                  <a:gd name="T25" fmla="*/ 564 h 581"/>
                  <a:gd name="T26" fmla="*/ 932 w 984"/>
                  <a:gd name="T27" fmla="*/ 573 h 581"/>
                  <a:gd name="T28" fmla="*/ 915 w 984"/>
                  <a:gd name="T29" fmla="*/ 579 h 581"/>
                  <a:gd name="T30" fmla="*/ 896 w 984"/>
                  <a:gd name="T31" fmla="*/ 581 h 581"/>
                  <a:gd name="T32" fmla="*/ 876 w 984"/>
                  <a:gd name="T33" fmla="*/ 579 h 581"/>
                  <a:gd name="T34" fmla="*/ 856 w 984"/>
                  <a:gd name="T35" fmla="*/ 572 h 581"/>
                  <a:gd name="T36" fmla="*/ 48 w 984"/>
                  <a:gd name="T37" fmla="*/ 167 h 581"/>
                  <a:gd name="T38" fmla="*/ 32 w 984"/>
                  <a:gd name="T39" fmla="*/ 155 h 581"/>
                  <a:gd name="T40" fmla="*/ 18 w 984"/>
                  <a:gd name="T41" fmla="*/ 141 h 581"/>
                  <a:gd name="T42" fmla="*/ 9 w 984"/>
                  <a:gd name="T43" fmla="*/ 125 h 581"/>
                  <a:gd name="T44" fmla="*/ 2 w 984"/>
                  <a:gd name="T45" fmla="*/ 106 h 581"/>
                  <a:gd name="T46" fmla="*/ 0 w 984"/>
                  <a:gd name="T47" fmla="*/ 87 h 581"/>
                  <a:gd name="T48" fmla="*/ 2 w 984"/>
                  <a:gd name="T49" fmla="*/ 67 h 581"/>
                  <a:gd name="T50" fmla="*/ 10 w 984"/>
                  <a:gd name="T51" fmla="*/ 48 h 581"/>
                  <a:gd name="T52" fmla="*/ 21 w 984"/>
                  <a:gd name="T53" fmla="*/ 31 h 581"/>
                  <a:gd name="T54" fmla="*/ 35 w 984"/>
                  <a:gd name="T55" fmla="*/ 18 h 581"/>
                  <a:gd name="T56" fmla="*/ 51 w 984"/>
                  <a:gd name="T57" fmla="*/ 7 h 581"/>
                  <a:gd name="T58" fmla="*/ 70 w 984"/>
                  <a:gd name="T59" fmla="*/ 1 h 581"/>
                  <a:gd name="T60" fmla="*/ 89 w 984"/>
                  <a:gd name="T61"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4" h="581">
                    <a:moveTo>
                      <a:pt x="89" y="0"/>
                    </a:moveTo>
                    <a:lnTo>
                      <a:pt x="109" y="2"/>
                    </a:lnTo>
                    <a:lnTo>
                      <a:pt x="128" y="9"/>
                    </a:lnTo>
                    <a:lnTo>
                      <a:pt x="936" y="415"/>
                    </a:lnTo>
                    <a:lnTo>
                      <a:pt x="952" y="425"/>
                    </a:lnTo>
                    <a:lnTo>
                      <a:pt x="966" y="440"/>
                    </a:lnTo>
                    <a:lnTo>
                      <a:pt x="975" y="457"/>
                    </a:lnTo>
                    <a:lnTo>
                      <a:pt x="982" y="475"/>
                    </a:lnTo>
                    <a:lnTo>
                      <a:pt x="984" y="494"/>
                    </a:lnTo>
                    <a:lnTo>
                      <a:pt x="982" y="513"/>
                    </a:lnTo>
                    <a:lnTo>
                      <a:pt x="974" y="533"/>
                    </a:lnTo>
                    <a:lnTo>
                      <a:pt x="964" y="550"/>
                    </a:lnTo>
                    <a:lnTo>
                      <a:pt x="949" y="564"/>
                    </a:lnTo>
                    <a:lnTo>
                      <a:pt x="932" y="573"/>
                    </a:lnTo>
                    <a:lnTo>
                      <a:pt x="915" y="579"/>
                    </a:lnTo>
                    <a:lnTo>
                      <a:pt x="896" y="581"/>
                    </a:lnTo>
                    <a:lnTo>
                      <a:pt x="876" y="579"/>
                    </a:lnTo>
                    <a:lnTo>
                      <a:pt x="856" y="572"/>
                    </a:lnTo>
                    <a:lnTo>
                      <a:pt x="48" y="167"/>
                    </a:lnTo>
                    <a:lnTo>
                      <a:pt x="32" y="155"/>
                    </a:lnTo>
                    <a:lnTo>
                      <a:pt x="18" y="141"/>
                    </a:lnTo>
                    <a:lnTo>
                      <a:pt x="9" y="125"/>
                    </a:lnTo>
                    <a:lnTo>
                      <a:pt x="2" y="106"/>
                    </a:lnTo>
                    <a:lnTo>
                      <a:pt x="0" y="87"/>
                    </a:lnTo>
                    <a:lnTo>
                      <a:pt x="2" y="67"/>
                    </a:lnTo>
                    <a:lnTo>
                      <a:pt x="10" y="48"/>
                    </a:lnTo>
                    <a:lnTo>
                      <a:pt x="21" y="31"/>
                    </a:lnTo>
                    <a:lnTo>
                      <a:pt x="35" y="18"/>
                    </a:lnTo>
                    <a:lnTo>
                      <a:pt x="51" y="7"/>
                    </a:lnTo>
                    <a:lnTo>
                      <a:pt x="70" y="1"/>
                    </a:lnTo>
                    <a:lnTo>
                      <a:pt x="89"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4" name="Freeform 62"/>
              <p:cNvSpPr>
                <a:spLocks/>
              </p:cNvSpPr>
              <p:nvPr/>
            </p:nvSpPr>
            <p:spPr bwMode="auto">
              <a:xfrm>
                <a:off x="5170488" y="3494088"/>
                <a:ext cx="779463" cy="461963"/>
              </a:xfrm>
              <a:custGeom>
                <a:avLst/>
                <a:gdLst>
                  <a:gd name="T0" fmla="*/ 89 w 984"/>
                  <a:gd name="T1" fmla="*/ 0 h 583"/>
                  <a:gd name="T2" fmla="*/ 109 w 984"/>
                  <a:gd name="T3" fmla="*/ 2 h 583"/>
                  <a:gd name="T4" fmla="*/ 128 w 984"/>
                  <a:gd name="T5" fmla="*/ 10 h 583"/>
                  <a:gd name="T6" fmla="*/ 936 w 984"/>
                  <a:gd name="T7" fmla="*/ 415 h 583"/>
                  <a:gd name="T8" fmla="*/ 952 w 984"/>
                  <a:gd name="T9" fmla="*/ 427 h 583"/>
                  <a:gd name="T10" fmla="*/ 966 w 984"/>
                  <a:gd name="T11" fmla="*/ 440 h 583"/>
                  <a:gd name="T12" fmla="*/ 975 w 984"/>
                  <a:gd name="T13" fmla="*/ 457 h 583"/>
                  <a:gd name="T14" fmla="*/ 982 w 984"/>
                  <a:gd name="T15" fmla="*/ 476 h 583"/>
                  <a:gd name="T16" fmla="*/ 984 w 984"/>
                  <a:gd name="T17" fmla="*/ 495 h 583"/>
                  <a:gd name="T18" fmla="*/ 982 w 984"/>
                  <a:gd name="T19" fmla="*/ 515 h 583"/>
                  <a:gd name="T20" fmla="*/ 974 w 984"/>
                  <a:gd name="T21" fmla="*/ 533 h 583"/>
                  <a:gd name="T22" fmla="*/ 963 w 984"/>
                  <a:gd name="T23" fmla="*/ 550 h 583"/>
                  <a:gd name="T24" fmla="*/ 949 w 984"/>
                  <a:gd name="T25" fmla="*/ 564 h 583"/>
                  <a:gd name="T26" fmla="*/ 932 w 984"/>
                  <a:gd name="T27" fmla="*/ 574 h 583"/>
                  <a:gd name="T28" fmla="*/ 915 w 984"/>
                  <a:gd name="T29" fmla="*/ 581 h 583"/>
                  <a:gd name="T30" fmla="*/ 896 w 984"/>
                  <a:gd name="T31" fmla="*/ 583 h 583"/>
                  <a:gd name="T32" fmla="*/ 876 w 984"/>
                  <a:gd name="T33" fmla="*/ 580 h 583"/>
                  <a:gd name="T34" fmla="*/ 856 w 984"/>
                  <a:gd name="T35" fmla="*/ 573 h 583"/>
                  <a:gd name="T36" fmla="*/ 48 w 984"/>
                  <a:gd name="T37" fmla="*/ 167 h 583"/>
                  <a:gd name="T38" fmla="*/ 32 w 984"/>
                  <a:gd name="T39" fmla="*/ 156 h 583"/>
                  <a:gd name="T40" fmla="*/ 18 w 984"/>
                  <a:gd name="T41" fmla="*/ 142 h 583"/>
                  <a:gd name="T42" fmla="*/ 9 w 984"/>
                  <a:gd name="T43" fmla="*/ 125 h 583"/>
                  <a:gd name="T44" fmla="*/ 2 w 984"/>
                  <a:gd name="T45" fmla="*/ 107 h 583"/>
                  <a:gd name="T46" fmla="*/ 0 w 984"/>
                  <a:gd name="T47" fmla="*/ 87 h 583"/>
                  <a:gd name="T48" fmla="*/ 2 w 984"/>
                  <a:gd name="T49" fmla="*/ 68 h 583"/>
                  <a:gd name="T50" fmla="*/ 10 w 984"/>
                  <a:gd name="T51" fmla="*/ 48 h 583"/>
                  <a:gd name="T52" fmla="*/ 21 w 984"/>
                  <a:gd name="T53" fmla="*/ 32 h 583"/>
                  <a:gd name="T54" fmla="*/ 35 w 984"/>
                  <a:gd name="T55" fmla="*/ 18 h 583"/>
                  <a:gd name="T56" fmla="*/ 51 w 984"/>
                  <a:gd name="T57" fmla="*/ 9 h 583"/>
                  <a:gd name="T58" fmla="*/ 70 w 984"/>
                  <a:gd name="T59" fmla="*/ 2 h 583"/>
                  <a:gd name="T60" fmla="*/ 89 w 984"/>
                  <a:gd name="T6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4" h="583">
                    <a:moveTo>
                      <a:pt x="89" y="0"/>
                    </a:moveTo>
                    <a:lnTo>
                      <a:pt x="109" y="2"/>
                    </a:lnTo>
                    <a:lnTo>
                      <a:pt x="128" y="10"/>
                    </a:lnTo>
                    <a:lnTo>
                      <a:pt x="936" y="415"/>
                    </a:lnTo>
                    <a:lnTo>
                      <a:pt x="952" y="427"/>
                    </a:lnTo>
                    <a:lnTo>
                      <a:pt x="966" y="440"/>
                    </a:lnTo>
                    <a:lnTo>
                      <a:pt x="975" y="457"/>
                    </a:lnTo>
                    <a:lnTo>
                      <a:pt x="982" y="476"/>
                    </a:lnTo>
                    <a:lnTo>
                      <a:pt x="984" y="495"/>
                    </a:lnTo>
                    <a:lnTo>
                      <a:pt x="982" y="515"/>
                    </a:lnTo>
                    <a:lnTo>
                      <a:pt x="974" y="533"/>
                    </a:lnTo>
                    <a:lnTo>
                      <a:pt x="963" y="550"/>
                    </a:lnTo>
                    <a:lnTo>
                      <a:pt x="949" y="564"/>
                    </a:lnTo>
                    <a:lnTo>
                      <a:pt x="932" y="574"/>
                    </a:lnTo>
                    <a:lnTo>
                      <a:pt x="915" y="581"/>
                    </a:lnTo>
                    <a:lnTo>
                      <a:pt x="896" y="583"/>
                    </a:lnTo>
                    <a:lnTo>
                      <a:pt x="876" y="580"/>
                    </a:lnTo>
                    <a:lnTo>
                      <a:pt x="856" y="573"/>
                    </a:lnTo>
                    <a:lnTo>
                      <a:pt x="48" y="167"/>
                    </a:lnTo>
                    <a:lnTo>
                      <a:pt x="32" y="156"/>
                    </a:lnTo>
                    <a:lnTo>
                      <a:pt x="18" y="142"/>
                    </a:lnTo>
                    <a:lnTo>
                      <a:pt x="9" y="125"/>
                    </a:lnTo>
                    <a:lnTo>
                      <a:pt x="2" y="107"/>
                    </a:lnTo>
                    <a:lnTo>
                      <a:pt x="0" y="87"/>
                    </a:lnTo>
                    <a:lnTo>
                      <a:pt x="2" y="68"/>
                    </a:lnTo>
                    <a:lnTo>
                      <a:pt x="10" y="48"/>
                    </a:lnTo>
                    <a:lnTo>
                      <a:pt x="21" y="32"/>
                    </a:lnTo>
                    <a:lnTo>
                      <a:pt x="35" y="18"/>
                    </a:lnTo>
                    <a:lnTo>
                      <a:pt x="51" y="9"/>
                    </a:lnTo>
                    <a:lnTo>
                      <a:pt x="70" y="2"/>
                    </a:lnTo>
                    <a:lnTo>
                      <a:pt x="89"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sp>
          <p:nvSpPr>
            <p:cNvPr id="47" name="Freeform 1"/>
            <p:cNvSpPr>
              <a:spLocks noChangeArrowheads="1"/>
            </p:cNvSpPr>
            <p:nvPr/>
          </p:nvSpPr>
          <p:spPr bwMode="auto">
            <a:xfrm>
              <a:off x="9222109" y="1373067"/>
              <a:ext cx="793084" cy="8280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110535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794069" y="110674"/>
            <a:ext cx="11302794" cy="646331"/>
          </a:xfrm>
          <a:prstGeom prst="rect">
            <a:avLst/>
          </a:prstGeom>
          <a:solidFill>
            <a:srgbClr val="FFC000"/>
          </a:solidFill>
        </p:spPr>
        <p:txBody>
          <a:bodyPr wrap="square">
            <a:spAutoFit/>
          </a:bodyPr>
          <a:lstStyle/>
          <a:p>
            <a:r>
              <a:rPr lang="pl-PL" sz="2000" cap="all" dirty="0">
                <a:latin typeface="Arial" panose="020B0604020202020204" pitchFamily="34" charset="0"/>
                <a:cs typeface="Arial" panose="020B0604020202020204" pitchFamily="34" charset="0"/>
              </a:rPr>
              <a:t>13. </a:t>
            </a:r>
            <a:r>
              <a:rPr lang="en-GB" sz="2000" cap="all" dirty="0">
                <a:latin typeface="Arial" panose="020B0604020202020204" pitchFamily="34" charset="0"/>
                <a:cs typeface="Arial" panose="020B0604020202020204" pitchFamily="34" charset="0"/>
              </a:rPr>
              <a:t>The biggest donor of funds to BiH is...?</a:t>
            </a:r>
            <a:br>
              <a:rPr lang="bs-Latn-BA" sz="2000" cap="all" dirty="0">
                <a:solidFill>
                  <a:schemeClr val="bg1"/>
                </a:solidFill>
                <a:latin typeface="Arial" panose="020B0604020202020204" pitchFamily="34" charset="0"/>
                <a:cs typeface="Arial" panose="020B0604020202020204" pitchFamily="34" charset="0"/>
              </a:rPr>
            </a:br>
            <a:endParaRPr lang="bs-Latn-BA" sz="2000" cap="all"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3ED78B-AEE9-467A-9060-57BD37EE63BD}"/>
              </a:ext>
            </a:extLst>
          </p:cNvPr>
          <p:cNvSpPr/>
          <p:nvPr/>
        </p:nvSpPr>
        <p:spPr>
          <a:xfrm>
            <a:off x="966817" y="515954"/>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1" name="TextBox 10"/>
          <p:cNvSpPr txBox="1"/>
          <p:nvPr/>
        </p:nvSpPr>
        <p:spPr>
          <a:xfrm>
            <a:off x="1057276" y="1428750"/>
            <a:ext cx="2847974" cy="2523768"/>
          </a:xfrm>
          <a:prstGeom prst="rect">
            <a:avLst/>
          </a:prstGeom>
          <a:noFill/>
        </p:spPr>
        <p:txBody>
          <a:bodyPr wrap="square" lIns="0" tIns="0" rIns="0" bIns="0" rtlCol="0">
            <a:spAutoFit/>
          </a:bodyPr>
          <a:lstStyle/>
          <a:p>
            <a:pPr marL="0" lvl="1">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The majority of BiH </a:t>
            </a:r>
            <a:r>
              <a:rPr lang="bs-Latn-BA" altLang="sr-Latn-RS" sz="1400" dirty="0" err="1">
                <a:latin typeface="Arial" panose="020B0604020202020204" pitchFamily="34" charset="0"/>
                <a:ea typeface="Times New Roman"/>
                <a:cs typeface="Arial" panose="020B0604020202020204" pitchFamily="34" charset="0"/>
              </a:rPr>
              <a:t>citizens</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believe</a:t>
            </a:r>
            <a:r>
              <a:rPr lang="bs-Latn-BA" altLang="sr-Latn-RS" sz="1400" dirty="0">
                <a:latin typeface="Arial" panose="020B0604020202020204" pitchFamily="34" charset="0"/>
                <a:ea typeface="Times New Roman"/>
                <a:cs typeface="Arial" panose="020B0604020202020204" pitchFamily="34" charset="0"/>
              </a:rPr>
              <a:t> that the biggest donor of funds to BiH is the European Union.</a:t>
            </a:r>
          </a:p>
          <a:p>
            <a:pPr marL="0" lvl="1" algn="just">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sz="1400" dirty="0">
                <a:latin typeface="Arial" panose="020B0604020202020204" pitchFamily="34" charset="0"/>
                <a:ea typeface="Times New Roman"/>
                <a:cs typeface="Arial" panose="020B0604020202020204" pitchFamily="34" charset="0"/>
              </a:rPr>
              <a:t>Citizens in both </a:t>
            </a:r>
            <a:r>
              <a:rPr lang="bs-Latn-BA" sz="1400" dirty="0" err="1">
                <a:latin typeface="Arial" panose="020B0604020202020204" pitchFamily="34" charset="0"/>
                <a:ea typeface="Times New Roman"/>
                <a:cs typeface="Arial" panose="020B0604020202020204" pitchFamily="34" charset="0"/>
              </a:rPr>
              <a:t>Entities</a:t>
            </a:r>
            <a:r>
              <a:rPr lang="bs-Latn-BA" sz="1400" dirty="0">
                <a:latin typeface="Arial" panose="020B0604020202020204" pitchFamily="34" charset="0"/>
                <a:ea typeface="Times New Roman"/>
                <a:cs typeface="Arial" panose="020B0604020202020204" pitchFamily="34" charset="0"/>
              </a:rPr>
              <a:t> </a:t>
            </a:r>
            <a:r>
              <a:rPr lang="bs-Latn-BA" sz="1400" dirty="0" err="1">
                <a:latin typeface="Arial" panose="020B0604020202020204" pitchFamily="34" charset="0"/>
                <a:ea typeface="Times New Roman"/>
                <a:cs typeface="Arial" panose="020B0604020202020204" pitchFamily="34" charset="0"/>
              </a:rPr>
              <a:t>believe</a:t>
            </a:r>
            <a:r>
              <a:rPr lang="bs-Latn-BA" sz="1400" dirty="0">
                <a:latin typeface="Arial" panose="020B0604020202020204" pitchFamily="34" charset="0"/>
                <a:ea typeface="Times New Roman"/>
                <a:cs typeface="Arial" panose="020B0604020202020204" pitchFamily="34" charset="0"/>
              </a:rPr>
              <a:t> that, after the EU, Turkey is the largest donor of funds to BiH.</a:t>
            </a:r>
          </a:p>
          <a:p>
            <a:pPr marL="0" lvl="1" algn="just">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sz="1400" dirty="0">
                <a:latin typeface="Arial" panose="020B0604020202020204" pitchFamily="34" charset="0"/>
                <a:ea typeface="Times New Roman"/>
                <a:cs typeface="Arial" panose="020B0604020202020204" pitchFamily="34" charset="0"/>
              </a:rPr>
              <a:t>Almost one fourth </a:t>
            </a:r>
            <a:r>
              <a:rPr lang="bs-Latn-BA" sz="1400" dirty="0" err="1">
                <a:latin typeface="Arial" panose="020B0604020202020204" pitchFamily="34" charset="0"/>
                <a:ea typeface="Times New Roman"/>
                <a:cs typeface="Arial" panose="020B0604020202020204" pitchFamily="34" charset="0"/>
              </a:rPr>
              <a:t>of</a:t>
            </a:r>
            <a:r>
              <a:rPr lang="bs-Latn-BA" sz="1400" dirty="0">
                <a:latin typeface="Arial" panose="020B0604020202020204" pitchFamily="34" charset="0"/>
                <a:ea typeface="Times New Roman"/>
                <a:cs typeface="Arial" panose="020B0604020202020204" pitchFamily="34" charset="0"/>
              </a:rPr>
              <a:t> </a:t>
            </a:r>
            <a:r>
              <a:rPr lang="bs-Latn-BA" sz="1400" dirty="0" err="1">
                <a:latin typeface="Arial" panose="020B0604020202020204" pitchFamily="34" charset="0"/>
                <a:ea typeface="Times New Roman"/>
                <a:cs typeface="Arial" panose="020B0604020202020204" pitchFamily="34" charset="0"/>
              </a:rPr>
              <a:t>the</a:t>
            </a:r>
            <a:r>
              <a:rPr lang="bs-Latn-BA" sz="1400" dirty="0">
                <a:latin typeface="Arial" panose="020B0604020202020204" pitchFamily="34" charset="0"/>
                <a:ea typeface="Times New Roman"/>
                <a:cs typeface="Arial" panose="020B0604020202020204" pitchFamily="34" charset="0"/>
              </a:rPr>
              <a:t> RS </a:t>
            </a:r>
            <a:r>
              <a:rPr lang="bs-Latn-BA" sz="1400" dirty="0" err="1">
                <a:latin typeface="Arial" panose="020B0604020202020204" pitchFamily="34" charset="0"/>
                <a:ea typeface="Times New Roman"/>
                <a:cs typeface="Arial" panose="020B0604020202020204" pitchFamily="34" charset="0"/>
              </a:rPr>
              <a:t>citizens</a:t>
            </a:r>
            <a:r>
              <a:rPr lang="bs-Latn-BA" sz="1400" dirty="0">
                <a:latin typeface="Arial" panose="020B0604020202020204" pitchFamily="34" charset="0"/>
                <a:ea typeface="Times New Roman"/>
                <a:cs typeface="Arial" panose="020B0604020202020204" pitchFamily="34" charset="0"/>
              </a:rPr>
              <a:t>  did not know how to answer this question.</a:t>
            </a:r>
          </a:p>
        </p:txBody>
      </p:sp>
      <p:graphicFrame>
        <p:nvGraphicFramePr>
          <p:cNvPr id="12" name="Content Placeholder 7"/>
          <p:cNvGraphicFramePr>
            <a:graphicFrameLocks noGrp="1"/>
          </p:cNvGraphicFramePr>
          <p:nvPr>
            <p:ph idx="1"/>
            <p:extLst>
              <p:ext uri="{D42A27DB-BD31-4B8C-83A1-F6EECF244321}">
                <p14:modId xmlns:p14="http://schemas.microsoft.com/office/powerpoint/2010/main" val="2059446096"/>
              </p:ext>
            </p:extLst>
          </p:nvPr>
        </p:nvGraphicFramePr>
        <p:xfrm>
          <a:off x="4770437" y="941387"/>
          <a:ext cx="6650037" cy="48974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333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794069" y="145388"/>
            <a:ext cx="11302794" cy="646331"/>
          </a:xfrm>
          <a:prstGeom prst="rect">
            <a:avLst/>
          </a:prstGeom>
          <a:solidFill>
            <a:srgbClr val="FFC000"/>
          </a:solidFill>
        </p:spPr>
        <p:txBody>
          <a:bodyPr wrap="square">
            <a:spAutoFit/>
          </a:bodyPr>
          <a:lstStyle/>
          <a:p>
            <a:r>
              <a:rPr lang="pl-PL" sz="2000" cap="all" dirty="0">
                <a:latin typeface="Arial" panose="020B0604020202020204" pitchFamily="34" charset="0"/>
                <a:cs typeface="Arial" panose="020B0604020202020204" pitchFamily="34" charset="0"/>
              </a:rPr>
              <a:t>14. </a:t>
            </a:r>
            <a:r>
              <a:rPr lang="en-US" sz="2000" cap="all" dirty="0">
                <a:latin typeface="Arial" panose="020B0604020202020204" pitchFamily="34" charset="0"/>
              </a:rPr>
              <a:t>According to your </a:t>
            </a:r>
            <a:r>
              <a:rPr lang="bs-Latn-BA" sz="2000" cap="all" dirty="0">
                <a:latin typeface="Arial" panose="020B0604020202020204" pitchFamily="34" charset="0"/>
              </a:rPr>
              <a:t>ESTIMATION</a:t>
            </a:r>
            <a:r>
              <a:rPr lang="en-US" sz="2000" cap="all" dirty="0">
                <a:latin typeface="Arial" panose="020B0604020202020204" pitchFamily="34" charset="0"/>
              </a:rPr>
              <a:t>, when will BiH enter the EU?</a:t>
            </a:r>
            <a:br>
              <a:rPr lang="en-US" sz="2000" dirty="0"/>
            </a:br>
            <a:endParaRPr lang="bs-Latn-BA" sz="2000" cap="all"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66817" y="567230"/>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7"/>
          <p:cNvGraphicFramePr>
            <a:graphicFrameLocks noGrp="1"/>
          </p:cNvGraphicFramePr>
          <p:nvPr>
            <p:ph idx="1"/>
            <p:extLst>
              <p:ext uri="{D42A27DB-BD31-4B8C-83A1-F6EECF244321}">
                <p14:modId xmlns:p14="http://schemas.microsoft.com/office/powerpoint/2010/main" val="2404144769"/>
              </p:ext>
            </p:extLst>
          </p:nvPr>
        </p:nvGraphicFramePr>
        <p:xfrm>
          <a:off x="4653644" y="867990"/>
          <a:ext cx="7060746" cy="510962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255799" y="1567542"/>
            <a:ext cx="2847974" cy="4070345"/>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Two fifths of BiH </a:t>
            </a:r>
            <a:r>
              <a:rPr lang="bs-Latn-BA" altLang="sr-Latn-RS" sz="1400" dirty="0" err="1">
                <a:latin typeface="Arial" panose="020B0604020202020204" pitchFamily="34" charset="0"/>
                <a:ea typeface="Times New Roman"/>
                <a:cs typeface="Arial" panose="020B0604020202020204" pitchFamily="34" charset="0"/>
              </a:rPr>
              <a:t>citizens</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believe</a:t>
            </a:r>
            <a:r>
              <a:rPr lang="bs-Latn-BA" altLang="sr-Latn-RS" sz="1400" dirty="0">
                <a:latin typeface="Arial" panose="020B0604020202020204" pitchFamily="34" charset="0"/>
                <a:ea typeface="Times New Roman"/>
                <a:cs typeface="Arial" panose="020B0604020202020204" pitchFamily="34" charset="0"/>
              </a:rPr>
              <a:t> that BiH will join the EU in 10 years maximum (40.3%), while 25.8% of </a:t>
            </a:r>
            <a:r>
              <a:rPr lang="bs-Latn-BA" altLang="sr-Latn-RS" sz="1400" dirty="0" err="1">
                <a:latin typeface="Arial" panose="020B0604020202020204" pitchFamily="34" charset="0"/>
                <a:ea typeface="Times New Roman"/>
                <a:cs typeface="Arial" panose="020B0604020202020204" pitchFamily="34" charset="0"/>
              </a:rPr>
              <a:t>citizens</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believe</a:t>
            </a:r>
            <a:r>
              <a:rPr lang="bs-Latn-BA" altLang="sr-Latn-RS" sz="1400" dirty="0">
                <a:latin typeface="Arial" panose="020B0604020202020204" pitchFamily="34" charset="0"/>
                <a:ea typeface="Times New Roman"/>
                <a:cs typeface="Arial" panose="020B0604020202020204" pitchFamily="34" charset="0"/>
              </a:rPr>
              <a:t> that this will never happen</a:t>
            </a:r>
            <a:r>
              <a:rPr lang="hr-BA" altLang="sr-Latn-RS" sz="1400" dirty="0">
                <a:latin typeface="Arial" panose="020B0604020202020204" pitchFamily="34" charset="0"/>
                <a:ea typeface="Times New Roman"/>
                <a:cs typeface="Arial" panose="020B0604020202020204" pitchFamily="34" charset="0"/>
              </a:rPr>
              <a:t>.</a:t>
            </a: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hr-BA" altLang="sr-Latn-RS" sz="1400" dirty="0">
                <a:latin typeface="Arial" panose="020B0604020202020204" pitchFamily="34" charset="0"/>
                <a:ea typeface="Times New Roman"/>
                <a:cs typeface="Arial" panose="020B0604020202020204" pitchFamily="34" charset="0"/>
              </a:rPr>
              <a:t>Almost half of citizens in the FBiH and 25.7% of citizens in the RS  see BiH as an EU member in 10 years maximum.</a:t>
            </a: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hr-BA" altLang="sr-Latn-RS" sz="1400" dirty="0">
                <a:latin typeface="Arial" panose="020B0604020202020204" pitchFamily="34" charset="0"/>
                <a:ea typeface="Times New Roman"/>
                <a:cs typeface="Arial" panose="020B0604020202020204" pitchFamily="34" charset="0"/>
              </a:rPr>
              <a:t>Citizens in the RS are more pessimistic compared to citizens in the FBiH, i.e. 4 out of 10 citizens in the RS </a:t>
            </a:r>
            <a:r>
              <a:rPr lang="hr-BA" altLang="sr-Latn-RS" sz="1400" dirty="0" err="1">
                <a:latin typeface="Arial" panose="020B0604020202020204" pitchFamily="34" charset="0"/>
                <a:ea typeface="Times New Roman"/>
                <a:cs typeface="Arial" panose="020B0604020202020204" pitchFamily="34" charset="0"/>
              </a:rPr>
              <a:t>estimate</a:t>
            </a:r>
            <a:r>
              <a:rPr lang="hr-BA" altLang="sr-Latn-RS" sz="1400" dirty="0">
                <a:latin typeface="Arial" panose="020B0604020202020204" pitchFamily="34" charset="0"/>
                <a:ea typeface="Times New Roman"/>
                <a:cs typeface="Arial" panose="020B0604020202020204" pitchFamily="34" charset="0"/>
              </a:rPr>
              <a:t> that this will never happen, </a:t>
            </a:r>
            <a:r>
              <a:rPr lang="hr-BA" altLang="sr-Latn-RS" sz="1400" dirty="0" err="1">
                <a:latin typeface="Arial" panose="020B0604020202020204" pitchFamily="34" charset="0"/>
                <a:ea typeface="Times New Roman"/>
                <a:cs typeface="Arial" panose="020B0604020202020204" pitchFamily="34" charset="0"/>
              </a:rPr>
              <a:t>while</a:t>
            </a:r>
            <a:r>
              <a:rPr lang="hr-BA" altLang="sr-Latn-RS" sz="1400" dirty="0">
                <a:latin typeface="Arial" panose="020B0604020202020204" pitchFamily="34" charset="0"/>
                <a:ea typeface="Times New Roman"/>
                <a:cs typeface="Arial" panose="020B0604020202020204" pitchFamily="34" charset="0"/>
              </a:rPr>
              <a:t> 2 out </a:t>
            </a:r>
            <a:r>
              <a:rPr lang="hr-BA" altLang="sr-Latn-RS" sz="1400" dirty="0" err="1">
                <a:latin typeface="Arial" panose="020B0604020202020204" pitchFamily="34" charset="0"/>
                <a:ea typeface="Times New Roman"/>
                <a:cs typeface="Arial" panose="020B0604020202020204" pitchFamily="34" charset="0"/>
              </a:rPr>
              <a:t>of</a:t>
            </a:r>
            <a:r>
              <a:rPr lang="hr-BA" altLang="sr-Latn-RS" sz="1400" dirty="0">
                <a:latin typeface="Arial" panose="020B0604020202020204" pitchFamily="34" charset="0"/>
                <a:ea typeface="Times New Roman"/>
                <a:cs typeface="Arial" panose="020B0604020202020204" pitchFamily="34" charset="0"/>
              </a:rPr>
              <a:t> 10 </a:t>
            </a:r>
            <a:r>
              <a:rPr lang="hr-BA" altLang="sr-Latn-RS" sz="1400" dirty="0" err="1">
                <a:latin typeface="Arial" panose="020B0604020202020204" pitchFamily="34" charset="0"/>
                <a:ea typeface="Times New Roman"/>
                <a:cs typeface="Arial" panose="020B0604020202020204" pitchFamily="34" charset="0"/>
              </a:rPr>
              <a:t>the</a:t>
            </a:r>
            <a:r>
              <a:rPr lang="hr-BA" altLang="sr-Latn-RS" sz="1400" dirty="0">
                <a:latin typeface="Arial" panose="020B0604020202020204" pitchFamily="34" charset="0"/>
                <a:ea typeface="Times New Roman"/>
                <a:cs typeface="Arial" panose="020B0604020202020204" pitchFamily="34" charset="0"/>
              </a:rPr>
              <a:t> FBiH  </a:t>
            </a:r>
            <a:r>
              <a:rPr lang="hr-BA" altLang="sr-Latn-RS" sz="1400" dirty="0" err="1">
                <a:latin typeface="Arial" panose="020B0604020202020204" pitchFamily="34" charset="0"/>
                <a:ea typeface="Times New Roman"/>
                <a:cs typeface="Arial" panose="020B0604020202020204" pitchFamily="34" charset="0"/>
              </a:rPr>
              <a:t>citizens</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believe</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the</a:t>
            </a:r>
            <a:r>
              <a:rPr lang="hr-BA" altLang="sr-Latn-RS" sz="1400" dirty="0">
                <a:latin typeface="Arial" panose="020B0604020202020204" pitchFamily="34" charset="0"/>
                <a:ea typeface="Times New Roman"/>
                <a:cs typeface="Arial" panose="020B0604020202020204" pitchFamily="34" charset="0"/>
              </a:rPr>
              <a:t> same.  </a:t>
            </a: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97232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19744" y="136841"/>
            <a:ext cx="11302794" cy="646331"/>
          </a:xfrm>
          <a:prstGeom prst="rect">
            <a:avLst/>
          </a:prstGeom>
          <a:solidFill>
            <a:srgbClr val="FFC000"/>
          </a:solidFill>
        </p:spPr>
        <p:txBody>
          <a:bodyPr wrap="square">
            <a:spAutoFit/>
          </a:bodyPr>
          <a:lstStyle/>
          <a:p>
            <a:r>
              <a:rPr lang="pl-PL" sz="2000" cap="all" dirty="0">
                <a:latin typeface="Arial" panose="020B0604020202020204" pitchFamily="34" charset="0"/>
                <a:cs typeface="Arial" panose="020B0604020202020204" pitchFamily="34" charset="0"/>
              </a:rPr>
              <a:t>15. </a:t>
            </a:r>
            <a:r>
              <a:rPr lang="en-GB" sz="2000" cap="all" dirty="0">
                <a:latin typeface="Arial" panose="020B0604020202020204" pitchFamily="34" charset="0"/>
                <a:cs typeface="Arial" panose="020B0604020202020204" pitchFamily="34" charset="0"/>
              </a:rPr>
              <a:t>In your opinion, </a:t>
            </a:r>
            <a:r>
              <a:rPr lang="en-US" sz="2000" cap="all" dirty="0">
                <a:latin typeface="Arial" panose="020B0604020202020204" pitchFamily="34" charset="0"/>
              </a:rPr>
              <a:t>does the European path of BiH have an alternative?</a:t>
            </a:r>
            <a:br>
              <a:rPr lang="en-US" sz="2000" dirty="0"/>
            </a:br>
            <a:endParaRPr lang="bs-Latn-BA" sz="2000" cap="all"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66817" y="550520"/>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11" name="Group 10"/>
          <p:cNvGrpSpPr/>
          <p:nvPr/>
        </p:nvGrpSpPr>
        <p:grpSpPr>
          <a:xfrm>
            <a:off x="1310348" y="1052967"/>
            <a:ext cx="10318873" cy="4506912"/>
            <a:chOff x="714376" y="1052967"/>
            <a:chExt cx="10318873" cy="4506912"/>
          </a:xfrm>
        </p:grpSpPr>
        <p:graphicFrame>
          <p:nvGraphicFramePr>
            <p:cNvPr id="12" name="Content Placeholder 7"/>
            <p:cNvGraphicFramePr>
              <a:graphicFrameLocks/>
            </p:cNvGraphicFramePr>
            <p:nvPr>
              <p:extLst>
                <p:ext uri="{D42A27DB-BD31-4B8C-83A1-F6EECF244321}">
                  <p14:modId xmlns:p14="http://schemas.microsoft.com/office/powerpoint/2010/main" val="3346134423"/>
                </p:ext>
              </p:extLst>
            </p:nvPr>
          </p:nvGraphicFramePr>
          <p:xfrm>
            <a:off x="2478211" y="1052967"/>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14376" y="1752430"/>
              <a:ext cx="2686049" cy="2993127"/>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Citizens of BiH have different answers to the question whether the European path of BiH has an alternative.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Citizens in the RS are more </a:t>
              </a:r>
              <a:r>
                <a:rPr lang="bs-Latn-BA" altLang="sr-Latn-RS" sz="1400" dirty="0" err="1">
                  <a:latin typeface="Arial" panose="020B0604020202020204" pitchFamily="34" charset="0"/>
                  <a:ea typeface="Times New Roman"/>
                  <a:cs typeface="Arial" panose="020B0604020202020204" pitchFamily="34" charset="0"/>
                </a:rPr>
                <a:t>likely</a:t>
              </a:r>
              <a:r>
                <a:rPr lang="bs-Latn-BA" altLang="sr-Latn-RS" sz="1400" dirty="0">
                  <a:latin typeface="Arial" panose="020B0604020202020204" pitchFamily="34" charset="0"/>
                  <a:ea typeface="Times New Roman"/>
                  <a:cs typeface="Arial" panose="020B0604020202020204" pitchFamily="34" charset="0"/>
                </a:rPr>
                <a:t> to </a:t>
              </a:r>
              <a:r>
                <a:rPr lang="bs-Latn-BA" altLang="sr-Latn-RS" sz="1400" dirty="0" err="1">
                  <a:latin typeface="Arial" panose="020B0604020202020204" pitchFamily="34" charset="0"/>
                  <a:ea typeface="Times New Roman"/>
                  <a:cs typeface="Arial" panose="020B0604020202020204" pitchFamily="34" charset="0"/>
                </a:rPr>
                <a:t>believe</a:t>
              </a:r>
              <a:r>
                <a:rPr lang="bs-Latn-BA" altLang="sr-Latn-RS" sz="1400" dirty="0">
                  <a:latin typeface="Arial" panose="020B0604020202020204" pitchFamily="34" charset="0"/>
                  <a:ea typeface="Times New Roman"/>
                  <a:cs typeface="Arial" panose="020B0604020202020204" pitchFamily="34" charset="0"/>
                </a:rPr>
                <a:t> that the </a:t>
              </a:r>
              <a:r>
                <a:rPr lang="en-GB" altLang="sr-Latn-RS" sz="1400" dirty="0">
                  <a:latin typeface="Arial" panose="020B0604020202020204" pitchFamily="34" charset="0"/>
                  <a:ea typeface="Times New Roman"/>
                  <a:cs typeface="Arial" panose="020B0604020202020204" pitchFamily="34" charset="0"/>
                </a:rPr>
                <a:t>European path </a:t>
              </a:r>
              <a:r>
                <a:rPr lang="bs-Latn-BA" altLang="sr-Latn-RS" sz="1400" dirty="0">
                  <a:latin typeface="Arial" panose="020B0604020202020204" pitchFamily="34" charset="0"/>
                  <a:ea typeface="Times New Roman"/>
                  <a:cs typeface="Arial" panose="020B0604020202020204" pitchFamily="34" charset="0"/>
                </a:rPr>
                <a:t>of BiH </a:t>
              </a:r>
              <a:r>
                <a:rPr lang="en-GB" altLang="sr-Latn-RS" sz="1400" dirty="0">
                  <a:latin typeface="Arial" panose="020B0604020202020204" pitchFamily="34" charset="0"/>
                  <a:ea typeface="Times New Roman"/>
                  <a:cs typeface="Arial" panose="020B0604020202020204" pitchFamily="34" charset="0"/>
                </a:rPr>
                <a:t>has no alternative</a:t>
              </a:r>
              <a:r>
                <a:rPr lang="bs-Latn-BA" altLang="sr-Latn-RS" sz="1400" dirty="0">
                  <a:latin typeface="Arial" panose="020B0604020202020204" pitchFamily="34" charset="0"/>
                  <a:ea typeface="Times New Roman"/>
                  <a:cs typeface="Arial" panose="020B0604020202020204" pitchFamily="34" charset="0"/>
                </a:rPr>
                <a:t>, while citizens in the FBiH believe that there is an alternative.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grpSp>
    </p:spTree>
    <p:extLst>
      <p:ext uri="{BB962C8B-B14F-4D97-AF65-F5344CB8AC3E}">
        <p14:creationId xmlns:p14="http://schemas.microsoft.com/office/powerpoint/2010/main" val="214998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62247" y="596757"/>
            <a:ext cx="4386065" cy="338554"/>
          </a:xfrm>
          <a:prstGeom prst="rect">
            <a:avLst/>
          </a:prstGeom>
        </p:spPr>
        <p:txBody>
          <a:bodyPr wrap="square">
            <a:spAutoFit/>
          </a:bodyPr>
          <a:lstStyle/>
          <a:p>
            <a:pPr marL="0" marR="0" algn="just">
              <a:spcBef>
                <a:spcPts val="0"/>
              </a:spcBef>
              <a:spcAft>
                <a:spcPts val="0"/>
              </a:spcAft>
            </a:pPr>
            <a:r>
              <a:rPr lang="bs-Latn-BA" sz="1600" b="1" dirty="0">
                <a:ea typeface="Times New Roman" panose="02020603050405020304" pitchFamily="18" charset="0"/>
              </a:rPr>
              <a:t>GEOGRAPHICAL DISTRIBUTION OF SAMPLES</a:t>
            </a:r>
            <a:endParaRPr lang="en-US" sz="1600" b="1" dirty="0">
              <a:ea typeface="Times New Roman" panose="02020603050405020304" pitchFamily="18" charset="0"/>
            </a:endParaRPr>
          </a:p>
        </p:txBody>
      </p:sp>
      <p:sp>
        <p:nvSpPr>
          <p:cNvPr id="6" name="Rectangle 5"/>
          <p:cNvSpPr/>
          <p:nvPr/>
        </p:nvSpPr>
        <p:spPr>
          <a:xfrm>
            <a:off x="1395607" y="4561699"/>
            <a:ext cx="9960914" cy="1226780"/>
          </a:xfrm>
          <a:prstGeom prst="rect">
            <a:avLst/>
          </a:prstGeom>
          <a:solidFill>
            <a:srgbClr val="F8B31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b="1" dirty="0">
                <a:solidFill>
                  <a:schemeClr val="tx1"/>
                </a:solidFill>
                <a:latin typeface="Arial" panose="020B0604020202020204" pitchFamily="34" charset="0"/>
                <a:ea typeface="Times New Roman"/>
                <a:cs typeface="Arial" panose="020B0604020202020204" pitchFamily="34" charset="0"/>
              </a:rPr>
              <a:t>N</a:t>
            </a:r>
            <a:r>
              <a:rPr lang="bs-Latn-BA" sz="1100" b="1" dirty="0">
                <a:solidFill>
                  <a:schemeClr val="tx1"/>
                </a:solidFill>
                <a:latin typeface="Arial" panose="020B0604020202020204" pitchFamily="34" charset="0"/>
                <a:ea typeface="Times New Roman"/>
                <a:cs typeface="Arial" panose="020B0604020202020204" pitchFamily="34" charset="0"/>
              </a:rPr>
              <a:t>OTE</a:t>
            </a:r>
            <a:r>
              <a:rPr lang="en-US" sz="1100" b="1" dirty="0">
                <a:solidFill>
                  <a:schemeClr val="tx1"/>
                </a:solidFill>
                <a:latin typeface="Arial" panose="020B0604020202020204" pitchFamily="34" charset="0"/>
                <a:ea typeface="Times New Roman"/>
                <a:cs typeface="Arial" panose="020B0604020202020204" pitchFamily="34" charset="0"/>
              </a:rPr>
              <a:t>:</a:t>
            </a:r>
          </a:p>
          <a:p>
            <a:pPr marL="171450" indent="-171450" algn="just">
              <a:buFont typeface="Arial" panose="020B0604020202020204" pitchFamily="34" charset="0"/>
              <a:buChar char="•"/>
            </a:pPr>
            <a:r>
              <a:rPr lang="en-GB" sz="1100" dirty="0">
                <a:solidFill>
                  <a:schemeClr val="tx1"/>
                </a:solidFill>
                <a:latin typeface="Arial" panose="020B0604020202020204" pitchFamily="34" charset="0"/>
                <a:ea typeface="Times New Roman"/>
                <a:cs typeface="Arial" panose="020B0604020202020204" pitchFamily="34" charset="0"/>
              </a:rPr>
              <a:t>A statistically significant difference in the results </a:t>
            </a:r>
            <a:r>
              <a:rPr lang="bs-Latn-BA" sz="1100" dirty="0">
                <a:solidFill>
                  <a:schemeClr val="tx1"/>
                </a:solidFill>
                <a:latin typeface="Arial" panose="020B0604020202020204" pitchFamily="34" charset="0"/>
                <a:ea typeface="Times New Roman"/>
                <a:cs typeface="Arial" panose="020B0604020202020204" pitchFamily="34" charset="0"/>
              </a:rPr>
              <a:t>is p</a:t>
            </a:r>
            <a:r>
              <a:rPr lang="en-GB" sz="1100" dirty="0">
                <a:solidFill>
                  <a:schemeClr val="tx1"/>
                </a:solidFill>
                <a:latin typeface="Arial" panose="020B0604020202020204" pitchFamily="34" charset="0"/>
                <a:ea typeface="Times New Roman"/>
                <a:cs typeface="Arial" panose="020B0604020202020204" pitchFamily="34" charset="0"/>
              </a:rPr>
              <a:t>≤0.05</a:t>
            </a:r>
            <a:r>
              <a:rPr lang="bs-Latn-BA" sz="1100" dirty="0">
                <a:solidFill>
                  <a:schemeClr val="tx1"/>
                </a:solidFill>
                <a:latin typeface="Arial" panose="020B0604020202020204" pitchFamily="34" charset="0"/>
                <a:ea typeface="Times New Roman"/>
                <a:cs typeface="Arial" panose="020B0604020202020204" pitchFamily="34" charset="0"/>
              </a:rPr>
              <a:t>. This</a:t>
            </a:r>
            <a:r>
              <a:rPr lang="en-GB" sz="1100" dirty="0">
                <a:solidFill>
                  <a:schemeClr val="tx1"/>
                </a:solidFill>
                <a:latin typeface="Arial" panose="020B0604020202020204" pitchFamily="34" charset="0"/>
                <a:ea typeface="Times New Roman"/>
                <a:cs typeface="Arial" panose="020B0604020202020204" pitchFamily="34" charset="0"/>
              </a:rPr>
              <a:t> means that </a:t>
            </a:r>
            <a:r>
              <a:rPr lang="bs-Latn-BA" sz="1100" dirty="0">
                <a:solidFill>
                  <a:schemeClr val="tx1"/>
                </a:solidFill>
                <a:latin typeface="Arial" panose="020B0604020202020204" pitchFamily="34" charset="0"/>
                <a:ea typeface="Times New Roman"/>
                <a:cs typeface="Arial" panose="020B0604020202020204" pitchFamily="34" charset="0"/>
              </a:rPr>
              <a:t>there is </a:t>
            </a:r>
            <a:r>
              <a:rPr lang="en-GB" sz="1100" dirty="0">
                <a:solidFill>
                  <a:schemeClr val="tx1"/>
                </a:solidFill>
                <a:latin typeface="Arial" panose="020B0604020202020204" pitchFamily="34" charset="0"/>
                <a:ea typeface="Times New Roman"/>
                <a:cs typeface="Arial" panose="020B0604020202020204" pitchFamily="34" charset="0"/>
              </a:rPr>
              <a:t>95%</a:t>
            </a:r>
            <a:r>
              <a:rPr lang="hr-BA" sz="1100" dirty="0">
                <a:solidFill>
                  <a:schemeClr val="tx1"/>
                </a:solidFill>
                <a:latin typeface="Arial" panose="020B0604020202020204" pitchFamily="34" charset="0"/>
                <a:ea typeface="Times New Roman"/>
                <a:cs typeface="Arial" panose="020B0604020202020204" pitchFamily="34" charset="0"/>
              </a:rPr>
              <a:t> </a:t>
            </a:r>
            <a:r>
              <a:rPr lang="hr-BA" sz="1100" dirty="0" err="1">
                <a:solidFill>
                  <a:schemeClr val="tx1"/>
                </a:solidFill>
                <a:latin typeface="Arial" panose="020B0604020202020204" pitchFamily="34" charset="0"/>
                <a:ea typeface="Times New Roman"/>
                <a:cs typeface="Arial" panose="020B0604020202020204" pitchFamily="34" charset="0"/>
              </a:rPr>
              <a:t>of</a:t>
            </a:r>
            <a:r>
              <a:rPr lang="en-GB" sz="1100" dirty="0">
                <a:solidFill>
                  <a:schemeClr val="tx1"/>
                </a:solidFill>
                <a:latin typeface="Arial" panose="020B0604020202020204" pitchFamily="34" charset="0"/>
                <a:ea typeface="Times New Roman"/>
                <a:cs typeface="Arial" panose="020B0604020202020204" pitchFamily="34" charset="0"/>
              </a:rPr>
              <a:t> certainty that </a:t>
            </a:r>
            <a:r>
              <a:rPr lang="bs-Latn-BA" sz="1100" dirty="0">
                <a:solidFill>
                  <a:schemeClr val="tx1"/>
                </a:solidFill>
                <a:latin typeface="Arial" panose="020B0604020202020204" pitchFamily="34" charset="0"/>
                <a:ea typeface="Times New Roman"/>
                <a:cs typeface="Arial" panose="020B0604020202020204" pitchFamily="34" charset="0"/>
              </a:rPr>
              <a:t>the difference </a:t>
            </a:r>
            <a:r>
              <a:rPr lang="en-GB" sz="1100" dirty="0">
                <a:solidFill>
                  <a:schemeClr val="tx1"/>
                </a:solidFill>
                <a:latin typeface="Arial" panose="020B0604020202020204" pitchFamily="34" charset="0"/>
                <a:ea typeface="Times New Roman"/>
                <a:cs typeface="Arial" panose="020B0604020202020204" pitchFamily="34" charset="0"/>
              </a:rPr>
              <a:t>is </a:t>
            </a:r>
            <a:r>
              <a:rPr lang="bs-Latn-BA" sz="1100" dirty="0">
                <a:solidFill>
                  <a:schemeClr val="tx1"/>
                </a:solidFill>
                <a:latin typeface="Arial" panose="020B0604020202020204" pitchFamily="34" charset="0"/>
                <a:ea typeface="Times New Roman"/>
                <a:cs typeface="Arial" panose="020B0604020202020204" pitchFamily="34" charset="0"/>
              </a:rPr>
              <a:t>a </a:t>
            </a:r>
            <a:r>
              <a:rPr lang="en-GB" sz="1100" dirty="0">
                <a:solidFill>
                  <a:schemeClr val="tx1"/>
                </a:solidFill>
                <a:latin typeface="Arial" panose="020B0604020202020204" pitchFamily="34" charset="0"/>
                <a:ea typeface="Times New Roman"/>
                <a:cs typeface="Arial" panose="020B0604020202020204" pitchFamily="34" charset="0"/>
              </a:rPr>
              <a:t>result of </a:t>
            </a:r>
            <a:r>
              <a:rPr lang="bs-Latn-BA" sz="1100" dirty="0">
                <a:solidFill>
                  <a:schemeClr val="tx1"/>
                </a:solidFill>
                <a:latin typeface="Arial" panose="020B0604020202020204" pitchFamily="34" charset="0"/>
                <a:ea typeface="Times New Roman"/>
                <a:cs typeface="Arial" panose="020B0604020202020204" pitchFamily="34" charset="0"/>
              </a:rPr>
              <a:t>a</a:t>
            </a:r>
            <a:r>
              <a:rPr lang="en-GB" sz="1100" dirty="0">
                <a:solidFill>
                  <a:schemeClr val="tx1"/>
                </a:solidFill>
                <a:latin typeface="Arial" panose="020B0604020202020204" pitchFamily="34" charset="0"/>
                <a:ea typeface="Times New Roman"/>
                <a:cs typeface="Arial" panose="020B0604020202020204" pitchFamily="34" charset="0"/>
              </a:rPr>
              <a:t> system</a:t>
            </a:r>
            <a:r>
              <a:rPr lang="bs-Latn-BA" sz="1100" dirty="0">
                <a:solidFill>
                  <a:schemeClr val="tx1"/>
                </a:solidFill>
                <a:latin typeface="Arial" panose="020B0604020202020204" pitchFamily="34" charset="0"/>
                <a:ea typeface="Times New Roman"/>
                <a:cs typeface="Arial" panose="020B0604020202020204" pitchFamily="34" charset="0"/>
              </a:rPr>
              <a:t>atic</a:t>
            </a:r>
            <a:r>
              <a:rPr lang="en-GB" sz="1100" dirty="0">
                <a:solidFill>
                  <a:schemeClr val="tx1"/>
                </a:solidFill>
                <a:latin typeface="Arial" panose="020B0604020202020204" pitchFamily="34" charset="0"/>
                <a:ea typeface="Times New Roman"/>
                <a:cs typeface="Arial" panose="020B0604020202020204" pitchFamily="34" charset="0"/>
              </a:rPr>
              <a:t> factor, i.e. there is a 5% or less </a:t>
            </a:r>
            <a:r>
              <a:rPr lang="bs-Latn-BA" sz="1100" dirty="0">
                <a:solidFill>
                  <a:schemeClr val="tx1"/>
                </a:solidFill>
                <a:latin typeface="Arial" panose="020B0604020202020204" pitchFamily="34" charset="0"/>
                <a:ea typeface="Times New Roman"/>
                <a:cs typeface="Arial" panose="020B0604020202020204" pitchFamily="34" charset="0"/>
              </a:rPr>
              <a:t>probability </a:t>
            </a:r>
            <a:r>
              <a:rPr lang="en-GB" sz="1100" dirty="0">
                <a:solidFill>
                  <a:schemeClr val="tx1"/>
                </a:solidFill>
                <a:latin typeface="Arial" panose="020B0604020202020204" pitchFamily="34" charset="0"/>
                <a:ea typeface="Times New Roman"/>
                <a:cs typeface="Arial" panose="020B0604020202020204" pitchFamily="34" charset="0"/>
              </a:rPr>
              <a:t>that it was obtained by </a:t>
            </a:r>
            <a:r>
              <a:rPr lang="bs-Latn-BA" sz="1100" dirty="0">
                <a:solidFill>
                  <a:schemeClr val="tx1"/>
                </a:solidFill>
                <a:latin typeface="Arial" panose="020B0604020202020204" pitchFamily="34" charset="0"/>
                <a:ea typeface="Times New Roman"/>
                <a:cs typeface="Arial" panose="020B0604020202020204" pitchFamily="34" charset="0"/>
              </a:rPr>
              <a:t>chance</a:t>
            </a:r>
            <a:r>
              <a:rPr lang="en-GB" sz="1100" dirty="0">
                <a:solidFill>
                  <a:schemeClr val="tx1"/>
                </a:solidFill>
                <a:latin typeface="Arial" panose="020B0604020202020204" pitchFamily="34" charset="0"/>
                <a:ea typeface="Times New Roman"/>
                <a:cs typeface="Arial" panose="020B0604020202020204" pitchFamily="34" charset="0"/>
              </a:rPr>
              <a:t>.</a:t>
            </a:r>
            <a:endParaRPr lang="en-US" sz="1100" dirty="0">
              <a:solidFill>
                <a:schemeClr val="tx1"/>
              </a:solidFill>
              <a:latin typeface="Arial" panose="020B0604020202020204" pitchFamily="34" charset="0"/>
              <a:ea typeface="Times New Roman"/>
              <a:cs typeface="Arial" panose="020B0604020202020204" pitchFamily="34" charset="0"/>
            </a:endParaRPr>
          </a:p>
          <a:p>
            <a:pPr marL="171450" lvl="2" indent="-171450" algn="just">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Post </a:t>
            </a:r>
            <a:r>
              <a:rPr lang="bs-Latn-BA" sz="1100" dirty="0">
                <a:solidFill>
                  <a:schemeClr val="tx1"/>
                </a:solidFill>
                <a:latin typeface="Arial" panose="020B0604020202020204" pitchFamily="34" charset="0"/>
                <a:cs typeface="Arial" panose="020B0604020202020204" pitchFamily="34" charset="0"/>
              </a:rPr>
              <a:t>stratification </a:t>
            </a:r>
            <a:r>
              <a:rPr lang="bs-Latn-BA" sz="1100" dirty="0" err="1">
                <a:solidFill>
                  <a:schemeClr val="tx1"/>
                </a:solidFill>
                <a:latin typeface="Arial" panose="020B0604020202020204" pitchFamily="34" charset="0"/>
                <a:cs typeface="Arial" panose="020B0604020202020204" pitchFamily="34" charset="0"/>
              </a:rPr>
              <a:t>weights</a:t>
            </a:r>
            <a:r>
              <a:rPr lang="bs-Latn-BA" sz="1100" dirty="0">
                <a:solidFill>
                  <a:schemeClr val="tx1"/>
                </a:solidFill>
                <a:latin typeface="Arial" panose="020B0604020202020204" pitchFamily="34" charset="0"/>
                <a:cs typeface="Arial" panose="020B0604020202020204" pitchFamily="34" charset="0"/>
              </a:rPr>
              <a:t> </a:t>
            </a:r>
            <a:r>
              <a:rPr lang="bs-Latn-BA" sz="1100" dirty="0" err="1">
                <a:solidFill>
                  <a:schemeClr val="tx1"/>
                </a:solidFill>
                <a:latin typeface="Arial" panose="020B0604020202020204" pitchFamily="34" charset="0"/>
                <a:cs typeface="Arial" panose="020B0604020202020204" pitchFamily="34" charset="0"/>
              </a:rPr>
              <a:t>were</a:t>
            </a:r>
            <a:r>
              <a:rPr lang="bs-Latn-BA" sz="1100" dirty="0">
                <a:solidFill>
                  <a:schemeClr val="tx1"/>
                </a:solidFill>
                <a:latin typeface="Arial" panose="020B0604020202020204" pitchFamily="34" charset="0"/>
                <a:cs typeface="Arial" panose="020B0604020202020204" pitchFamily="34" charset="0"/>
              </a:rPr>
              <a:t> applied to harmonise sample and the known population parameters according to the 2013 Census. </a:t>
            </a:r>
            <a:r>
              <a:rPr lang="en-US" sz="1100" dirty="0">
                <a:solidFill>
                  <a:schemeClr val="tx1"/>
                </a:solidFill>
                <a:latin typeface="Arial" panose="020B0604020202020204" pitchFamily="34" charset="0"/>
                <a:cs typeface="Arial" panose="020B0604020202020204" pitchFamily="34" charset="0"/>
              </a:rPr>
              <a:t>Variable</a:t>
            </a:r>
            <a:r>
              <a:rPr lang="bs-Latn-BA" sz="1100" dirty="0">
                <a:solidFill>
                  <a:schemeClr val="tx1"/>
                </a:solidFill>
                <a:latin typeface="Arial" panose="020B0604020202020204" pitchFamily="34" charset="0"/>
                <a:cs typeface="Arial" panose="020B0604020202020204" pitchFamily="34" charset="0"/>
              </a:rPr>
              <a:t>s used</a:t>
            </a:r>
            <a:r>
              <a:rPr lang="en-US" sz="1100" dirty="0">
                <a:solidFill>
                  <a:schemeClr val="tx1"/>
                </a:solidFill>
                <a:latin typeface="Arial" panose="020B0604020202020204" pitchFamily="34" charset="0"/>
                <a:cs typeface="Arial" panose="020B0604020202020204" pitchFamily="34" charset="0"/>
              </a:rPr>
              <a:t>: </a:t>
            </a:r>
            <a:r>
              <a:rPr lang="bs-Latn-BA" sz="1100" dirty="0">
                <a:solidFill>
                  <a:schemeClr val="tx1"/>
                </a:solidFill>
                <a:latin typeface="Arial" panose="020B0604020202020204" pitchFamily="34" charset="0"/>
                <a:cs typeface="Arial" panose="020B0604020202020204" pitchFamily="34" charset="0"/>
              </a:rPr>
              <a:t>gender x age.</a:t>
            </a:r>
          </a:p>
          <a:p>
            <a:pPr marL="171450" lvl="2" indent="-171450" algn="just">
              <a:buFont typeface="Arial" panose="020B0604020202020204" pitchFamily="34" charset="0"/>
              <a:buChar char="•"/>
            </a:pPr>
            <a:r>
              <a:rPr lang="bs-Latn-BA" sz="1100" dirty="0">
                <a:solidFill>
                  <a:schemeClr val="tx1"/>
                </a:solidFill>
                <a:latin typeface="Arial" panose="020B0604020202020204" pitchFamily="34" charset="0"/>
                <a:cs typeface="Arial" panose="020B0604020202020204" pitchFamily="34" charset="0"/>
              </a:rPr>
              <a:t>The r</a:t>
            </a:r>
            <a:r>
              <a:rPr lang="en-US" sz="1100" dirty="0">
                <a:solidFill>
                  <a:schemeClr val="tx1"/>
                </a:solidFill>
                <a:latin typeface="Arial" panose="020B0604020202020204" pitchFamily="34" charset="0"/>
                <a:cs typeface="Arial" panose="020B0604020202020204" pitchFamily="34" charset="0"/>
              </a:rPr>
              <a:t>e</a:t>
            </a:r>
            <a:r>
              <a:rPr lang="bs-Latn-BA" sz="1100" dirty="0">
                <a:solidFill>
                  <a:schemeClr val="tx1"/>
                </a:solidFill>
                <a:latin typeface="Arial" panose="020B0604020202020204" pitchFamily="34" charset="0"/>
                <a:cs typeface="Arial" panose="020B0604020202020204" pitchFamily="34" charset="0"/>
              </a:rPr>
              <a:t>s</a:t>
            </a:r>
            <a:r>
              <a:rPr lang="en-US" sz="1100" dirty="0">
                <a:solidFill>
                  <a:schemeClr val="tx1"/>
                </a:solidFill>
                <a:latin typeface="Arial" panose="020B0604020202020204" pitchFamily="34" charset="0"/>
                <a:cs typeface="Arial" panose="020B0604020202020204" pitchFamily="34" charset="0"/>
              </a:rPr>
              <a:t>ult</a:t>
            </a:r>
            <a:r>
              <a:rPr lang="bs-Latn-BA" sz="1100" dirty="0">
                <a:solidFill>
                  <a:schemeClr val="tx1"/>
                </a:solidFill>
                <a:latin typeface="Arial" panose="020B0604020202020204" pitchFamily="34" charset="0"/>
                <a:cs typeface="Arial" panose="020B0604020202020204" pitchFamily="34" charset="0"/>
              </a:rPr>
              <a:t>s for the </a:t>
            </a:r>
            <a:r>
              <a:rPr lang="en-US" sz="1100" dirty="0">
                <a:solidFill>
                  <a:schemeClr val="tx1"/>
                </a:solidFill>
                <a:latin typeface="Arial" panose="020B0604020202020204" pitchFamily="34" charset="0"/>
                <a:cs typeface="Arial" panose="020B0604020202020204" pitchFamily="34" charset="0"/>
              </a:rPr>
              <a:t>Brčko </a:t>
            </a:r>
            <a:r>
              <a:rPr lang="bs-Latn-BA" sz="1100" dirty="0">
                <a:solidFill>
                  <a:schemeClr val="tx1"/>
                </a:solidFill>
                <a:latin typeface="Arial" panose="020B0604020202020204" pitchFamily="34" charset="0"/>
                <a:cs typeface="Arial" panose="020B0604020202020204" pitchFamily="34" charset="0"/>
              </a:rPr>
              <a:t>District have limited reliability due to the small number of respondents</a:t>
            </a:r>
            <a:r>
              <a:rPr lang="en-US" sz="1100" dirty="0">
                <a:solidFill>
                  <a:schemeClr val="tx1"/>
                </a:solidFill>
                <a:latin typeface="Arial" panose="020B0604020202020204" pitchFamily="34" charset="0"/>
                <a:cs typeface="Arial" panose="020B0604020202020204" pitchFamily="34" charset="0"/>
              </a:rPr>
              <a:t>.</a:t>
            </a:r>
            <a:endParaRPr lang="bs-Latn-BA" sz="1100" dirty="0">
              <a:solidFill>
                <a:schemeClr val="tx1"/>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bs-Latn-BA" sz="1100" dirty="0">
                <a:solidFill>
                  <a:schemeClr val="tx1"/>
                </a:solidFill>
                <a:latin typeface="Arial" panose="020B0604020202020204" pitchFamily="34" charset="0"/>
                <a:ea typeface="Times New Roman"/>
                <a:cs typeface="Arial" panose="020B0604020202020204" pitchFamily="34" charset="0"/>
              </a:rPr>
              <a:t>Results from </a:t>
            </a:r>
            <a:r>
              <a:rPr lang="en-GB" sz="1100" dirty="0">
                <a:solidFill>
                  <a:schemeClr val="tx1"/>
                </a:solidFill>
                <a:latin typeface="Arial" panose="020B0604020202020204" pitchFamily="34" charset="0"/>
                <a:ea typeface="Times New Roman"/>
                <a:cs typeface="Arial" panose="020B0604020202020204" pitchFamily="34" charset="0"/>
              </a:rPr>
              <a:t>20</a:t>
            </a:r>
            <a:r>
              <a:rPr lang="bs-Latn-BA" sz="1100" dirty="0">
                <a:solidFill>
                  <a:schemeClr val="tx1"/>
                </a:solidFill>
                <a:latin typeface="Arial" panose="020B0604020202020204" pitchFamily="34" charset="0"/>
                <a:ea typeface="Times New Roman"/>
                <a:cs typeface="Arial" panose="020B0604020202020204" pitchFamily="34" charset="0"/>
              </a:rPr>
              <a:t>21</a:t>
            </a:r>
            <a:r>
              <a:rPr lang="en-GB" sz="1100" dirty="0">
                <a:solidFill>
                  <a:schemeClr val="tx1"/>
                </a:solidFill>
                <a:latin typeface="Arial" panose="020B0604020202020204" pitchFamily="34" charset="0"/>
                <a:ea typeface="Times New Roman"/>
                <a:cs typeface="Arial" panose="020B0604020202020204" pitchFamily="34" charset="0"/>
              </a:rPr>
              <a:t> and 20</a:t>
            </a:r>
            <a:r>
              <a:rPr lang="bs-Latn-BA" sz="1100" dirty="0">
                <a:solidFill>
                  <a:schemeClr val="tx1"/>
                </a:solidFill>
                <a:latin typeface="Arial" panose="020B0604020202020204" pitchFamily="34" charset="0"/>
                <a:ea typeface="Times New Roman"/>
                <a:cs typeface="Arial" panose="020B0604020202020204" pitchFamily="34" charset="0"/>
              </a:rPr>
              <a:t>22</a:t>
            </a:r>
            <a:r>
              <a:rPr lang="en-GB" sz="1100" dirty="0">
                <a:solidFill>
                  <a:schemeClr val="tx1"/>
                </a:solidFill>
                <a:latin typeface="Arial" panose="020B0604020202020204" pitchFamily="34" charset="0"/>
                <a:ea typeface="Times New Roman"/>
                <a:cs typeface="Arial" panose="020B0604020202020204" pitchFamily="34" charset="0"/>
              </a:rPr>
              <a:t> </a:t>
            </a:r>
            <a:r>
              <a:rPr lang="bs-Latn-BA" sz="1100" dirty="0">
                <a:solidFill>
                  <a:schemeClr val="tx1"/>
                </a:solidFill>
                <a:latin typeface="Arial" panose="020B0604020202020204" pitchFamily="34" charset="0"/>
                <a:ea typeface="Times New Roman"/>
                <a:cs typeface="Arial" panose="020B0604020202020204" pitchFamily="34" charset="0"/>
              </a:rPr>
              <a:t>surveys were compared for</a:t>
            </a:r>
            <a:r>
              <a:rPr lang="en-GB" sz="1100" dirty="0">
                <a:solidFill>
                  <a:schemeClr val="tx1"/>
                </a:solidFill>
                <a:latin typeface="Arial" panose="020B0604020202020204" pitchFamily="34" charset="0"/>
                <a:ea typeface="Times New Roman"/>
                <a:cs typeface="Arial" panose="020B0604020202020204" pitchFamily="34" charset="0"/>
              </a:rPr>
              <a:t> questions </a:t>
            </a:r>
            <a:r>
              <a:rPr lang="bs-Latn-BA" sz="1100" dirty="0">
                <a:solidFill>
                  <a:schemeClr val="tx1"/>
                </a:solidFill>
                <a:latin typeface="Arial" panose="020B0604020202020204" pitchFamily="34" charset="0"/>
                <a:ea typeface="Times New Roman"/>
                <a:cs typeface="Arial" panose="020B0604020202020204" pitchFamily="34" charset="0"/>
              </a:rPr>
              <a:t>identical in their content to those in the </a:t>
            </a:r>
            <a:r>
              <a:rPr lang="en-GB" sz="1100" dirty="0">
                <a:solidFill>
                  <a:schemeClr val="tx1"/>
                </a:solidFill>
                <a:latin typeface="Arial" panose="020B0604020202020204" pitchFamily="34" charset="0"/>
                <a:ea typeface="Times New Roman"/>
                <a:cs typeface="Arial" panose="020B0604020202020204" pitchFamily="34" charset="0"/>
              </a:rPr>
              <a:t>202</a:t>
            </a:r>
            <a:r>
              <a:rPr lang="bs-Latn-BA" sz="1100" dirty="0">
                <a:solidFill>
                  <a:schemeClr val="tx1"/>
                </a:solidFill>
                <a:latin typeface="Arial" panose="020B0604020202020204" pitchFamily="34" charset="0"/>
                <a:ea typeface="Times New Roman"/>
                <a:cs typeface="Arial" panose="020B0604020202020204" pitchFamily="34" charset="0"/>
              </a:rPr>
              <a:t>3 survey</a:t>
            </a:r>
            <a:r>
              <a:rPr lang="en-GB" sz="1100" dirty="0">
                <a:solidFill>
                  <a:schemeClr val="tx1"/>
                </a:solidFill>
                <a:latin typeface="Arial" panose="020B0604020202020204" pitchFamily="34" charset="0"/>
                <a:ea typeface="Times New Roman"/>
                <a:cs typeface="Arial" panose="020B0604020202020204" pitchFamily="34" charset="0"/>
              </a:rPr>
              <a:t>.</a:t>
            </a:r>
          </a:p>
          <a:p>
            <a:pPr algn="just"/>
            <a:endParaRPr lang="en-US" sz="1100" dirty="0">
              <a:solidFill>
                <a:schemeClr val="tx1"/>
              </a:solidFill>
              <a:latin typeface="Arial" panose="020B0604020202020204" pitchFamily="34" charset="0"/>
              <a:ea typeface="Times New Roman"/>
              <a:cs typeface="Arial" panose="020B0604020202020204" pitchFamily="34" charset="0"/>
            </a:endParaRPr>
          </a:p>
          <a:p>
            <a:pPr marL="171450" indent="-171450" algn="just">
              <a:buFont typeface="Arial" panose="020B0604020202020204" pitchFamily="34" charset="0"/>
              <a:buChar char="•"/>
            </a:pPr>
            <a:endParaRPr lang="en-US" sz="1100" dirty="0">
              <a:solidFill>
                <a:schemeClr val="bg1"/>
              </a:solidFill>
              <a:latin typeface="Arial" panose="020B0604020202020204" pitchFamily="34" charset="0"/>
              <a:ea typeface="Times New Roman"/>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35090665"/>
              </p:ext>
            </p:extLst>
          </p:nvPr>
        </p:nvGraphicFramePr>
        <p:xfrm>
          <a:off x="1586248" y="869591"/>
          <a:ext cx="6894497" cy="3635625"/>
        </p:xfrm>
        <a:graphic>
          <a:graphicData uri="http://schemas.openxmlformats.org/drawingml/2006/table">
            <a:tbl>
              <a:tblPr>
                <a:tableStyleId>{BC89EF96-8CEA-46FF-86C4-4CE0E7609802}</a:tableStyleId>
              </a:tblPr>
              <a:tblGrid>
                <a:gridCol w="604800">
                  <a:extLst>
                    <a:ext uri="{9D8B030D-6E8A-4147-A177-3AD203B41FA5}">
                      <a16:colId xmlns:a16="http://schemas.microsoft.com/office/drawing/2014/main" val="20000"/>
                    </a:ext>
                  </a:extLst>
                </a:gridCol>
                <a:gridCol w="2865401">
                  <a:extLst>
                    <a:ext uri="{9D8B030D-6E8A-4147-A177-3AD203B41FA5}">
                      <a16:colId xmlns:a16="http://schemas.microsoft.com/office/drawing/2014/main" val="20001"/>
                    </a:ext>
                  </a:extLst>
                </a:gridCol>
                <a:gridCol w="620148">
                  <a:extLst>
                    <a:ext uri="{9D8B030D-6E8A-4147-A177-3AD203B41FA5}">
                      <a16:colId xmlns:a16="http://schemas.microsoft.com/office/drawing/2014/main" val="20002"/>
                    </a:ext>
                  </a:extLst>
                </a:gridCol>
                <a:gridCol w="1024593">
                  <a:extLst>
                    <a:ext uri="{9D8B030D-6E8A-4147-A177-3AD203B41FA5}">
                      <a16:colId xmlns:a16="http://schemas.microsoft.com/office/drawing/2014/main" val="20003"/>
                    </a:ext>
                  </a:extLst>
                </a:gridCol>
                <a:gridCol w="817876">
                  <a:extLst>
                    <a:ext uri="{9D8B030D-6E8A-4147-A177-3AD203B41FA5}">
                      <a16:colId xmlns:a16="http://schemas.microsoft.com/office/drawing/2014/main" val="20004"/>
                    </a:ext>
                  </a:extLst>
                </a:gridCol>
                <a:gridCol w="961679">
                  <a:extLst>
                    <a:ext uri="{9D8B030D-6E8A-4147-A177-3AD203B41FA5}">
                      <a16:colId xmlns:a16="http://schemas.microsoft.com/office/drawing/2014/main" val="20005"/>
                    </a:ext>
                  </a:extLst>
                </a:gridCol>
              </a:tblGrid>
              <a:tr h="244983">
                <a:tc>
                  <a:txBody>
                    <a:bodyPr/>
                    <a:lstStyle/>
                    <a:p>
                      <a:pPr algn="ctr" fontAlgn="ctr"/>
                      <a:r>
                        <a:rPr lang="bs-Latn-BA" sz="1100" b="1" u="none" strike="noStrike" dirty="0">
                          <a:effectLst/>
                        </a:rPr>
                        <a:t>REGION</a:t>
                      </a:r>
                      <a:endParaRPr lang="bs-Latn-BA" sz="1100" b="1" i="0" u="none" strike="noStrike" dirty="0">
                        <a:solidFill>
                          <a:srgbClr val="000000"/>
                        </a:solidFill>
                        <a:effectLst/>
                        <a:latin typeface="+mn-lt"/>
                      </a:endParaRPr>
                    </a:p>
                  </a:txBody>
                  <a:tcPr marL="7919" marR="7919" marT="7919" marB="0" anchor="ctr"/>
                </a:tc>
                <a:tc>
                  <a:txBody>
                    <a:bodyPr/>
                    <a:lstStyle/>
                    <a:p>
                      <a:pPr algn="ctr" fontAlgn="b"/>
                      <a:r>
                        <a:rPr lang="bs-Latn-BA" sz="1100" b="1" u="none" strike="noStrike" dirty="0">
                          <a:effectLst/>
                        </a:rPr>
                        <a:t>SUBREGIONS</a:t>
                      </a:r>
                      <a:endParaRPr lang="bs-Latn-BA" sz="1100" b="1" i="0" u="none" strike="noStrike" dirty="0">
                        <a:solidFill>
                          <a:srgbClr val="000000"/>
                        </a:solidFill>
                        <a:effectLst/>
                        <a:latin typeface="+mn-lt"/>
                      </a:endParaRPr>
                    </a:p>
                  </a:txBody>
                  <a:tcPr marL="7919" marR="7919" marT="7919" marB="0" anchor="b"/>
                </a:tc>
                <a:tc>
                  <a:txBody>
                    <a:bodyPr/>
                    <a:lstStyle/>
                    <a:p>
                      <a:pPr algn="ctr" fontAlgn="b"/>
                      <a:r>
                        <a:rPr lang="bs-Latn-BA" sz="1100" b="1" u="none" strike="noStrike" dirty="0">
                          <a:effectLst/>
                        </a:rPr>
                        <a:t>N</a:t>
                      </a:r>
                      <a:endParaRPr lang="bs-Latn-BA" sz="1100" b="1" i="0" u="none" strike="noStrike" dirty="0">
                        <a:solidFill>
                          <a:srgbClr val="000000"/>
                        </a:solidFill>
                        <a:effectLst/>
                        <a:latin typeface="+mn-lt"/>
                      </a:endParaRPr>
                    </a:p>
                  </a:txBody>
                  <a:tcPr marL="7919" marR="7919" marT="7919" marB="0" anchor="b"/>
                </a:tc>
                <a:tc>
                  <a:txBody>
                    <a:bodyPr/>
                    <a:lstStyle/>
                    <a:p>
                      <a:pPr algn="ctr" fontAlgn="b"/>
                      <a:r>
                        <a:rPr lang="bs-Latn-BA" sz="1100" b="1" u="none" strike="noStrike" dirty="0">
                          <a:effectLst/>
                        </a:rPr>
                        <a:t>18+</a:t>
                      </a:r>
                      <a:endParaRPr lang="bs-Latn-BA" sz="1100" b="1" i="0" u="none" strike="noStrike" dirty="0">
                        <a:solidFill>
                          <a:srgbClr val="000000"/>
                        </a:solidFill>
                        <a:effectLst/>
                        <a:latin typeface="+mn-lt"/>
                      </a:endParaRPr>
                    </a:p>
                  </a:txBody>
                  <a:tcPr marL="7919" marR="7919" marT="7919" marB="0" anchor="b"/>
                </a:tc>
                <a:tc>
                  <a:txBody>
                    <a:bodyPr/>
                    <a:lstStyle/>
                    <a:p>
                      <a:pPr algn="ctr" fontAlgn="b"/>
                      <a:r>
                        <a:rPr lang="bs-Latn-BA" sz="1100" b="1" u="none" strike="noStrike" dirty="0">
                          <a:effectLst/>
                        </a:rPr>
                        <a:t>18+ %</a:t>
                      </a:r>
                      <a:endParaRPr lang="bs-Latn-BA" sz="1100" b="1" i="0" u="none" strike="noStrike" dirty="0">
                        <a:solidFill>
                          <a:srgbClr val="000000"/>
                        </a:solidFill>
                        <a:effectLst/>
                        <a:latin typeface="+mn-lt"/>
                      </a:endParaRPr>
                    </a:p>
                  </a:txBody>
                  <a:tcPr marL="7919" marR="7919" marT="7919" marB="0" anchor="b"/>
                </a:tc>
                <a:tc>
                  <a:txBody>
                    <a:bodyPr/>
                    <a:lstStyle/>
                    <a:p>
                      <a:pPr algn="ctr" fontAlgn="b"/>
                      <a:r>
                        <a:rPr lang="bs-Latn-BA" sz="1100" b="1" i="0" u="none" strike="noStrike" dirty="0">
                          <a:solidFill>
                            <a:schemeClr val="tx1"/>
                          </a:solidFill>
                          <a:effectLst/>
                          <a:latin typeface="+mn-lt"/>
                        </a:rPr>
                        <a:t>Sample size</a:t>
                      </a:r>
                      <a:endParaRPr lang="bs-Latn-BA" sz="1100" b="1" i="0" u="none" strike="noStrike" dirty="0">
                        <a:solidFill>
                          <a:srgbClr val="000000"/>
                        </a:solidFill>
                        <a:effectLst/>
                        <a:latin typeface="+mn-lt"/>
                      </a:endParaRPr>
                    </a:p>
                  </a:txBody>
                  <a:tcPr marL="7919" marR="7919" marT="7919" marB="0" anchor="b"/>
                </a:tc>
                <a:extLst>
                  <a:ext uri="{0D108BD9-81ED-4DB2-BD59-A6C34878D82A}">
                    <a16:rowId xmlns:a16="http://schemas.microsoft.com/office/drawing/2014/main" val="10000"/>
                  </a:ext>
                </a:extLst>
              </a:tr>
              <a:tr h="135350">
                <a:tc rowSpan="10">
                  <a:txBody>
                    <a:bodyPr/>
                    <a:lstStyle/>
                    <a:p>
                      <a:pPr algn="ctr" fontAlgn="ctr"/>
                      <a:r>
                        <a:rPr lang="bs-Latn-BA" sz="1100" b="1" u="none" strike="noStrike" dirty="0">
                          <a:effectLst/>
                        </a:rPr>
                        <a:t>FBIH</a:t>
                      </a:r>
                      <a:endParaRPr lang="bs-Latn-BA" sz="1100" b="1" i="0" u="none" strike="noStrike" dirty="0">
                        <a:solidFill>
                          <a:srgbClr val="000000"/>
                        </a:solidFill>
                        <a:effectLst/>
                        <a:latin typeface="+mn-lt"/>
                      </a:endParaRPr>
                    </a:p>
                  </a:txBody>
                  <a:tcPr marL="7919" marR="7919" marT="7919" marB="0" anchor="ctr"/>
                </a:tc>
                <a:tc>
                  <a:txBody>
                    <a:bodyPr/>
                    <a:lstStyle/>
                    <a:p>
                      <a:pPr marL="0" marR="0">
                        <a:spcBef>
                          <a:spcPts val="0"/>
                        </a:spcBef>
                        <a:spcAft>
                          <a:spcPts val="0"/>
                        </a:spcAft>
                      </a:pPr>
                      <a:r>
                        <a:rPr lang="en-GB" sz="1100" dirty="0">
                          <a:solidFill>
                            <a:schemeClr val="tx1"/>
                          </a:solidFill>
                          <a:effectLst/>
                          <a:latin typeface="+mn-lt"/>
                          <a:ea typeface="Times New Roman" panose="02020603050405020304" pitchFamily="18" charset="0"/>
                          <a:cs typeface="Arial" panose="020B0604020202020204" pitchFamily="34" charset="0"/>
                        </a:rPr>
                        <a:t>UNA-SANA CANTON</a:t>
                      </a:r>
                      <a:endParaRPr lang="en-US" sz="1100" dirty="0">
                        <a:solidFill>
                          <a:schemeClr val="tx1"/>
                        </a:solidFill>
                        <a:effectLst/>
                        <a:latin typeface="+mn-lt"/>
                        <a:ea typeface="Times New Roman" panose="02020603050405020304" pitchFamily="18" charset="0"/>
                        <a:cs typeface="Arial" panose="020B0604020202020204" pitchFamily="34" charset="0"/>
                      </a:endParaRPr>
                    </a:p>
                  </a:txBody>
                  <a:tcPr marL="56604" marR="56604" marT="0" marB="0" anchor="ctr"/>
                </a:tc>
                <a:tc rowSpan="10">
                  <a:txBody>
                    <a:bodyPr/>
                    <a:lstStyle/>
                    <a:p>
                      <a:pPr algn="ctr" rtl="0" fontAlgn="ctr"/>
                      <a:r>
                        <a:rPr lang="bs-Latn-BA" sz="1100" b="1" u="none" strike="noStrike" dirty="0">
                          <a:effectLst/>
                        </a:rPr>
                        <a:t>754</a:t>
                      </a:r>
                      <a:endParaRPr lang="bs-Latn-BA" sz="1100" b="1" i="0" u="none" strike="noStrike" dirty="0">
                        <a:solidFill>
                          <a:srgbClr val="000000"/>
                        </a:solidFill>
                        <a:effectLst/>
                        <a:latin typeface="+mn-lt"/>
                      </a:endParaRPr>
                    </a:p>
                  </a:txBody>
                  <a:tcPr marL="7919" marR="7919" marT="7919" marB="0" anchor="ctr"/>
                </a:tc>
                <a:tc>
                  <a:txBody>
                    <a:bodyPr/>
                    <a:lstStyle/>
                    <a:p>
                      <a:pPr algn="r" fontAlgn="ctr"/>
                      <a:r>
                        <a:rPr lang="bs-Latn-BA" sz="1100" b="0" i="0" u="none" strike="noStrike" dirty="0">
                          <a:solidFill>
                            <a:srgbClr val="808080"/>
                          </a:solidFill>
                          <a:effectLst/>
                          <a:latin typeface="Calibri"/>
                        </a:rPr>
                        <a:t>211,166</a:t>
                      </a:r>
                    </a:p>
                  </a:txBody>
                  <a:tcPr marL="9525" marR="9525" marT="9525" marB="0" anchor="ctr"/>
                </a:tc>
                <a:tc>
                  <a:txBody>
                    <a:bodyPr/>
                    <a:lstStyle/>
                    <a:p>
                      <a:pPr algn="r" rtl="0" fontAlgn="b"/>
                      <a:r>
                        <a:rPr lang="bs-Latn-BA" sz="1100" b="0" i="0" u="none" strike="noStrike" dirty="0">
                          <a:solidFill>
                            <a:srgbClr val="717171"/>
                          </a:solidFill>
                          <a:effectLst/>
                          <a:latin typeface="Arial"/>
                        </a:rPr>
                        <a:t>0.1198832</a:t>
                      </a:r>
                    </a:p>
                  </a:txBody>
                  <a:tcPr marL="9525" marR="9525" marT="9525" marB="0" anchor="b"/>
                </a:tc>
                <a:tc>
                  <a:txBody>
                    <a:bodyPr/>
                    <a:lstStyle/>
                    <a:p>
                      <a:pPr algn="r" rtl="0" fontAlgn="ctr"/>
                      <a:r>
                        <a:rPr lang="bs-Latn-BA" sz="1100" b="0" i="0" u="none" strike="noStrike" dirty="0">
                          <a:solidFill>
                            <a:srgbClr val="717171"/>
                          </a:solidFill>
                          <a:effectLst/>
                          <a:latin typeface="Arial"/>
                        </a:rPr>
                        <a:t>93</a:t>
                      </a:r>
                    </a:p>
                  </a:txBody>
                  <a:tcPr marL="9525" marR="9525" marT="9525" marB="0" anchor="ctr"/>
                </a:tc>
                <a:extLst>
                  <a:ext uri="{0D108BD9-81ED-4DB2-BD59-A6C34878D82A}">
                    <a16:rowId xmlns:a16="http://schemas.microsoft.com/office/drawing/2014/main" val="10001"/>
                  </a:ext>
                </a:extLst>
              </a:tr>
              <a:tr h="135350">
                <a:tc vMerge="1">
                  <a:txBody>
                    <a:bodyPr/>
                    <a:lstStyle/>
                    <a:p>
                      <a:endParaRPr lang="bs-Latn-BA"/>
                    </a:p>
                  </a:txBody>
                  <a:tcPr/>
                </a:tc>
                <a:tc>
                  <a:txBody>
                    <a:bodyPr/>
                    <a:lstStyle/>
                    <a:p>
                      <a:pPr marL="0" marR="0">
                        <a:spcBef>
                          <a:spcPts val="0"/>
                        </a:spcBef>
                        <a:spcAft>
                          <a:spcPts val="0"/>
                        </a:spcAft>
                      </a:pPr>
                      <a:r>
                        <a:rPr lang="en-GB" sz="1100" dirty="0">
                          <a:solidFill>
                            <a:schemeClr val="tx1"/>
                          </a:solidFill>
                          <a:effectLst/>
                          <a:latin typeface="+mn-lt"/>
                          <a:ea typeface="Times New Roman" panose="02020603050405020304" pitchFamily="18" charset="0"/>
                          <a:cs typeface="Arial" panose="020B0604020202020204" pitchFamily="34" charset="0"/>
                        </a:rPr>
                        <a:t>POSAVINA CANTON</a:t>
                      </a:r>
                      <a:endParaRPr lang="en-US" sz="1100" dirty="0">
                        <a:solidFill>
                          <a:schemeClr val="tx1"/>
                        </a:solidFill>
                        <a:effectLst/>
                        <a:latin typeface="+mn-lt"/>
                        <a:ea typeface="Times New Roman" panose="02020603050405020304" pitchFamily="18" charset="0"/>
                        <a:cs typeface="Arial" panose="020B0604020202020204" pitchFamily="34" charset="0"/>
                      </a:endParaRPr>
                    </a:p>
                  </a:txBody>
                  <a:tcPr marL="56604" marR="56604" marT="0" marB="0" anchor="ctr"/>
                </a:tc>
                <a:tc vMerge="1">
                  <a:txBody>
                    <a:bodyPr/>
                    <a:lstStyle/>
                    <a:p>
                      <a:endParaRPr lang="bs-Latn-BA"/>
                    </a:p>
                  </a:txBody>
                  <a:tcPr/>
                </a:tc>
                <a:tc>
                  <a:txBody>
                    <a:bodyPr/>
                    <a:lstStyle/>
                    <a:p>
                      <a:pPr algn="r" fontAlgn="ctr"/>
                      <a:r>
                        <a:rPr lang="bs-Latn-BA" sz="1100" b="0" i="0" u="none" strike="noStrike" dirty="0">
                          <a:solidFill>
                            <a:srgbClr val="808080"/>
                          </a:solidFill>
                          <a:effectLst/>
                          <a:latin typeface="Calibri"/>
                        </a:rPr>
                        <a:t>35,564</a:t>
                      </a:r>
                    </a:p>
                  </a:txBody>
                  <a:tcPr marL="9525" marR="9525" marT="9525" marB="0" anchor="ctr"/>
                </a:tc>
                <a:tc>
                  <a:txBody>
                    <a:bodyPr/>
                    <a:lstStyle/>
                    <a:p>
                      <a:pPr algn="r" rtl="0" fontAlgn="b"/>
                      <a:r>
                        <a:rPr lang="bs-Latn-BA" sz="1100" b="0" i="0" u="none" strike="noStrike" dirty="0">
                          <a:solidFill>
                            <a:srgbClr val="717171"/>
                          </a:solidFill>
                          <a:effectLst/>
                          <a:latin typeface="Arial"/>
                        </a:rPr>
                        <a:t>0.0201904</a:t>
                      </a:r>
                    </a:p>
                  </a:txBody>
                  <a:tcPr marL="9525" marR="9525" marT="9525" marB="0" anchor="b"/>
                </a:tc>
                <a:tc>
                  <a:txBody>
                    <a:bodyPr/>
                    <a:lstStyle/>
                    <a:p>
                      <a:pPr algn="r" rtl="0" fontAlgn="ctr"/>
                      <a:r>
                        <a:rPr lang="bs-Latn-BA" sz="1100" b="0" i="0" u="none" strike="noStrike">
                          <a:solidFill>
                            <a:srgbClr val="717171"/>
                          </a:solidFill>
                          <a:effectLst/>
                          <a:latin typeface="Arial"/>
                        </a:rPr>
                        <a:t>15</a:t>
                      </a:r>
                    </a:p>
                  </a:txBody>
                  <a:tcPr marL="9525" marR="9525" marT="9525" marB="0" anchor="ctr"/>
                </a:tc>
                <a:extLst>
                  <a:ext uri="{0D108BD9-81ED-4DB2-BD59-A6C34878D82A}">
                    <a16:rowId xmlns:a16="http://schemas.microsoft.com/office/drawing/2014/main" val="10002"/>
                  </a:ext>
                </a:extLst>
              </a:tr>
              <a:tr h="135350">
                <a:tc vMerge="1">
                  <a:txBody>
                    <a:bodyPr/>
                    <a:lstStyle/>
                    <a:p>
                      <a:endParaRPr lang="bs-Latn-BA"/>
                    </a:p>
                  </a:txBody>
                  <a:tcPr/>
                </a:tc>
                <a:tc>
                  <a:txBody>
                    <a:bodyPr/>
                    <a:lstStyle/>
                    <a:p>
                      <a:pPr marL="0" marR="0">
                        <a:spcBef>
                          <a:spcPts val="0"/>
                        </a:spcBef>
                        <a:spcAft>
                          <a:spcPts val="0"/>
                        </a:spcAft>
                      </a:pPr>
                      <a:r>
                        <a:rPr lang="en-GB" sz="1100" dirty="0">
                          <a:solidFill>
                            <a:schemeClr val="tx1"/>
                          </a:solidFill>
                          <a:effectLst/>
                          <a:latin typeface="+mn-lt"/>
                          <a:ea typeface="Times New Roman" panose="02020603050405020304" pitchFamily="18" charset="0"/>
                          <a:cs typeface="Arial" panose="020B0604020202020204" pitchFamily="34" charset="0"/>
                        </a:rPr>
                        <a:t>TUZLA CANTON</a:t>
                      </a:r>
                      <a:endParaRPr lang="en-US" sz="1100" dirty="0">
                        <a:solidFill>
                          <a:schemeClr val="tx1"/>
                        </a:solidFill>
                        <a:effectLst/>
                        <a:latin typeface="+mn-lt"/>
                        <a:ea typeface="Times New Roman" panose="02020603050405020304" pitchFamily="18" charset="0"/>
                        <a:cs typeface="Arial" panose="020B0604020202020204" pitchFamily="34" charset="0"/>
                      </a:endParaRPr>
                    </a:p>
                  </a:txBody>
                  <a:tcPr marL="56604" marR="56604" marT="0" marB="0" anchor="ctr"/>
                </a:tc>
                <a:tc vMerge="1">
                  <a:txBody>
                    <a:bodyPr/>
                    <a:lstStyle/>
                    <a:p>
                      <a:endParaRPr lang="bs-Latn-BA"/>
                    </a:p>
                  </a:txBody>
                  <a:tcPr/>
                </a:tc>
                <a:tc>
                  <a:txBody>
                    <a:bodyPr/>
                    <a:lstStyle/>
                    <a:p>
                      <a:pPr algn="r" fontAlgn="ctr"/>
                      <a:r>
                        <a:rPr lang="bs-Latn-BA" sz="1100" b="0" i="0" u="none" strike="noStrike" dirty="0">
                          <a:solidFill>
                            <a:srgbClr val="808080"/>
                          </a:solidFill>
                          <a:effectLst/>
                          <a:latin typeface="Calibri"/>
                        </a:rPr>
                        <a:t>355,263</a:t>
                      </a:r>
                    </a:p>
                  </a:txBody>
                  <a:tcPr marL="9525" marR="9525" marT="9525" marB="0" anchor="ctr"/>
                </a:tc>
                <a:tc>
                  <a:txBody>
                    <a:bodyPr/>
                    <a:lstStyle/>
                    <a:p>
                      <a:pPr algn="r" rtl="0" fontAlgn="b"/>
                      <a:r>
                        <a:rPr lang="bs-Latn-BA" sz="1100" b="0" i="0" u="none" strike="noStrike" dirty="0">
                          <a:solidFill>
                            <a:srgbClr val="717171"/>
                          </a:solidFill>
                          <a:effectLst/>
                          <a:latin typeface="Arial"/>
                        </a:rPr>
                        <a:t>0.2016900</a:t>
                      </a:r>
                    </a:p>
                  </a:txBody>
                  <a:tcPr marL="9525" marR="9525" marT="9525" marB="0" anchor="b"/>
                </a:tc>
                <a:tc>
                  <a:txBody>
                    <a:bodyPr/>
                    <a:lstStyle/>
                    <a:p>
                      <a:pPr algn="r" rtl="0" fontAlgn="ctr"/>
                      <a:r>
                        <a:rPr lang="bs-Latn-BA" sz="1100" b="0" i="0" u="none" strike="noStrike" dirty="0">
                          <a:solidFill>
                            <a:srgbClr val="717171"/>
                          </a:solidFill>
                          <a:effectLst/>
                          <a:latin typeface="Arial"/>
                        </a:rPr>
                        <a:t>151</a:t>
                      </a:r>
                    </a:p>
                  </a:txBody>
                  <a:tcPr marL="9525" marR="9525" marT="9525" marB="0" anchor="ctr"/>
                </a:tc>
                <a:extLst>
                  <a:ext uri="{0D108BD9-81ED-4DB2-BD59-A6C34878D82A}">
                    <a16:rowId xmlns:a16="http://schemas.microsoft.com/office/drawing/2014/main" val="10003"/>
                  </a:ext>
                </a:extLst>
              </a:tr>
              <a:tr h="135350">
                <a:tc vMerge="1">
                  <a:txBody>
                    <a:bodyPr/>
                    <a:lstStyle/>
                    <a:p>
                      <a:endParaRPr lang="bs-Latn-BA"/>
                    </a:p>
                  </a:txBody>
                  <a:tcPr/>
                </a:tc>
                <a:tc>
                  <a:txBody>
                    <a:bodyPr/>
                    <a:lstStyle/>
                    <a:p>
                      <a:pPr marL="0" marR="0">
                        <a:spcBef>
                          <a:spcPts val="0"/>
                        </a:spcBef>
                        <a:spcAft>
                          <a:spcPts val="0"/>
                        </a:spcAft>
                      </a:pPr>
                      <a:r>
                        <a:rPr lang="en-GB" sz="1100" dirty="0">
                          <a:solidFill>
                            <a:schemeClr val="tx1"/>
                          </a:solidFill>
                          <a:effectLst/>
                          <a:latin typeface="+mn-lt"/>
                          <a:ea typeface="Times New Roman" panose="02020603050405020304" pitchFamily="18" charset="0"/>
                          <a:cs typeface="Arial" panose="020B0604020202020204" pitchFamily="34" charset="0"/>
                        </a:rPr>
                        <a:t>ZENICA-DOBOJ CANTON</a:t>
                      </a:r>
                      <a:endParaRPr lang="en-US" sz="1100" dirty="0">
                        <a:solidFill>
                          <a:schemeClr val="tx1"/>
                        </a:solidFill>
                        <a:effectLst/>
                        <a:latin typeface="+mn-lt"/>
                        <a:ea typeface="Times New Roman" panose="02020603050405020304" pitchFamily="18" charset="0"/>
                        <a:cs typeface="Arial" panose="020B0604020202020204" pitchFamily="34" charset="0"/>
                      </a:endParaRPr>
                    </a:p>
                  </a:txBody>
                  <a:tcPr marL="56604" marR="56604" marT="0" marB="0" anchor="ctr"/>
                </a:tc>
                <a:tc vMerge="1">
                  <a:txBody>
                    <a:bodyPr/>
                    <a:lstStyle/>
                    <a:p>
                      <a:endParaRPr lang="bs-Latn-BA"/>
                    </a:p>
                  </a:txBody>
                  <a:tcPr/>
                </a:tc>
                <a:tc>
                  <a:txBody>
                    <a:bodyPr/>
                    <a:lstStyle/>
                    <a:p>
                      <a:pPr algn="r" fontAlgn="ctr"/>
                      <a:r>
                        <a:rPr lang="bs-Latn-BA" sz="1100" b="0" i="0" u="none" strike="noStrike" dirty="0">
                          <a:solidFill>
                            <a:srgbClr val="808080"/>
                          </a:solidFill>
                          <a:effectLst/>
                          <a:latin typeface="Calibri"/>
                        </a:rPr>
                        <a:t>286,503</a:t>
                      </a:r>
                    </a:p>
                  </a:txBody>
                  <a:tcPr marL="9525" marR="9525" marT="9525" marB="0" anchor="ctr"/>
                </a:tc>
                <a:tc>
                  <a:txBody>
                    <a:bodyPr/>
                    <a:lstStyle/>
                    <a:p>
                      <a:pPr algn="r" rtl="0" fontAlgn="b"/>
                      <a:r>
                        <a:rPr lang="bs-Latn-BA" sz="1100" b="0" i="0" u="none" strike="noStrike" dirty="0">
                          <a:solidFill>
                            <a:srgbClr val="717171"/>
                          </a:solidFill>
                          <a:effectLst/>
                          <a:latin typeface="Arial"/>
                        </a:rPr>
                        <a:t>0.1626535</a:t>
                      </a:r>
                    </a:p>
                  </a:txBody>
                  <a:tcPr marL="9525" marR="9525" marT="9525" marB="0" anchor="b"/>
                </a:tc>
                <a:tc>
                  <a:txBody>
                    <a:bodyPr/>
                    <a:lstStyle/>
                    <a:p>
                      <a:pPr algn="r" rtl="0" fontAlgn="ctr"/>
                      <a:r>
                        <a:rPr lang="bs-Latn-BA" sz="1100" b="0" i="0" u="none" strike="noStrike" dirty="0">
                          <a:solidFill>
                            <a:srgbClr val="717171"/>
                          </a:solidFill>
                          <a:effectLst/>
                          <a:latin typeface="Arial"/>
                        </a:rPr>
                        <a:t>124</a:t>
                      </a:r>
                    </a:p>
                  </a:txBody>
                  <a:tcPr marL="9525" marR="9525" marT="9525" marB="0" anchor="ctr"/>
                </a:tc>
                <a:extLst>
                  <a:ext uri="{0D108BD9-81ED-4DB2-BD59-A6C34878D82A}">
                    <a16:rowId xmlns:a16="http://schemas.microsoft.com/office/drawing/2014/main" val="10004"/>
                  </a:ext>
                </a:extLst>
              </a:tr>
              <a:tr h="135350">
                <a:tc vMerge="1">
                  <a:txBody>
                    <a:bodyPr/>
                    <a:lstStyle/>
                    <a:p>
                      <a:endParaRPr lang="bs-Latn-BA"/>
                    </a:p>
                  </a:txBody>
                  <a:tcPr/>
                </a:tc>
                <a:tc>
                  <a:txBody>
                    <a:bodyPr/>
                    <a:lstStyle/>
                    <a:p>
                      <a:pPr marL="0" marR="0">
                        <a:spcBef>
                          <a:spcPts val="0"/>
                        </a:spcBef>
                        <a:spcAft>
                          <a:spcPts val="0"/>
                        </a:spcAft>
                      </a:pPr>
                      <a:r>
                        <a:rPr lang="en-GB" sz="1100" dirty="0">
                          <a:solidFill>
                            <a:schemeClr val="tx1"/>
                          </a:solidFill>
                          <a:effectLst/>
                          <a:latin typeface="+mn-lt"/>
                          <a:ea typeface="Times New Roman" panose="02020603050405020304" pitchFamily="18" charset="0"/>
                          <a:cs typeface="Arial" panose="020B0604020202020204" pitchFamily="34" charset="0"/>
                        </a:rPr>
                        <a:t>BOSNIA</a:t>
                      </a:r>
                      <a:r>
                        <a:rPr lang="hr-BA" sz="1100" dirty="0">
                          <a:solidFill>
                            <a:schemeClr val="tx1"/>
                          </a:solidFill>
                          <a:effectLst/>
                          <a:latin typeface="+mn-lt"/>
                          <a:ea typeface="Times New Roman" panose="02020603050405020304" pitchFamily="18" charset="0"/>
                          <a:cs typeface="Arial" panose="020B0604020202020204" pitchFamily="34" charset="0"/>
                        </a:rPr>
                        <a:t>N</a:t>
                      </a:r>
                      <a:r>
                        <a:rPr lang="en-GB" sz="1100" dirty="0">
                          <a:solidFill>
                            <a:schemeClr val="tx1"/>
                          </a:solidFill>
                          <a:effectLst/>
                          <a:latin typeface="+mn-lt"/>
                          <a:ea typeface="Times New Roman" panose="02020603050405020304" pitchFamily="18" charset="0"/>
                          <a:cs typeface="Arial" panose="020B0604020202020204" pitchFamily="34" charset="0"/>
                        </a:rPr>
                        <a:t>-PODRINJE CANTON</a:t>
                      </a:r>
                      <a:endParaRPr lang="en-US" sz="1100" dirty="0">
                        <a:solidFill>
                          <a:schemeClr val="tx1"/>
                        </a:solidFill>
                        <a:effectLst/>
                        <a:latin typeface="+mn-lt"/>
                        <a:ea typeface="Times New Roman" panose="02020603050405020304" pitchFamily="18" charset="0"/>
                        <a:cs typeface="Arial" panose="020B0604020202020204" pitchFamily="34" charset="0"/>
                      </a:endParaRPr>
                    </a:p>
                  </a:txBody>
                  <a:tcPr marL="56604" marR="56604" marT="0" marB="0" anchor="ctr"/>
                </a:tc>
                <a:tc vMerge="1">
                  <a:txBody>
                    <a:bodyPr/>
                    <a:lstStyle/>
                    <a:p>
                      <a:endParaRPr lang="bs-Latn-BA"/>
                    </a:p>
                  </a:txBody>
                  <a:tcPr/>
                </a:tc>
                <a:tc>
                  <a:txBody>
                    <a:bodyPr/>
                    <a:lstStyle/>
                    <a:p>
                      <a:pPr algn="r" fontAlgn="ctr"/>
                      <a:r>
                        <a:rPr lang="bs-Latn-BA" sz="1100" b="0" i="0" u="none" strike="noStrike" dirty="0">
                          <a:solidFill>
                            <a:srgbClr val="808080"/>
                          </a:solidFill>
                          <a:effectLst/>
                          <a:latin typeface="Calibri"/>
                        </a:rPr>
                        <a:t>19,340</a:t>
                      </a:r>
                    </a:p>
                  </a:txBody>
                  <a:tcPr marL="9525" marR="9525" marT="9525" marB="0" anchor="ctr"/>
                </a:tc>
                <a:tc>
                  <a:txBody>
                    <a:bodyPr/>
                    <a:lstStyle/>
                    <a:p>
                      <a:pPr algn="r" rtl="0" fontAlgn="b"/>
                      <a:r>
                        <a:rPr lang="bs-Latn-BA" sz="1100" b="0" i="0" u="none" strike="noStrike" dirty="0">
                          <a:solidFill>
                            <a:srgbClr val="717171"/>
                          </a:solidFill>
                          <a:effectLst/>
                          <a:latin typeface="Arial"/>
                        </a:rPr>
                        <a:t>0.0109797</a:t>
                      </a:r>
                    </a:p>
                  </a:txBody>
                  <a:tcPr marL="9525" marR="9525" marT="9525" marB="0" anchor="b"/>
                </a:tc>
                <a:tc>
                  <a:txBody>
                    <a:bodyPr/>
                    <a:lstStyle/>
                    <a:p>
                      <a:pPr algn="r" rtl="0" fontAlgn="ctr"/>
                      <a:r>
                        <a:rPr lang="bs-Latn-BA" sz="1100" b="0" i="0" u="none" strike="noStrike" dirty="0">
                          <a:solidFill>
                            <a:srgbClr val="717171"/>
                          </a:solidFill>
                          <a:effectLst/>
                          <a:latin typeface="Arial"/>
                        </a:rPr>
                        <a:t>8</a:t>
                      </a:r>
                    </a:p>
                  </a:txBody>
                  <a:tcPr marL="9525" marR="9525" marT="9525" marB="0" anchor="ctr"/>
                </a:tc>
                <a:extLst>
                  <a:ext uri="{0D108BD9-81ED-4DB2-BD59-A6C34878D82A}">
                    <a16:rowId xmlns:a16="http://schemas.microsoft.com/office/drawing/2014/main" val="10005"/>
                  </a:ext>
                </a:extLst>
              </a:tr>
              <a:tr h="135350">
                <a:tc vMerge="1">
                  <a:txBody>
                    <a:bodyPr/>
                    <a:lstStyle/>
                    <a:p>
                      <a:endParaRPr lang="bs-Latn-BA"/>
                    </a:p>
                  </a:txBody>
                  <a:tcPr/>
                </a:tc>
                <a:tc>
                  <a:txBody>
                    <a:bodyPr/>
                    <a:lstStyle/>
                    <a:p>
                      <a:pPr marL="0" marR="0">
                        <a:spcBef>
                          <a:spcPts val="0"/>
                        </a:spcBef>
                        <a:spcAft>
                          <a:spcPts val="0"/>
                        </a:spcAft>
                      </a:pPr>
                      <a:r>
                        <a:rPr lang="en-GB" sz="1100" dirty="0">
                          <a:solidFill>
                            <a:schemeClr val="tx1"/>
                          </a:solidFill>
                          <a:effectLst/>
                          <a:latin typeface="+mn-lt"/>
                          <a:ea typeface="Times New Roman" panose="02020603050405020304" pitchFamily="18" charset="0"/>
                          <a:cs typeface="Arial" panose="020B0604020202020204" pitchFamily="34" charset="0"/>
                        </a:rPr>
                        <a:t>CENTRAL BOSNIA CANTON</a:t>
                      </a:r>
                      <a:endParaRPr lang="en-US" sz="1100" dirty="0">
                        <a:solidFill>
                          <a:schemeClr val="tx1"/>
                        </a:solidFill>
                        <a:effectLst/>
                        <a:latin typeface="+mn-lt"/>
                        <a:ea typeface="Times New Roman" panose="02020603050405020304" pitchFamily="18" charset="0"/>
                        <a:cs typeface="Arial" panose="020B0604020202020204" pitchFamily="34" charset="0"/>
                      </a:endParaRPr>
                    </a:p>
                  </a:txBody>
                  <a:tcPr marL="56604" marR="56604" marT="0" marB="0" anchor="ctr"/>
                </a:tc>
                <a:tc vMerge="1">
                  <a:txBody>
                    <a:bodyPr/>
                    <a:lstStyle/>
                    <a:p>
                      <a:endParaRPr lang="bs-Latn-BA"/>
                    </a:p>
                  </a:txBody>
                  <a:tcPr/>
                </a:tc>
                <a:tc>
                  <a:txBody>
                    <a:bodyPr/>
                    <a:lstStyle/>
                    <a:p>
                      <a:pPr algn="r" fontAlgn="ctr"/>
                      <a:r>
                        <a:rPr lang="bs-Latn-BA" sz="1100" b="0" i="0" u="none" strike="noStrike" dirty="0">
                          <a:solidFill>
                            <a:srgbClr val="808080"/>
                          </a:solidFill>
                          <a:effectLst/>
                          <a:latin typeface="Calibri"/>
                        </a:rPr>
                        <a:t>199,064</a:t>
                      </a:r>
                    </a:p>
                  </a:txBody>
                  <a:tcPr marL="9525" marR="9525" marT="9525" marB="0" anchor="ctr"/>
                </a:tc>
                <a:tc>
                  <a:txBody>
                    <a:bodyPr/>
                    <a:lstStyle/>
                    <a:p>
                      <a:pPr algn="r" rtl="0" fontAlgn="b"/>
                      <a:r>
                        <a:rPr lang="bs-Latn-BA" sz="1100" b="0" i="0" u="none" strike="noStrike" dirty="0">
                          <a:solidFill>
                            <a:srgbClr val="717171"/>
                          </a:solidFill>
                          <a:effectLst/>
                          <a:latin typeface="Arial"/>
                        </a:rPr>
                        <a:t>0.1130127</a:t>
                      </a:r>
                    </a:p>
                  </a:txBody>
                  <a:tcPr marL="9525" marR="9525" marT="9525" marB="0" anchor="b"/>
                </a:tc>
                <a:tc>
                  <a:txBody>
                    <a:bodyPr/>
                    <a:lstStyle/>
                    <a:p>
                      <a:pPr algn="r" rtl="0" fontAlgn="ctr"/>
                      <a:r>
                        <a:rPr lang="bs-Latn-BA" sz="1100" b="0" i="0" u="none" strike="noStrike" dirty="0">
                          <a:solidFill>
                            <a:srgbClr val="717171"/>
                          </a:solidFill>
                          <a:effectLst/>
                          <a:latin typeface="Arial"/>
                        </a:rPr>
                        <a:t>86</a:t>
                      </a:r>
                    </a:p>
                  </a:txBody>
                  <a:tcPr marL="9525" marR="9525" marT="9525" marB="0" anchor="ctr"/>
                </a:tc>
                <a:extLst>
                  <a:ext uri="{0D108BD9-81ED-4DB2-BD59-A6C34878D82A}">
                    <a16:rowId xmlns:a16="http://schemas.microsoft.com/office/drawing/2014/main" val="10006"/>
                  </a:ext>
                </a:extLst>
              </a:tr>
              <a:tr h="201672">
                <a:tc vMerge="1">
                  <a:txBody>
                    <a:bodyPr/>
                    <a:lstStyle/>
                    <a:p>
                      <a:endParaRPr lang="bs-Latn-BA"/>
                    </a:p>
                  </a:txBody>
                  <a:tcPr/>
                </a:tc>
                <a:tc>
                  <a:txBody>
                    <a:bodyPr/>
                    <a:lstStyle/>
                    <a:p>
                      <a:pPr marL="0" marR="0">
                        <a:spcBef>
                          <a:spcPts val="0"/>
                        </a:spcBef>
                        <a:spcAft>
                          <a:spcPts val="0"/>
                        </a:spcAft>
                      </a:pPr>
                      <a:r>
                        <a:rPr lang="en-GB" sz="1100" dirty="0">
                          <a:solidFill>
                            <a:schemeClr val="tx1"/>
                          </a:solidFill>
                          <a:effectLst/>
                          <a:latin typeface="+mn-lt"/>
                          <a:ea typeface="Times New Roman" panose="02020603050405020304" pitchFamily="18" charset="0"/>
                          <a:cs typeface="Arial" panose="020B0604020202020204" pitchFamily="34" charset="0"/>
                        </a:rPr>
                        <a:t>HERZEGOVINA-NERETVA CANTON</a:t>
                      </a:r>
                      <a:endParaRPr lang="en-US" sz="1100" dirty="0">
                        <a:solidFill>
                          <a:schemeClr val="tx1"/>
                        </a:solidFill>
                        <a:effectLst/>
                        <a:latin typeface="+mn-lt"/>
                        <a:ea typeface="Times New Roman" panose="02020603050405020304" pitchFamily="18" charset="0"/>
                        <a:cs typeface="Arial" panose="020B0604020202020204" pitchFamily="34" charset="0"/>
                      </a:endParaRPr>
                    </a:p>
                  </a:txBody>
                  <a:tcPr marL="56604" marR="56604" marT="0" marB="0" anchor="ctr"/>
                </a:tc>
                <a:tc vMerge="1">
                  <a:txBody>
                    <a:bodyPr/>
                    <a:lstStyle/>
                    <a:p>
                      <a:endParaRPr lang="bs-Latn-BA"/>
                    </a:p>
                  </a:txBody>
                  <a:tcPr/>
                </a:tc>
                <a:tc>
                  <a:txBody>
                    <a:bodyPr/>
                    <a:lstStyle/>
                    <a:p>
                      <a:pPr algn="r" fontAlgn="ctr"/>
                      <a:r>
                        <a:rPr lang="bs-Latn-BA" sz="1100" b="0" i="0" u="none" strike="noStrike" dirty="0">
                          <a:solidFill>
                            <a:srgbClr val="808080"/>
                          </a:solidFill>
                          <a:effectLst/>
                          <a:latin typeface="Calibri"/>
                        </a:rPr>
                        <a:t>177,911</a:t>
                      </a:r>
                    </a:p>
                  </a:txBody>
                  <a:tcPr marL="9525" marR="9525" marT="9525" marB="0" anchor="ctr"/>
                </a:tc>
                <a:tc>
                  <a:txBody>
                    <a:bodyPr/>
                    <a:lstStyle/>
                    <a:p>
                      <a:pPr algn="r" rtl="0" fontAlgn="b"/>
                      <a:r>
                        <a:rPr lang="bs-Latn-BA" sz="1100" b="0" i="0" u="none" strike="noStrike" dirty="0">
                          <a:solidFill>
                            <a:srgbClr val="717171"/>
                          </a:solidFill>
                          <a:effectLst/>
                          <a:latin typeface="Arial"/>
                        </a:rPr>
                        <a:t>0.1010037</a:t>
                      </a:r>
                    </a:p>
                  </a:txBody>
                  <a:tcPr marL="9525" marR="9525" marT="9525" marB="0" anchor="b"/>
                </a:tc>
                <a:tc>
                  <a:txBody>
                    <a:bodyPr/>
                    <a:lstStyle/>
                    <a:p>
                      <a:pPr algn="r" rtl="0" fontAlgn="ctr"/>
                      <a:r>
                        <a:rPr lang="bs-Latn-BA" sz="1100" b="0" i="0" u="none" strike="noStrike">
                          <a:solidFill>
                            <a:srgbClr val="717171"/>
                          </a:solidFill>
                          <a:effectLst/>
                          <a:latin typeface="Arial"/>
                        </a:rPr>
                        <a:t>75</a:t>
                      </a:r>
                    </a:p>
                  </a:txBody>
                  <a:tcPr marL="9525" marR="9525" marT="9525" marB="0" anchor="ctr"/>
                </a:tc>
                <a:extLst>
                  <a:ext uri="{0D108BD9-81ED-4DB2-BD59-A6C34878D82A}">
                    <a16:rowId xmlns:a16="http://schemas.microsoft.com/office/drawing/2014/main" val="10007"/>
                  </a:ext>
                </a:extLst>
              </a:tr>
              <a:tr h="135350">
                <a:tc vMerge="1">
                  <a:txBody>
                    <a:bodyPr/>
                    <a:lstStyle/>
                    <a:p>
                      <a:endParaRPr lang="bs-Latn-BA"/>
                    </a:p>
                  </a:txBody>
                  <a:tcPr/>
                </a:tc>
                <a:tc>
                  <a:txBody>
                    <a:bodyPr/>
                    <a:lstStyle/>
                    <a:p>
                      <a:pPr marL="0" marR="0">
                        <a:spcBef>
                          <a:spcPts val="0"/>
                        </a:spcBef>
                        <a:spcAft>
                          <a:spcPts val="0"/>
                        </a:spcAft>
                      </a:pPr>
                      <a:r>
                        <a:rPr lang="en-GB" sz="1100" dirty="0">
                          <a:solidFill>
                            <a:schemeClr val="tx1"/>
                          </a:solidFill>
                          <a:effectLst/>
                          <a:latin typeface="+mn-lt"/>
                          <a:ea typeface="Times New Roman" panose="02020603050405020304" pitchFamily="18" charset="0"/>
                          <a:cs typeface="Arial" panose="020B0604020202020204" pitchFamily="34" charset="0"/>
                        </a:rPr>
                        <a:t>WEST HERZEGOVINA CANTON</a:t>
                      </a:r>
                      <a:endParaRPr lang="en-US" sz="1100" dirty="0">
                        <a:solidFill>
                          <a:schemeClr val="tx1"/>
                        </a:solidFill>
                        <a:effectLst/>
                        <a:latin typeface="+mn-lt"/>
                        <a:ea typeface="Times New Roman" panose="02020603050405020304" pitchFamily="18" charset="0"/>
                        <a:cs typeface="Arial" panose="020B0604020202020204" pitchFamily="34" charset="0"/>
                      </a:endParaRPr>
                    </a:p>
                  </a:txBody>
                  <a:tcPr marL="56604" marR="56604" marT="0" marB="0" anchor="ctr"/>
                </a:tc>
                <a:tc vMerge="1">
                  <a:txBody>
                    <a:bodyPr/>
                    <a:lstStyle/>
                    <a:p>
                      <a:endParaRPr lang="bs-Latn-BA"/>
                    </a:p>
                  </a:txBody>
                  <a:tcPr/>
                </a:tc>
                <a:tc>
                  <a:txBody>
                    <a:bodyPr/>
                    <a:lstStyle/>
                    <a:p>
                      <a:pPr algn="r" fontAlgn="ctr"/>
                      <a:r>
                        <a:rPr lang="bs-Latn-BA" sz="1100" b="0" i="0" u="none" strike="noStrike" dirty="0">
                          <a:solidFill>
                            <a:srgbClr val="808080"/>
                          </a:solidFill>
                          <a:effectLst/>
                          <a:latin typeface="Calibri"/>
                        </a:rPr>
                        <a:t>73,587</a:t>
                      </a:r>
                    </a:p>
                  </a:txBody>
                  <a:tcPr marL="9525" marR="9525" marT="9525" marB="0" anchor="ctr"/>
                </a:tc>
                <a:tc>
                  <a:txBody>
                    <a:bodyPr/>
                    <a:lstStyle/>
                    <a:p>
                      <a:pPr algn="r" rtl="0" fontAlgn="b"/>
                      <a:r>
                        <a:rPr lang="bs-Latn-BA" sz="1100" b="0" i="0" u="none" strike="noStrike" dirty="0">
                          <a:solidFill>
                            <a:srgbClr val="717171"/>
                          </a:solidFill>
                          <a:effectLst/>
                          <a:latin typeface="Arial"/>
                        </a:rPr>
                        <a:t>0.0417768</a:t>
                      </a:r>
                    </a:p>
                  </a:txBody>
                  <a:tcPr marL="9525" marR="9525" marT="9525" marB="0" anchor="b"/>
                </a:tc>
                <a:tc>
                  <a:txBody>
                    <a:bodyPr/>
                    <a:lstStyle/>
                    <a:p>
                      <a:pPr algn="r" rtl="0" fontAlgn="ctr"/>
                      <a:r>
                        <a:rPr lang="bs-Latn-BA" sz="1100" b="0" i="0" u="none" strike="noStrike" dirty="0">
                          <a:solidFill>
                            <a:srgbClr val="717171"/>
                          </a:solidFill>
                          <a:effectLst/>
                          <a:latin typeface="Arial"/>
                        </a:rPr>
                        <a:t>32</a:t>
                      </a:r>
                    </a:p>
                  </a:txBody>
                  <a:tcPr marL="9525" marR="9525" marT="9525" marB="0" anchor="ctr"/>
                </a:tc>
                <a:extLst>
                  <a:ext uri="{0D108BD9-81ED-4DB2-BD59-A6C34878D82A}">
                    <a16:rowId xmlns:a16="http://schemas.microsoft.com/office/drawing/2014/main" val="10008"/>
                  </a:ext>
                </a:extLst>
              </a:tr>
              <a:tr h="135350">
                <a:tc vMerge="1">
                  <a:txBody>
                    <a:bodyPr/>
                    <a:lstStyle/>
                    <a:p>
                      <a:endParaRPr lang="bs-Latn-BA"/>
                    </a:p>
                  </a:txBody>
                  <a:tcPr/>
                </a:tc>
                <a:tc>
                  <a:txBody>
                    <a:bodyPr/>
                    <a:lstStyle/>
                    <a:p>
                      <a:pPr marL="0" marR="0">
                        <a:spcBef>
                          <a:spcPts val="0"/>
                        </a:spcBef>
                        <a:spcAft>
                          <a:spcPts val="0"/>
                        </a:spcAft>
                      </a:pPr>
                      <a:r>
                        <a:rPr lang="en-GB" sz="1100" dirty="0">
                          <a:solidFill>
                            <a:schemeClr val="tx1"/>
                          </a:solidFill>
                          <a:effectLst/>
                          <a:latin typeface="+mn-lt"/>
                          <a:ea typeface="Times New Roman" panose="02020603050405020304" pitchFamily="18" charset="0"/>
                          <a:cs typeface="Arial" panose="020B0604020202020204" pitchFamily="34" charset="0"/>
                        </a:rPr>
                        <a:t>SARAJEVO CANTON</a:t>
                      </a:r>
                      <a:endParaRPr lang="en-US" sz="1100" dirty="0">
                        <a:solidFill>
                          <a:schemeClr val="tx1"/>
                        </a:solidFill>
                        <a:effectLst/>
                        <a:latin typeface="+mn-lt"/>
                        <a:ea typeface="Times New Roman" panose="02020603050405020304" pitchFamily="18" charset="0"/>
                        <a:cs typeface="Arial" panose="020B0604020202020204" pitchFamily="34" charset="0"/>
                      </a:endParaRPr>
                    </a:p>
                  </a:txBody>
                  <a:tcPr marL="56604" marR="56604" marT="0" marB="0" anchor="ctr"/>
                </a:tc>
                <a:tc vMerge="1">
                  <a:txBody>
                    <a:bodyPr/>
                    <a:lstStyle/>
                    <a:p>
                      <a:endParaRPr lang="bs-Latn-BA"/>
                    </a:p>
                  </a:txBody>
                  <a:tcPr/>
                </a:tc>
                <a:tc>
                  <a:txBody>
                    <a:bodyPr/>
                    <a:lstStyle/>
                    <a:p>
                      <a:pPr algn="r" fontAlgn="ctr"/>
                      <a:r>
                        <a:rPr lang="bs-Latn-BA" sz="1100" b="0" i="0" u="none" strike="noStrike" dirty="0">
                          <a:solidFill>
                            <a:srgbClr val="808080"/>
                          </a:solidFill>
                          <a:effectLst/>
                          <a:latin typeface="Calibri"/>
                        </a:rPr>
                        <a:t>334,334</a:t>
                      </a:r>
                    </a:p>
                  </a:txBody>
                  <a:tcPr marL="9525" marR="9525" marT="9525" marB="0" anchor="ctr"/>
                </a:tc>
                <a:tc>
                  <a:txBody>
                    <a:bodyPr/>
                    <a:lstStyle/>
                    <a:p>
                      <a:pPr algn="r" rtl="0" fontAlgn="b"/>
                      <a:r>
                        <a:rPr lang="bs-Latn-BA" sz="1100" b="0" i="0" u="none" strike="noStrike" dirty="0">
                          <a:solidFill>
                            <a:srgbClr val="717171"/>
                          </a:solidFill>
                          <a:effectLst/>
                          <a:latin typeface="Arial"/>
                        </a:rPr>
                        <a:t>0.1898082</a:t>
                      </a:r>
                    </a:p>
                  </a:txBody>
                  <a:tcPr marL="9525" marR="9525" marT="9525" marB="0" anchor="b"/>
                </a:tc>
                <a:tc>
                  <a:txBody>
                    <a:bodyPr/>
                    <a:lstStyle/>
                    <a:p>
                      <a:pPr algn="r" rtl="0" fontAlgn="ctr"/>
                      <a:r>
                        <a:rPr lang="bs-Latn-BA" sz="1100" b="0" i="0" u="none" strike="noStrike" dirty="0">
                          <a:solidFill>
                            <a:srgbClr val="717171"/>
                          </a:solidFill>
                          <a:effectLst/>
                          <a:latin typeface="Arial"/>
                        </a:rPr>
                        <a:t>141</a:t>
                      </a:r>
                    </a:p>
                  </a:txBody>
                  <a:tcPr marL="9525" marR="9525" marT="9525" marB="0" anchor="ctr"/>
                </a:tc>
                <a:extLst>
                  <a:ext uri="{0D108BD9-81ED-4DB2-BD59-A6C34878D82A}">
                    <a16:rowId xmlns:a16="http://schemas.microsoft.com/office/drawing/2014/main" val="10009"/>
                  </a:ext>
                </a:extLst>
              </a:tr>
              <a:tr h="135350">
                <a:tc vMerge="1">
                  <a:txBody>
                    <a:bodyPr/>
                    <a:lstStyle/>
                    <a:p>
                      <a:endParaRPr lang="bs-Latn-BA"/>
                    </a:p>
                  </a:txBody>
                  <a:tcPr/>
                </a:tc>
                <a:tc>
                  <a:txBody>
                    <a:bodyPr/>
                    <a:lstStyle/>
                    <a:p>
                      <a:pPr marL="0" marR="0">
                        <a:spcBef>
                          <a:spcPts val="0"/>
                        </a:spcBef>
                        <a:spcAft>
                          <a:spcPts val="0"/>
                        </a:spcAft>
                      </a:pPr>
                      <a:r>
                        <a:rPr lang="en-GB" sz="1100" dirty="0">
                          <a:solidFill>
                            <a:schemeClr val="tx1"/>
                          </a:solidFill>
                          <a:effectLst/>
                          <a:latin typeface="+mn-lt"/>
                          <a:ea typeface="Times New Roman" panose="02020603050405020304" pitchFamily="18" charset="0"/>
                          <a:cs typeface="Arial" panose="020B0604020202020204" pitchFamily="34" charset="0"/>
                        </a:rPr>
                        <a:t>CANTON 10</a:t>
                      </a:r>
                      <a:endParaRPr lang="en-US" sz="1100" dirty="0">
                        <a:solidFill>
                          <a:schemeClr val="tx1"/>
                        </a:solidFill>
                        <a:effectLst/>
                        <a:latin typeface="+mn-lt"/>
                        <a:ea typeface="Times New Roman" panose="02020603050405020304" pitchFamily="18" charset="0"/>
                        <a:cs typeface="Arial" panose="020B0604020202020204" pitchFamily="34" charset="0"/>
                      </a:endParaRPr>
                    </a:p>
                  </a:txBody>
                  <a:tcPr marL="56604" marR="56604" marT="0" marB="0" anchor="ctr"/>
                </a:tc>
                <a:tc vMerge="1">
                  <a:txBody>
                    <a:bodyPr/>
                    <a:lstStyle/>
                    <a:p>
                      <a:endParaRPr lang="bs-Latn-BA"/>
                    </a:p>
                  </a:txBody>
                  <a:tcPr/>
                </a:tc>
                <a:tc>
                  <a:txBody>
                    <a:bodyPr/>
                    <a:lstStyle/>
                    <a:p>
                      <a:pPr algn="r" fontAlgn="ctr"/>
                      <a:r>
                        <a:rPr lang="bs-Latn-BA" sz="1100" b="0" i="0" u="none" strike="noStrike" dirty="0">
                          <a:solidFill>
                            <a:srgbClr val="808080"/>
                          </a:solidFill>
                          <a:effectLst/>
                          <a:latin typeface="Calibri"/>
                        </a:rPr>
                        <a:t>68,699</a:t>
                      </a:r>
                    </a:p>
                  </a:txBody>
                  <a:tcPr marL="9525" marR="9525" marT="9525" marB="0" anchor="ctr"/>
                </a:tc>
                <a:tc>
                  <a:txBody>
                    <a:bodyPr/>
                    <a:lstStyle/>
                    <a:p>
                      <a:pPr algn="r" rtl="0" fontAlgn="b"/>
                      <a:r>
                        <a:rPr lang="bs-Latn-BA" sz="1100" b="0" i="0" u="none" strike="noStrike" dirty="0">
                          <a:solidFill>
                            <a:srgbClr val="717171"/>
                          </a:solidFill>
                          <a:effectLst/>
                          <a:latin typeface="Arial"/>
                        </a:rPr>
                        <a:t>0.0390018</a:t>
                      </a:r>
                    </a:p>
                  </a:txBody>
                  <a:tcPr marL="9525" marR="9525" marT="9525" marB="0" anchor="b"/>
                </a:tc>
                <a:tc>
                  <a:txBody>
                    <a:bodyPr/>
                    <a:lstStyle/>
                    <a:p>
                      <a:pPr algn="r" rtl="0" fontAlgn="ctr"/>
                      <a:r>
                        <a:rPr lang="bs-Latn-BA" sz="1100" b="0" i="0" u="none" strike="noStrike">
                          <a:solidFill>
                            <a:srgbClr val="717171"/>
                          </a:solidFill>
                          <a:effectLst/>
                          <a:latin typeface="Arial"/>
                        </a:rPr>
                        <a:t>29</a:t>
                      </a:r>
                    </a:p>
                  </a:txBody>
                  <a:tcPr marL="9525" marR="9525" marT="9525" marB="0" anchor="ctr"/>
                </a:tc>
                <a:extLst>
                  <a:ext uri="{0D108BD9-81ED-4DB2-BD59-A6C34878D82A}">
                    <a16:rowId xmlns:a16="http://schemas.microsoft.com/office/drawing/2014/main" val="10010"/>
                  </a:ext>
                </a:extLst>
              </a:tr>
              <a:tr h="135350">
                <a:tc>
                  <a:txBody>
                    <a:bodyPr/>
                    <a:lstStyle/>
                    <a:p>
                      <a:pPr algn="ctr" fontAlgn="ctr"/>
                      <a:endParaRPr lang="bs-Latn-BA" sz="1100" b="1" i="0" u="none" strike="noStrike" dirty="0">
                        <a:solidFill>
                          <a:srgbClr val="000000"/>
                        </a:solidFill>
                        <a:effectLst/>
                        <a:latin typeface="+mn-lt"/>
                      </a:endParaRPr>
                    </a:p>
                  </a:txBody>
                  <a:tcPr marL="7919" marR="7919" marT="7919" marB="0" anchor="ctr"/>
                </a:tc>
                <a:tc>
                  <a:txBody>
                    <a:bodyPr/>
                    <a:lstStyle/>
                    <a:p>
                      <a:pPr algn="l" rtl="0" fontAlgn="b"/>
                      <a:r>
                        <a:rPr lang="bs-Latn-BA" sz="1100" b="1" u="none" strike="noStrike" dirty="0">
                          <a:effectLst/>
                        </a:rPr>
                        <a:t>FEDERATION</a:t>
                      </a:r>
                      <a:r>
                        <a:rPr lang="bs-Latn-BA" sz="1100" b="1" u="none" strike="noStrike" baseline="0" dirty="0">
                          <a:effectLst/>
                        </a:rPr>
                        <a:t> OF BIH</a:t>
                      </a:r>
                      <a:endParaRPr lang="bs-Latn-BA" sz="1100" b="1" i="0" u="none" strike="noStrike" dirty="0">
                        <a:solidFill>
                          <a:srgbClr val="000000"/>
                        </a:solidFill>
                        <a:effectLst/>
                        <a:latin typeface="+mn-lt"/>
                      </a:endParaRPr>
                    </a:p>
                  </a:txBody>
                  <a:tcPr marL="7919" marR="7919" marT="7919" marB="0" anchor="b"/>
                </a:tc>
                <a:tc>
                  <a:txBody>
                    <a:bodyPr/>
                    <a:lstStyle/>
                    <a:p>
                      <a:pPr algn="l" rtl="0" fontAlgn="ctr"/>
                      <a:r>
                        <a:rPr lang="bs-Latn-BA" sz="1100" b="1" u="none" strike="noStrike" dirty="0">
                          <a:effectLst/>
                        </a:rPr>
                        <a:t> </a:t>
                      </a:r>
                      <a:endParaRPr lang="bs-Latn-BA" sz="1100" b="1" i="0" u="none" strike="noStrike" dirty="0">
                        <a:solidFill>
                          <a:srgbClr val="000000"/>
                        </a:solidFill>
                        <a:effectLst/>
                        <a:latin typeface="+mn-lt"/>
                      </a:endParaRPr>
                    </a:p>
                  </a:txBody>
                  <a:tcPr marL="7919" marR="7919" marT="7919" marB="0" anchor="ctr"/>
                </a:tc>
                <a:tc>
                  <a:txBody>
                    <a:bodyPr/>
                    <a:lstStyle/>
                    <a:p>
                      <a:pPr algn="r" rtl="0" fontAlgn="b"/>
                      <a:r>
                        <a:rPr lang="bs-Latn-BA" sz="1100" b="1" i="0" u="none" strike="noStrike" dirty="0">
                          <a:solidFill>
                            <a:srgbClr val="717171"/>
                          </a:solidFill>
                          <a:effectLst/>
                          <a:latin typeface="Arial"/>
                        </a:rPr>
                        <a:t>1,761,431</a:t>
                      </a:r>
                    </a:p>
                  </a:txBody>
                  <a:tcPr marL="9525" marR="9525" marT="9525" marB="0" anchor="b"/>
                </a:tc>
                <a:tc>
                  <a:txBody>
                    <a:bodyPr/>
                    <a:lstStyle/>
                    <a:p>
                      <a:pPr algn="r" rtl="0" fontAlgn="b"/>
                      <a:r>
                        <a:rPr lang="bs-Latn-BA" sz="1100" b="1" i="0" u="none" strike="noStrike" dirty="0">
                          <a:solidFill>
                            <a:srgbClr val="717171"/>
                          </a:solidFill>
                          <a:effectLst/>
                          <a:latin typeface="Arial"/>
                        </a:rPr>
                        <a:t>1</a:t>
                      </a:r>
                    </a:p>
                  </a:txBody>
                  <a:tcPr marL="9525" marR="9525" marT="9525" marB="0" anchor="b"/>
                </a:tc>
                <a:tc>
                  <a:txBody>
                    <a:bodyPr/>
                    <a:lstStyle/>
                    <a:p>
                      <a:pPr algn="r" rtl="0" fontAlgn="b"/>
                      <a:r>
                        <a:rPr lang="bs-Latn-BA" sz="1100" b="1" i="0" u="none" strike="noStrike" dirty="0">
                          <a:solidFill>
                            <a:srgbClr val="717171"/>
                          </a:solidFill>
                          <a:effectLst/>
                          <a:latin typeface="Arial"/>
                        </a:rPr>
                        <a:t>754</a:t>
                      </a:r>
                    </a:p>
                  </a:txBody>
                  <a:tcPr marL="9525" marR="9525" marT="9525" marB="0" anchor="b"/>
                </a:tc>
                <a:extLst>
                  <a:ext uri="{0D108BD9-81ED-4DB2-BD59-A6C34878D82A}">
                    <a16:rowId xmlns:a16="http://schemas.microsoft.com/office/drawing/2014/main" val="10011"/>
                  </a:ext>
                </a:extLst>
              </a:tr>
              <a:tr h="135350">
                <a:tc rowSpan="6">
                  <a:txBody>
                    <a:bodyPr/>
                    <a:lstStyle/>
                    <a:p>
                      <a:pPr algn="ctr" fontAlgn="ctr"/>
                      <a:r>
                        <a:rPr lang="bs-Latn-BA" sz="1100" b="1" u="none" strike="noStrike" dirty="0">
                          <a:effectLst/>
                        </a:rPr>
                        <a:t>RS</a:t>
                      </a:r>
                      <a:endParaRPr lang="bs-Latn-BA" sz="1100" b="1" i="0" u="none" strike="noStrike" dirty="0">
                        <a:solidFill>
                          <a:srgbClr val="000000"/>
                        </a:solidFill>
                        <a:effectLst/>
                        <a:latin typeface="+mn-lt"/>
                      </a:endParaRPr>
                    </a:p>
                  </a:txBody>
                  <a:tcPr marL="7919" marR="7919" marT="7919" marB="0" anchor="ctr"/>
                </a:tc>
                <a:tc>
                  <a:txBody>
                    <a:bodyPr/>
                    <a:lstStyle/>
                    <a:p>
                      <a:pPr algn="l" rtl="0" fontAlgn="b"/>
                      <a:r>
                        <a:rPr lang="bs-Latn-BA" sz="1100" u="none" strike="noStrike" dirty="0">
                          <a:effectLst/>
                        </a:rPr>
                        <a:t>BANJA LUKA REGION</a:t>
                      </a:r>
                      <a:endParaRPr lang="bs-Latn-BA" sz="1100" b="0" i="0" u="none" strike="noStrike" dirty="0">
                        <a:solidFill>
                          <a:srgbClr val="000000"/>
                        </a:solidFill>
                        <a:effectLst/>
                        <a:latin typeface="+mn-lt"/>
                      </a:endParaRPr>
                    </a:p>
                  </a:txBody>
                  <a:tcPr marL="7919" marR="7919" marT="7919" marB="0" anchor="b"/>
                </a:tc>
                <a:tc rowSpan="7">
                  <a:txBody>
                    <a:bodyPr/>
                    <a:lstStyle/>
                    <a:p>
                      <a:pPr algn="ctr" rtl="0" fontAlgn="ctr"/>
                      <a:r>
                        <a:rPr lang="bs-Latn-BA" sz="1100" b="1" u="none" strike="noStrike" dirty="0">
                          <a:effectLst/>
                        </a:rPr>
                        <a:t>418</a:t>
                      </a:r>
                      <a:endParaRPr lang="bs-Latn-BA" sz="1100" b="1" i="0" u="none" strike="noStrike" dirty="0">
                        <a:solidFill>
                          <a:srgbClr val="000000"/>
                        </a:solidFill>
                        <a:effectLst/>
                        <a:latin typeface="+mn-lt"/>
                      </a:endParaRPr>
                    </a:p>
                  </a:txBody>
                  <a:tcPr marL="7919" marR="7919" marT="7919" marB="0" anchor="ctr"/>
                </a:tc>
                <a:tc>
                  <a:txBody>
                    <a:bodyPr/>
                    <a:lstStyle/>
                    <a:p>
                      <a:pPr algn="r" rtl="0" fontAlgn="ctr"/>
                      <a:r>
                        <a:rPr lang="bs-Latn-BA" sz="1100" b="0" i="0" u="none" strike="noStrike" dirty="0">
                          <a:solidFill>
                            <a:srgbClr val="717171"/>
                          </a:solidFill>
                          <a:effectLst/>
                          <a:latin typeface="Arial"/>
                        </a:rPr>
                        <a:t>455,968</a:t>
                      </a:r>
                    </a:p>
                  </a:txBody>
                  <a:tcPr marL="9525" marR="9525" marT="9525" marB="0" anchor="ctr"/>
                </a:tc>
                <a:tc>
                  <a:txBody>
                    <a:bodyPr/>
                    <a:lstStyle/>
                    <a:p>
                      <a:pPr algn="r" rtl="0" fontAlgn="b"/>
                      <a:r>
                        <a:rPr lang="bs-Latn-BA" sz="1100" b="0" i="0" u="none" strike="noStrike" dirty="0">
                          <a:solidFill>
                            <a:srgbClr val="717171"/>
                          </a:solidFill>
                          <a:effectLst/>
                          <a:latin typeface="Arial"/>
                        </a:rPr>
                        <a:t>0.451478</a:t>
                      </a:r>
                    </a:p>
                  </a:txBody>
                  <a:tcPr marL="9525" marR="9525" marT="9525" marB="0" anchor="b"/>
                </a:tc>
                <a:tc>
                  <a:txBody>
                    <a:bodyPr/>
                    <a:lstStyle/>
                    <a:p>
                      <a:pPr algn="r" rtl="0" fontAlgn="b"/>
                      <a:r>
                        <a:rPr lang="bs-Latn-BA" sz="1100" b="0" i="0" u="none" strike="noStrike" dirty="0">
                          <a:solidFill>
                            <a:srgbClr val="717171"/>
                          </a:solidFill>
                          <a:effectLst/>
                          <a:latin typeface="Arial"/>
                        </a:rPr>
                        <a:t>188</a:t>
                      </a:r>
                    </a:p>
                  </a:txBody>
                  <a:tcPr marL="9525" marR="9525" marT="9525" marB="0" anchor="b"/>
                </a:tc>
                <a:extLst>
                  <a:ext uri="{0D108BD9-81ED-4DB2-BD59-A6C34878D82A}">
                    <a16:rowId xmlns:a16="http://schemas.microsoft.com/office/drawing/2014/main" val="10012"/>
                  </a:ext>
                </a:extLst>
              </a:tr>
              <a:tr h="135350">
                <a:tc vMerge="1">
                  <a:txBody>
                    <a:bodyPr/>
                    <a:lstStyle/>
                    <a:p>
                      <a:endParaRPr lang="bs-Latn-BA"/>
                    </a:p>
                  </a:txBody>
                  <a:tcPr/>
                </a:tc>
                <a:tc>
                  <a:txBody>
                    <a:bodyPr/>
                    <a:lstStyle/>
                    <a:p>
                      <a:pPr algn="l" rtl="0" fontAlgn="b"/>
                      <a:r>
                        <a:rPr lang="bs-Latn-BA" sz="1100" u="none" strike="noStrike" dirty="0">
                          <a:effectLst/>
                        </a:rPr>
                        <a:t>DOBOJ REGION</a:t>
                      </a:r>
                      <a:endParaRPr lang="bs-Latn-BA" sz="1100" b="0" i="0" u="none" strike="noStrike" dirty="0">
                        <a:solidFill>
                          <a:srgbClr val="000000"/>
                        </a:solidFill>
                        <a:effectLst/>
                        <a:latin typeface="+mn-lt"/>
                      </a:endParaRPr>
                    </a:p>
                  </a:txBody>
                  <a:tcPr marL="7919" marR="7919" marT="7919" marB="0" anchor="b"/>
                </a:tc>
                <a:tc vMerge="1">
                  <a:txBody>
                    <a:bodyPr/>
                    <a:lstStyle/>
                    <a:p>
                      <a:endParaRPr lang="bs-Latn-BA"/>
                    </a:p>
                  </a:txBody>
                  <a:tcPr/>
                </a:tc>
                <a:tc>
                  <a:txBody>
                    <a:bodyPr/>
                    <a:lstStyle/>
                    <a:p>
                      <a:pPr algn="r" rtl="0" fontAlgn="ctr"/>
                      <a:r>
                        <a:rPr lang="bs-Latn-BA" sz="1100" b="0" i="0" u="none" strike="noStrike" dirty="0">
                          <a:solidFill>
                            <a:srgbClr val="717171"/>
                          </a:solidFill>
                          <a:effectLst/>
                          <a:latin typeface="Arial"/>
                        </a:rPr>
                        <a:t>178,521</a:t>
                      </a:r>
                    </a:p>
                  </a:txBody>
                  <a:tcPr marL="9525" marR="9525" marT="9525" marB="0" anchor="ctr"/>
                </a:tc>
                <a:tc>
                  <a:txBody>
                    <a:bodyPr/>
                    <a:lstStyle/>
                    <a:p>
                      <a:pPr algn="r" rtl="0" fontAlgn="b"/>
                      <a:r>
                        <a:rPr lang="bs-Latn-BA" sz="1100" b="0" i="0" u="none" strike="noStrike" dirty="0">
                          <a:solidFill>
                            <a:srgbClr val="717171"/>
                          </a:solidFill>
                          <a:effectLst/>
                          <a:latin typeface="Arial"/>
                        </a:rPr>
                        <a:t>0.176763</a:t>
                      </a:r>
                    </a:p>
                  </a:txBody>
                  <a:tcPr marL="9525" marR="9525" marT="9525" marB="0" anchor="b"/>
                </a:tc>
                <a:tc>
                  <a:txBody>
                    <a:bodyPr/>
                    <a:lstStyle/>
                    <a:p>
                      <a:pPr algn="r" rtl="0" fontAlgn="b"/>
                      <a:r>
                        <a:rPr lang="bs-Latn-BA" sz="1100" b="0" i="0" u="none" strike="noStrike" dirty="0">
                          <a:solidFill>
                            <a:srgbClr val="717171"/>
                          </a:solidFill>
                          <a:effectLst/>
                          <a:latin typeface="Arial"/>
                        </a:rPr>
                        <a:t>74</a:t>
                      </a:r>
                    </a:p>
                  </a:txBody>
                  <a:tcPr marL="9525" marR="9525" marT="9525" marB="0" anchor="b"/>
                </a:tc>
                <a:extLst>
                  <a:ext uri="{0D108BD9-81ED-4DB2-BD59-A6C34878D82A}">
                    <a16:rowId xmlns:a16="http://schemas.microsoft.com/office/drawing/2014/main" val="10013"/>
                  </a:ext>
                </a:extLst>
              </a:tr>
              <a:tr h="135350">
                <a:tc vMerge="1">
                  <a:txBody>
                    <a:bodyPr/>
                    <a:lstStyle/>
                    <a:p>
                      <a:endParaRPr lang="bs-Latn-BA"/>
                    </a:p>
                  </a:txBody>
                  <a:tcPr/>
                </a:tc>
                <a:tc>
                  <a:txBody>
                    <a:bodyPr/>
                    <a:lstStyle/>
                    <a:p>
                      <a:pPr algn="l" rtl="0" fontAlgn="b"/>
                      <a:r>
                        <a:rPr lang="bs-Latn-BA" sz="1100" u="none" strike="noStrike" dirty="0">
                          <a:effectLst/>
                        </a:rPr>
                        <a:t>BIJELJINA REGION</a:t>
                      </a:r>
                      <a:endParaRPr lang="bs-Latn-BA" sz="1100" b="0" i="0" u="none" strike="noStrike" dirty="0">
                        <a:solidFill>
                          <a:srgbClr val="000000"/>
                        </a:solidFill>
                        <a:effectLst/>
                        <a:latin typeface="+mn-lt"/>
                      </a:endParaRPr>
                    </a:p>
                  </a:txBody>
                  <a:tcPr marL="7919" marR="7919" marT="7919" marB="0" anchor="b"/>
                </a:tc>
                <a:tc vMerge="1">
                  <a:txBody>
                    <a:bodyPr/>
                    <a:lstStyle/>
                    <a:p>
                      <a:endParaRPr lang="bs-Latn-BA"/>
                    </a:p>
                  </a:txBody>
                  <a:tcPr/>
                </a:tc>
                <a:tc>
                  <a:txBody>
                    <a:bodyPr/>
                    <a:lstStyle/>
                    <a:p>
                      <a:pPr algn="r" rtl="0" fontAlgn="ctr"/>
                      <a:r>
                        <a:rPr lang="bs-Latn-BA" sz="1100" b="0" i="0" u="none" strike="noStrike" dirty="0">
                          <a:solidFill>
                            <a:srgbClr val="717171"/>
                          </a:solidFill>
                          <a:effectLst/>
                          <a:latin typeface="Arial"/>
                        </a:rPr>
                        <a:t>113,817</a:t>
                      </a:r>
                    </a:p>
                  </a:txBody>
                  <a:tcPr marL="9525" marR="9525" marT="9525" marB="0" anchor="ctr"/>
                </a:tc>
                <a:tc>
                  <a:txBody>
                    <a:bodyPr/>
                    <a:lstStyle/>
                    <a:p>
                      <a:pPr algn="r" rtl="0" fontAlgn="b"/>
                      <a:r>
                        <a:rPr lang="bs-Latn-BA" sz="1100" b="0" i="0" u="none" strike="noStrike" dirty="0">
                          <a:solidFill>
                            <a:srgbClr val="717171"/>
                          </a:solidFill>
                          <a:effectLst/>
                          <a:latin typeface="Arial"/>
                        </a:rPr>
                        <a:t>0.112696</a:t>
                      </a:r>
                    </a:p>
                  </a:txBody>
                  <a:tcPr marL="9525" marR="9525" marT="9525" marB="0" anchor="b"/>
                </a:tc>
                <a:tc>
                  <a:txBody>
                    <a:bodyPr/>
                    <a:lstStyle/>
                    <a:p>
                      <a:pPr algn="r" rtl="0" fontAlgn="b"/>
                      <a:r>
                        <a:rPr lang="bs-Latn-BA" sz="1100" b="0" i="0" u="none" strike="noStrike" dirty="0">
                          <a:solidFill>
                            <a:srgbClr val="717171"/>
                          </a:solidFill>
                          <a:effectLst/>
                          <a:latin typeface="Arial"/>
                        </a:rPr>
                        <a:t>47</a:t>
                      </a:r>
                    </a:p>
                  </a:txBody>
                  <a:tcPr marL="9525" marR="9525" marT="9525" marB="0" anchor="b"/>
                </a:tc>
                <a:extLst>
                  <a:ext uri="{0D108BD9-81ED-4DB2-BD59-A6C34878D82A}">
                    <a16:rowId xmlns:a16="http://schemas.microsoft.com/office/drawing/2014/main" val="10014"/>
                  </a:ext>
                </a:extLst>
              </a:tr>
              <a:tr h="135350">
                <a:tc vMerge="1">
                  <a:txBody>
                    <a:bodyPr/>
                    <a:lstStyle/>
                    <a:p>
                      <a:endParaRPr lang="bs-Latn-BA"/>
                    </a:p>
                  </a:txBody>
                  <a:tcPr/>
                </a:tc>
                <a:tc>
                  <a:txBody>
                    <a:bodyPr/>
                    <a:lstStyle/>
                    <a:p>
                      <a:pPr algn="l" rtl="0" fontAlgn="b"/>
                      <a:r>
                        <a:rPr lang="bs-Latn-BA" sz="1100" u="none" strike="noStrike" dirty="0">
                          <a:effectLst/>
                        </a:rPr>
                        <a:t>ISTOČNO SARAJEVO REGION</a:t>
                      </a:r>
                      <a:endParaRPr lang="bs-Latn-BA" sz="1100" b="0" i="0" u="none" strike="noStrike" dirty="0">
                        <a:solidFill>
                          <a:srgbClr val="000000"/>
                        </a:solidFill>
                        <a:effectLst/>
                        <a:latin typeface="+mn-lt"/>
                      </a:endParaRPr>
                    </a:p>
                  </a:txBody>
                  <a:tcPr marL="7919" marR="7919" marT="7919" marB="0" anchor="b"/>
                </a:tc>
                <a:tc vMerge="1">
                  <a:txBody>
                    <a:bodyPr/>
                    <a:lstStyle/>
                    <a:p>
                      <a:endParaRPr lang="bs-Latn-BA"/>
                    </a:p>
                  </a:txBody>
                  <a:tcPr/>
                </a:tc>
                <a:tc>
                  <a:txBody>
                    <a:bodyPr/>
                    <a:lstStyle/>
                    <a:p>
                      <a:pPr algn="r" rtl="0" fontAlgn="ctr"/>
                      <a:r>
                        <a:rPr lang="bs-Latn-BA" sz="1100" b="0" i="0" u="none" strike="noStrike" dirty="0">
                          <a:solidFill>
                            <a:srgbClr val="717171"/>
                          </a:solidFill>
                          <a:effectLst/>
                          <a:latin typeface="Arial"/>
                        </a:rPr>
                        <a:t>79,808</a:t>
                      </a:r>
                    </a:p>
                  </a:txBody>
                  <a:tcPr marL="9525" marR="9525" marT="9525" marB="0" anchor="ctr"/>
                </a:tc>
                <a:tc>
                  <a:txBody>
                    <a:bodyPr/>
                    <a:lstStyle/>
                    <a:p>
                      <a:pPr algn="r" rtl="0" fontAlgn="b"/>
                      <a:r>
                        <a:rPr lang="bs-Latn-BA" sz="1100" b="0" i="0" u="none" strike="noStrike" dirty="0">
                          <a:solidFill>
                            <a:srgbClr val="717171"/>
                          </a:solidFill>
                          <a:effectLst/>
                          <a:latin typeface="Arial"/>
                        </a:rPr>
                        <a:t>0.079022</a:t>
                      </a:r>
                    </a:p>
                  </a:txBody>
                  <a:tcPr marL="9525" marR="9525" marT="9525" marB="0" anchor="b"/>
                </a:tc>
                <a:tc>
                  <a:txBody>
                    <a:bodyPr/>
                    <a:lstStyle/>
                    <a:p>
                      <a:pPr algn="r" rtl="0" fontAlgn="b"/>
                      <a:r>
                        <a:rPr lang="bs-Latn-BA" sz="1100" b="0" i="0" u="none" strike="noStrike" dirty="0">
                          <a:solidFill>
                            <a:srgbClr val="717171"/>
                          </a:solidFill>
                          <a:effectLst/>
                          <a:latin typeface="Arial"/>
                        </a:rPr>
                        <a:t>33</a:t>
                      </a:r>
                    </a:p>
                  </a:txBody>
                  <a:tcPr marL="9525" marR="9525" marT="9525" marB="0" anchor="b"/>
                </a:tc>
                <a:extLst>
                  <a:ext uri="{0D108BD9-81ED-4DB2-BD59-A6C34878D82A}">
                    <a16:rowId xmlns:a16="http://schemas.microsoft.com/office/drawing/2014/main" val="10015"/>
                  </a:ext>
                </a:extLst>
              </a:tr>
              <a:tr h="135350">
                <a:tc vMerge="1">
                  <a:txBody>
                    <a:bodyPr/>
                    <a:lstStyle/>
                    <a:p>
                      <a:endParaRPr lang="bs-Latn-BA"/>
                    </a:p>
                  </a:txBody>
                  <a:tcPr/>
                </a:tc>
                <a:tc>
                  <a:txBody>
                    <a:bodyPr/>
                    <a:lstStyle/>
                    <a:p>
                      <a:pPr algn="l" rtl="0" fontAlgn="b"/>
                      <a:r>
                        <a:rPr lang="bs-Latn-BA" sz="1100" u="none" strike="noStrike" dirty="0">
                          <a:effectLst/>
                        </a:rPr>
                        <a:t>ZVORNIK REGION</a:t>
                      </a:r>
                      <a:endParaRPr lang="bs-Latn-BA" sz="1100" b="0" i="0" u="none" strike="noStrike" dirty="0">
                        <a:solidFill>
                          <a:srgbClr val="000000"/>
                        </a:solidFill>
                        <a:effectLst/>
                        <a:latin typeface="+mn-lt"/>
                      </a:endParaRPr>
                    </a:p>
                  </a:txBody>
                  <a:tcPr marL="7919" marR="7919" marT="7919" marB="0" anchor="b"/>
                </a:tc>
                <a:tc vMerge="1">
                  <a:txBody>
                    <a:bodyPr/>
                    <a:lstStyle/>
                    <a:p>
                      <a:endParaRPr lang="bs-Latn-BA"/>
                    </a:p>
                  </a:txBody>
                  <a:tcPr/>
                </a:tc>
                <a:tc>
                  <a:txBody>
                    <a:bodyPr/>
                    <a:lstStyle/>
                    <a:p>
                      <a:pPr algn="r" rtl="0" fontAlgn="ctr"/>
                      <a:r>
                        <a:rPr lang="bs-Latn-BA" sz="1100" b="0" i="0" u="none" strike="noStrike" dirty="0">
                          <a:solidFill>
                            <a:srgbClr val="717171"/>
                          </a:solidFill>
                          <a:effectLst/>
                          <a:latin typeface="Arial"/>
                        </a:rPr>
                        <a:t>89,365</a:t>
                      </a:r>
                    </a:p>
                  </a:txBody>
                  <a:tcPr marL="9525" marR="9525" marT="9525" marB="0" anchor="ctr"/>
                </a:tc>
                <a:tc>
                  <a:txBody>
                    <a:bodyPr/>
                    <a:lstStyle/>
                    <a:p>
                      <a:pPr algn="r" rtl="0" fontAlgn="b"/>
                      <a:r>
                        <a:rPr lang="bs-Latn-BA" sz="1100" b="0" i="0" u="none" strike="noStrike" dirty="0">
                          <a:solidFill>
                            <a:srgbClr val="717171"/>
                          </a:solidFill>
                          <a:effectLst/>
                          <a:latin typeface="Arial"/>
                        </a:rPr>
                        <a:t>0.088485</a:t>
                      </a:r>
                    </a:p>
                  </a:txBody>
                  <a:tcPr marL="9525" marR="9525" marT="9525" marB="0" anchor="b"/>
                </a:tc>
                <a:tc>
                  <a:txBody>
                    <a:bodyPr/>
                    <a:lstStyle/>
                    <a:p>
                      <a:pPr algn="r" rtl="0" fontAlgn="b"/>
                      <a:r>
                        <a:rPr lang="bs-Latn-BA" sz="1100" b="0" i="0" u="none" strike="noStrike">
                          <a:solidFill>
                            <a:srgbClr val="717171"/>
                          </a:solidFill>
                          <a:effectLst/>
                          <a:latin typeface="Arial"/>
                        </a:rPr>
                        <a:t>38</a:t>
                      </a:r>
                    </a:p>
                  </a:txBody>
                  <a:tcPr marL="9525" marR="9525" marT="9525" marB="0" anchor="b"/>
                </a:tc>
                <a:extLst>
                  <a:ext uri="{0D108BD9-81ED-4DB2-BD59-A6C34878D82A}">
                    <a16:rowId xmlns:a16="http://schemas.microsoft.com/office/drawing/2014/main" val="10016"/>
                  </a:ext>
                </a:extLst>
              </a:tr>
              <a:tr h="135350">
                <a:tc vMerge="1">
                  <a:txBody>
                    <a:bodyPr/>
                    <a:lstStyle/>
                    <a:p>
                      <a:endParaRPr lang="bs-Latn-BA"/>
                    </a:p>
                  </a:txBody>
                  <a:tcPr/>
                </a:tc>
                <a:tc>
                  <a:txBody>
                    <a:bodyPr/>
                    <a:lstStyle/>
                    <a:p>
                      <a:pPr algn="l" rtl="0" fontAlgn="b"/>
                      <a:r>
                        <a:rPr lang="bs-Latn-BA" sz="1100" u="none" strike="noStrike" dirty="0">
                          <a:effectLst/>
                        </a:rPr>
                        <a:t>ISTOČNA HERCEGOVINA REGION</a:t>
                      </a:r>
                      <a:endParaRPr lang="bs-Latn-BA" sz="1100" b="0" i="0" u="none" strike="noStrike" dirty="0">
                        <a:solidFill>
                          <a:srgbClr val="000000"/>
                        </a:solidFill>
                        <a:effectLst/>
                        <a:latin typeface="+mn-lt"/>
                      </a:endParaRPr>
                    </a:p>
                  </a:txBody>
                  <a:tcPr marL="7919" marR="7919" marT="7919" marB="0" anchor="b"/>
                </a:tc>
                <a:tc vMerge="1">
                  <a:txBody>
                    <a:bodyPr/>
                    <a:lstStyle/>
                    <a:p>
                      <a:endParaRPr lang="bs-Latn-BA"/>
                    </a:p>
                  </a:txBody>
                  <a:tcPr/>
                </a:tc>
                <a:tc>
                  <a:txBody>
                    <a:bodyPr/>
                    <a:lstStyle/>
                    <a:p>
                      <a:pPr algn="r" rtl="0" fontAlgn="ctr"/>
                      <a:r>
                        <a:rPr lang="bs-Latn-BA" sz="1100" b="0" i="0" u="none" strike="noStrike" dirty="0">
                          <a:solidFill>
                            <a:srgbClr val="717171"/>
                          </a:solidFill>
                          <a:effectLst/>
                          <a:latin typeface="Arial"/>
                        </a:rPr>
                        <a:t>92,467</a:t>
                      </a:r>
                    </a:p>
                  </a:txBody>
                  <a:tcPr marL="9525" marR="9525" marT="9525" marB="0" anchor="ctr"/>
                </a:tc>
                <a:tc>
                  <a:txBody>
                    <a:bodyPr/>
                    <a:lstStyle/>
                    <a:p>
                      <a:pPr algn="r" rtl="0" fontAlgn="b"/>
                      <a:r>
                        <a:rPr lang="bs-Latn-BA" sz="1100" b="0" i="0" u="none" strike="noStrike" dirty="0">
                          <a:solidFill>
                            <a:srgbClr val="717171"/>
                          </a:solidFill>
                          <a:effectLst/>
                          <a:latin typeface="Arial"/>
                        </a:rPr>
                        <a:t>0.091556</a:t>
                      </a:r>
                    </a:p>
                  </a:txBody>
                  <a:tcPr marL="9525" marR="9525" marT="9525" marB="0" anchor="b"/>
                </a:tc>
                <a:tc>
                  <a:txBody>
                    <a:bodyPr/>
                    <a:lstStyle/>
                    <a:p>
                      <a:pPr algn="r" rtl="0" fontAlgn="b"/>
                      <a:r>
                        <a:rPr lang="bs-Latn-BA" sz="1100" b="0" i="0" u="none" strike="noStrike" dirty="0">
                          <a:solidFill>
                            <a:srgbClr val="717171"/>
                          </a:solidFill>
                          <a:effectLst/>
                          <a:latin typeface="Arial"/>
                        </a:rPr>
                        <a:t>38</a:t>
                      </a:r>
                    </a:p>
                  </a:txBody>
                  <a:tcPr marL="9525" marR="9525" marT="9525" marB="0" anchor="b"/>
                </a:tc>
                <a:extLst>
                  <a:ext uri="{0D108BD9-81ED-4DB2-BD59-A6C34878D82A}">
                    <a16:rowId xmlns:a16="http://schemas.microsoft.com/office/drawing/2014/main" val="10017"/>
                  </a:ext>
                </a:extLst>
              </a:tr>
              <a:tr h="135350">
                <a:tc>
                  <a:txBody>
                    <a:bodyPr/>
                    <a:lstStyle/>
                    <a:p>
                      <a:pPr algn="ctr" fontAlgn="ctr"/>
                      <a:endParaRPr lang="bs-Latn-BA" sz="1100" b="1" i="0" u="none" strike="noStrike" dirty="0">
                        <a:solidFill>
                          <a:srgbClr val="000000"/>
                        </a:solidFill>
                        <a:effectLst/>
                        <a:latin typeface="+mn-lt"/>
                      </a:endParaRPr>
                    </a:p>
                  </a:txBody>
                  <a:tcPr marL="7919" marR="7919" marT="7919" marB="0" anchor="ctr"/>
                </a:tc>
                <a:tc>
                  <a:txBody>
                    <a:bodyPr/>
                    <a:lstStyle/>
                    <a:p>
                      <a:pPr algn="l" rtl="0" fontAlgn="b"/>
                      <a:r>
                        <a:rPr lang="bs-Latn-BA" sz="1100" b="1" u="none" strike="noStrike" dirty="0">
                          <a:effectLst/>
                        </a:rPr>
                        <a:t>REPUBLIKA SRPSKA</a:t>
                      </a:r>
                      <a:endParaRPr lang="bs-Latn-BA" sz="1100" b="1" i="0" u="none" strike="noStrike" dirty="0">
                        <a:solidFill>
                          <a:srgbClr val="000000"/>
                        </a:solidFill>
                        <a:effectLst/>
                        <a:latin typeface="+mn-lt"/>
                      </a:endParaRPr>
                    </a:p>
                  </a:txBody>
                  <a:tcPr marL="7919" marR="7919" marT="7919" marB="0" anchor="b"/>
                </a:tc>
                <a:tc vMerge="1">
                  <a:txBody>
                    <a:bodyPr/>
                    <a:lstStyle/>
                    <a:p>
                      <a:endParaRPr lang="bs-Latn-BA"/>
                    </a:p>
                  </a:txBody>
                  <a:tcPr/>
                </a:tc>
                <a:tc>
                  <a:txBody>
                    <a:bodyPr/>
                    <a:lstStyle/>
                    <a:p>
                      <a:pPr algn="r" rtl="0" fontAlgn="b"/>
                      <a:r>
                        <a:rPr lang="bs-Latn-BA" sz="1100" b="1" i="0" u="none" strike="noStrike" dirty="0">
                          <a:solidFill>
                            <a:srgbClr val="717171"/>
                          </a:solidFill>
                          <a:effectLst/>
                          <a:latin typeface="Arial"/>
                        </a:rPr>
                        <a:t>1,009,946</a:t>
                      </a:r>
                    </a:p>
                  </a:txBody>
                  <a:tcPr marL="9525" marR="9525" marT="9525" marB="0" anchor="b"/>
                </a:tc>
                <a:tc>
                  <a:txBody>
                    <a:bodyPr/>
                    <a:lstStyle/>
                    <a:p>
                      <a:pPr algn="r" rtl="0" fontAlgn="b"/>
                      <a:r>
                        <a:rPr lang="bs-Latn-BA" sz="1100" b="1" i="0" u="none" strike="noStrike">
                          <a:solidFill>
                            <a:srgbClr val="717171"/>
                          </a:solidFill>
                          <a:effectLst/>
                          <a:latin typeface="Arial"/>
                        </a:rPr>
                        <a:t>1</a:t>
                      </a:r>
                    </a:p>
                  </a:txBody>
                  <a:tcPr marL="9525" marR="9525" marT="9525" marB="0" anchor="b"/>
                </a:tc>
                <a:tc>
                  <a:txBody>
                    <a:bodyPr/>
                    <a:lstStyle/>
                    <a:p>
                      <a:pPr algn="r" rtl="0" fontAlgn="b"/>
                      <a:r>
                        <a:rPr lang="bs-Latn-BA" sz="1100" b="1" i="0" u="none" strike="noStrike" dirty="0">
                          <a:solidFill>
                            <a:srgbClr val="717171"/>
                          </a:solidFill>
                          <a:effectLst/>
                          <a:latin typeface="Arial"/>
                        </a:rPr>
                        <a:t>418</a:t>
                      </a:r>
                    </a:p>
                  </a:txBody>
                  <a:tcPr marL="9525" marR="9525" marT="9525" marB="0" anchor="b"/>
                </a:tc>
                <a:extLst>
                  <a:ext uri="{0D108BD9-81ED-4DB2-BD59-A6C34878D82A}">
                    <a16:rowId xmlns:a16="http://schemas.microsoft.com/office/drawing/2014/main" val="10018"/>
                  </a:ext>
                </a:extLst>
              </a:tr>
              <a:tr h="135675">
                <a:tc>
                  <a:txBody>
                    <a:bodyPr/>
                    <a:lstStyle/>
                    <a:p>
                      <a:pPr algn="ctr" fontAlgn="ctr"/>
                      <a:r>
                        <a:rPr lang="bs-Latn-BA" sz="1100" b="1" u="none" strike="noStrike" dirty="0">
                          <a:effectLst/>
                        </a:rPr>
                        <a:t>DB</a:t>
                      </a:r>
                      <a:endParaRPr lang="bs-Latn-BA" sz="1100" b="1" i="0" u="none" strike="noStrike" dirty="0">
                        <a:solidFill>
                          <a:srgbClr val="000000"/>
                        </a:solidFill>
                        <a:effectLst/>
                        <a:latin typeface="+mn-lt"/>
                      </a:endParaRPr>
                    </a:p>
                  </a:txBody>
                  <a:tcPr marL="7919" marR="7919" marT="7919" marB="0" anchor="ctr"/>
                </a:tc>
                <a:tc>
                  <a:txBody>
                    <a:bodyPr/>
                    <a:lstStyle/>
                    <a:p>
                      <a:pPr algn="l" rtl="0" fontAlgn="b"/>
                      <a:r>
                        <a:rPr lang="bs-Latn-BA" sz="1100" b="1" u="none" strike="noStrike" dirty="0">
                          <a:effectLst/>
                        </a:rPr>
                        <a:t>BRČKO DISTRICT</a:t>
                      </a:r>
                      <a:endParaRPr lang="bs-Latn-BA" sz="1100" b="1" i="0" u="none" strike="noStrike" dirty="0">
                        <a:solidFill>
                          <a:srgbClr val="000000"/>
                        </a:solidFill>
                        <a:effectLst/>
                        <a:latin typeface="+mn-lt"/>
                      </a:endParaRPr>
                    </a:p>
                  </a:txBody>
                  <a:tcPr marL="7919" marR="7919" marT="7919" marB="0" anchor="b"/>
                </a:tc>
                <a:tc>
                  <a:txBody>
                    <a:bodyPr/>
                    <a:lstStyle/>
                    <a:p>
                      <a:pPr algn="ctr" fontAlgn="b"/>
                      <a:r>
                        <a:rPr lang="bs-Latn-BA" sz="1100" b="1" u="none" strike="noStrike" dirty="0">
                          <a:effectLst/>
                        </a:rPr>
                        <a:t>28</a:t>
                      </a:r>
                      <a:endParaRPr lang="bs-Latn-BA" sz="1100" b="1" i="0" u="none" strike="noStrike" dirty="0">
                        <a:solidFill>
                          <a:srgbClr val="000000"/>
                        </a:solidFill>
                        <a:effectLst/>
                        <a:latin typeface="+mn-lt"/>
                      </a:endParaRPr>
                    </a:p>
                  </a:txBody>
                  <a:tcPr marL="7919" marR="7919" marT="7919" marB="0" anchor="b"/>
                </a:tc>
                <a:tc>
                  <a:txBody>
                    <a:bodyPr/>
                    <a:lstStyle/>
                    <a:p>
                      <a:pPr algn="r" rtl="0" fontAlgn="ctr"/>
                      <a:r>
                        <a:rPr lang="bs-Latn-BA" sz="1100" b="1" i="0" u="none" strike="noStrike" dirty="0">
                          <a:solidFill>
                            <a:srgbClr val="717171"/>
                          </a:solidFill>
                          <a:effectLst/>
                          <a:latin typeface="Arial"/>
                        </a:rPr>
                        <a:t>67,081</a:t>
                      </a:r>
                    </a:p>
                  </a:txBody>
                  <a:tcPr marL="9525" marR="9525" marT="9525" marB="0" anchor="ctr"/>
                </a:tc>
                <a:tc>
                  <a:txBody>
                    <a:bodyPr/>
                    <a:lstStyle/>
                    <a:p>
                      <a:pPr algn="r" rtl="0" fontAlgn="b"/>
                      <a:r>
                        <a:rPr lang="bs-Latn-BA" sz="1100" b="1" i="0" u="none" strike="noStrike">
                          <a:solidFill>
                            <a:srgbClr val="717171"/>
                          </a:solidFill>
                          <a:effectLst/>
                          <a:latin typeface="Arial"/>
                        </a:rPr>
                        <a:t>1</a:t>
                      </a:r>
                    </a:p>
                  </a:txBody>
                  <a:tcPr marL="9525" marR="9525" marT="9525" marB="0" anchor="b"/>
                </a:tc>
                <a:tc>
                  <a:txBody>
                    <a:bodyPr/>
                    <a:lstStyle/>
                    <a:p>
                      <a:pPr algn="r" rtl="0" fontAlgn="ctr"/>
                      <a:r>
                        <a:rPr lang="bs-Latn-BA" sz="1100" b="1" i="0" u="none" strike="noStrike" dirty="0">
                          <a:solidFill>
                            <a:srgbClr val="717171"/>
                          </a:solidFill>
                          <a:effectLst/>
                          <a:latin typeface="Arial"/>
                        </a:rPr>
                        <a:t>28</a:t>
                      </a:r>
                    </a:p>
                  </a:txBody>
                  <a:tcPr marL="9525" marR="9525" marT="9525" marB="0" anchor="ctr"/>
                </a:tc>
                <a:extLst>
                  <a:ext uri="{0D108BD9-81ED-4DB2-BD59-A6C34878D82A}">
                    <a16:rowId xmlns:a16="http://schemas.microsoft.com/office/drawing/2014/main" val="10019"/>
                  </a:ext>
                </a:extLst>
              </a:tr>
            </a:tbl>
          </a:graphicData>
        </a:graphic>
      </p:graphicFrame>
      <p:sp>
        <p:nvSpPr>
          <p:cNvPr id="9" name="Rectangle 8"/>
          <p:cNvSpPr/>
          <p:nvPr/>
        </p:nvSpPr>
        <p:spPr>
          <a:xfrm>
            <a:off x="8938192" y="641309"/>
            <a:ext cx="5859847" cy="3985706"/>
          </a:xfrm>
          <a:prstGeom prst="rect">
            <a:avLst/>
          </a:prstGeom>
        </p:spPr>
        <p:txBody>
          <a:bodyPr wrap="square">
            <a:spAutoFit/>
          </a:bodyPr>
          <a:lstStyle/>
          <a:p>
            <a:pPr marL="171450" indent="-171450" defTabSz="949325">
              <a:buFont typeface="Wingdings" panose="05000000000000000000" pitchFamily="2" charset="2"/>
              <a:buChar char="§"/>
            </a:pPr>
            <a:r>
              <a:rPr lang="bs-Latn-BA" altLang="sr-Latn-RS" sz="1100" b="1" dirty="0"/>
              <a:t>Sample structure by gender:</a:t>
            </a:r>
          </a:p>
          <a:p>
            <a:pPr marL="171450" indent="-171450" defTabSz="949325">
              <a:buFont typeface="Wingdings" panose="05000000000000000000" pitchFamily="2" charset="2"/>
              <a:buChar char="§"/>
            </a:pPr>
            <a:endParaRPr lang="bs-Latn-BA" altLang="sr-Latn-RS" sz="1100" dirty="0"/>
          </a:p>
          <a:p>
            <a:pPr defTabSz="949325"/>
            <a:r>
              <a:rPr lang="bs-Latn-BA" altLang="sr-Latn-RS" sz="1100" dirty="0"/>
              <a:t>Men: 	48.5%</a:t>
            </a:r>
          </a:p>
          <a:p>
            <a:pPr defTabSz="949325"/>
            <a:r>
              <a:rPr lang="bs-Latn-BA" altLang="sr-Latn-RS" sz="1100" dirty="0"/>
              <a:t>Women:	51.5%</a:t>
            </a:r>
          </a:p>
          <a:p>
            <a:pPr marL="171450" indent="-171450" defTabSz="949325">
              <a:buFont typeface="Wingdings" panose="05000000000000000000" pitchFamily="2" charset="2"/>
              <a:buChar char="§"/>
            </a:pPr>
            <a:endParaRPr lang="bs-Latn-BA" altLang="sr-Latn-RS" sz="1100" dirty="0"/>
          </a:p>
          <a:p>
            <a:pPr marL="171450" indent="-171450" defTabSz="949325">
              <a:buFont typeface="Wingdings" panose="05000000000000000000" pitchFamily="2" charset="2"/>
              <a:buChar char="§"/>
            </a:pPr>
            <a:r>
              <a:rPr lang="bs-Latn-BA" altLang="sr-Latn-RS" sz="1100" b="1" dirty="0"/>
              <a:t>Sample structure by age:</a:t>
            </a:r>
          </a:p>
          <a:p>
            <a:pPr defTabSz="949325"/>
            <a:endParaRPr lang="bs-Latn-BA" altLang="sr-Latn-RS" sz="1100" dirty="0"/>
          </a:p>
          <a:p>
            <a:pPr defTabSz="949325"/>
            <a:r>
              <a:rPr lang="bs-Latn-BA" altLang="sr-Latn-RS" sz="1100" dirty="0"/>
              <a:t>18-34:	29.1%</a:t>
            </a:r>
          </a:p>
          <a:p>
            <a:pPr defTabSz="949325"/>
            <a:r>
              <a:rPr lang="bs-Latn-BA" altLang="sr-Latn-RS" sz="1100" dirty="0"/>
              <a:t>35-49: 	26.5%</a:t>
            </a:r>
          </a:p>
          <a:p>
            <a:pPr defTabSz="949325"/>
            <a:r>
              <a:rPr lang="bs-Latn-BA" altLang="sr-Latn-RS" sz="1100" dirty="0"/>
              <a:t>50-64:	26.7%</a:t>
            </a:r>
          </a:p>
          <a:p>
            <a:pPr defTabSz="949325"/>
            <a:r>
              <a:rPr lang="bs-Latn-BA" altLang="sr-Latn-RS" sz="1100" dirty="0"/>
              <a:t>65+:	17.7%</a:t>
            </a:r>
          </a:p>
          <a:p>
            <a:pPr marL="171450" indent="-171450" defTabSz="949325">
              <a:buFont typeface="Wingdings" panose="05000000000000000000" pitchFamily="2" charset="2"/>
              <a:buChar char="§"/>
            </a:pPr>
            <a:endParaRPr lang="bs-Latn-BA" altLang="sr-Latn-RS" sz="1100" dirty="0"/>
          </a:p>
          <a:p>
            <a:pPr marL="171450" indent="-171450" defTabSz="949325">
              <a:buFont typeface="Wingdings" panose="05000000000000000000" pitchFamily="2" charset="2"/>
              <a:buChar char="§"/>
            </a:pPr>
            <a:r>
              <a:rPr lang="bs-Latn-BA" altLang="sr-Latn-RS" sz="1100" b="1" dirty="0"/>
              <a:t>Sample structure by nationality:</a:t>
            </a:r>
          </a:p>
          <a:p>
            <a:pPr marL="171450" indent="-171450" defTabSz="949325">
              <a:buFont typeface="Wingdings" panose="05000000000000000000" pitchFamily="2" charset="2"/>
              <a:buChar char="§"/>
            </a:pPr>
            <a:endParaRPr lang="bs-Latn-BA" altLang="sr-Latn-RS" sz="1100" dirty="0"/>
          </a:p>
          <a:p>
            <a:pPr marL="171450" indent="-171450" defTabSz="949325">
              <a:buFont typeface="Wingdings" panose="05000000000000000000" pitchFamily="2" charset="2"/>
              <a:buChar char="§"/>
            </a:pPr>
            <a:r>
              <a:rPr lang="bs-Latn-BA" altLang="sr-Latn-RS" sz="1100" dirty="0"/>
              <a:t>Bosniaks:	50.1%</a:t>
            </a:r>
          </a:p>
          <a:p>
            <a:pPr marL="171450" indent="-171450" defTabSz="949325">
              <a:buFont typeface="Wingdings" panose="05000000000000000000" pitchFamily="2" charset="2"/>
              <a:buChar char="§"/>
            </a:pPr>
            <a:r>
              <a:rPr lang="bs-Latn-BA" altLang="sr-Latn-RS" sz="1100" dirty="0"/>
              <a:t>Croats:	15.4%</a:t>
            </a:r>
          </a:p>
          <a:p>
            <a:pPr marL="171450" indent="-171450" defTabSz="949325">
              <a:buFont typeface="Wingdings" panose="05000000000000000000" pitchFamily="2" charset="2"/>
              <a:buChar char="§"/>
            </a:pPr>
            <a:r>
              <a:rPr lang="bs-Latn-BA" altLang="sr-Latn-RS" sz="1100" dirty="0"/>
              <a:t>Serbs:	32.2%</a:t>
            </a:r>
          </a:p>
          <a:p>
            <a:pPr marL="171450" indent="-171450" defTabSz="949325">
              <a:buFont typeface="Wingdings" panose="05000000000000000000" pitchFamily="2" charset="2"/>
              <a:buChar char="§"/>
            </a:pPr>
            <a:r>
              <a:rPr lang="bs-Latn-BA" altLang="sr-Latn-RS" sz="1100" dirty="0"/>
              <a:t>Others:	2.3%</a:t>
            </a:r>
          </a:p>
          <a:p>
            <a:pPr marL="171450" indent="-171450" defTabSz="949325">
              <a:buFont typeface="Wingdings" panose="05000000000000000000" pitchFamily="2" charset="2"/>
              <a:buChar char="§"/>
            </a:pPr>
            <a:endParaRPr lang="bs-Latn-BA" altLang="sr-Latn-RS" sz="1100" dirty="0"/>
          </a:p>
          <a:p>
            <a:pPr marL="171450" indent="-171450" defTabSz="949325">
              <a:buFont typeface="Wingdings" panose="05000000000000000000" pitchFamily="2" charset="2"/>
              <a:buChar char="§"/>
            </a:pPr>
            <a:r>
              <a:rPr lang="bs-Latn-BA" altLang="sr-Latn-RS" sz="1100" b="1" dirty="0"/>
              <a:t>Sample structure by type of residential area:</a:t>
            </a:r>
          </a:p>
          <a:p>
            <a:pPr defTabSz="949325"/>
            <a:endParaRPr lang="bs-Latn-BA" altLang="sr-Latn-RS" sz="1100" b="1" dirty="0"/>
          </a:p>
          <a:p>
            <a:pPr defTabSz="949325"/>
            <a:r>
              <a:rPr lang="bs-Latn-BA" altLang="sr-Latn-RS" sz="1100" dirty="0"/>
              <a:t>Urban:	44%</a:t>
            </a:r>
          </a:p>
          <a:p>
            <a:pPr defTabSz="949325"/>
            <a:r>
              <a:rPr lang="bs-Latn-BA" altLang="sr-Latn-RS" sz="1100" dirty="0"/>
              <a:t>Rural: 	56%</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
        <p:nvSpPr>
          <p:cNvPr id="11" name="Title 15"/>
          <p:cNvSpPr txBox="1">
            <a:spLocks/>
          </p:cNvSpPr>
          <p:nvPr/>
        </p:nvSpPr>
        <p:spPr>
          <a:xfrm>
            <a:off x="1395607" y="243736"/>
            <a:ext cx="9773422" cy="369332"/>
          </a:xfrm>
          <a:prstGeom prst="rect">
            <a:avLst/>
          </a:prstGeom>
          <a:solidFill>
            <a:srgbClr val="F8B318"/>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sz="2000" cap="all" dirty="0">
                <a:solidFill>
                  <a:schemeClr val="tx1">
                    <a:lumMod val="85000"/>
                    <a:lumOff val="15000"/>
                  </a:schemeClr>
                </a:solidFill>
                <a:latin typeface="Arial" panose="020B0604020202020204" pitchFamily="34" charset="0"/>
                <a:cs typeface="Arial" panose="020B0604020202020204" pitchFamily="34" charset="0"/>
              </a:rPr>
              <a:t>METhODOLOGy</a:t>
            </a:r>
          </a:p>
        </p:txBody>
      </p:sp>
    </p:spTree>
    <p:extLst>
      <p:ext uri="{BB962C8B-B14F-4D97-AF65-F5344CB8AC3E}">
        <p14:creationId xmlns:p14="http://schemas.microsoft.com/office/powerpoint/2010/main" val="4281799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19744" y="101082"/>
            <a:ext cx="11302794" cy="923330"/>
          </a:xfrm>
          <a:prstGeom prst="rect">
            <a:avLst/>
          </a:prstGeom>
          <a:solidFill>
            <a:srgbClr val="FFC000"/>
          </a:solidFill>
        </p:spPr>
        <p:txBody>
          <a:bodyPr wrap="square">
            <a:spAutoFit/>
          </a:bodyPr>
          <a:lstStyle/>
          <a:p>
            <a:r>
              <a:rPr lang="pl-PL" sz="2000" cap="all" dirty="0">
                <a:latin typeface="Arial" panose="020B0604020202020204" pitchFamily="34" charset="0"/>
                <a:cs typeface="Arial" panose="020B0604020202020204" pitchFamily="34" charset="0"/>
              </a:rPr>
              <a:t>16. WHAT CHANGES DO YOU EXPECT AFTER BIH OBTAINED THE STATUS OF A CANDIDATE COUNTRY FOR THE EU MEMBERSHIP? </a:t>
            </a:r>
            <a:br>
              <a:rPr lang="bs-Latn-BA" sz="2000" cap="all" dirty="0">
                <a:solidFill>
                  <a:schemeClr val="bg1"/>
                </a:solidFill>
                <a:latin typeface="Arial" panose="020B0604020202020204" pitchFamily="34" charset="0"/>
                <a:cs typeface="Arial" panose="020B0604020202020204" pitchFamily="34" charset="0"/>
              </a:rPr>
            </a:br>
            <a:endParaRPr lang="bs-Latn-BA" sz="2000" cap="all"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66817" y="745726"/>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11" name="Group 10"/>
          <p:cNvGrpSpPr/>
          <p:nvPr/>
        </p:nvGrpSpPr>
        <p:grpSpPr>
          <a:xfrm>
            <a:off x="1965803" y="1052967"/>
            <a:ext cx="9663418" cy="4506912"/>
            <a:chOff x="1369831" y="1052967"/>
            <a:chExt cx="9663418" cy="4506912"/>
          </a:xfrm>
        </p:grpSpPr>
        <p:graphicFrame>
          <p:nvGraphicFramePr>
            <p:cNvPr id="12" name="Content Placeholder 7"/>
            <p:cNvGraphicFramePr>
              <a:graphicFrameLocks/>
            </p:cNvGraphicFramePr>
            <p:nvPr>
              <p:extLst>
                <p:ext uri="{D42A27DB-BD31-4B8C-83A1-F6EECF244321}">
                  <p14:modId xmlns:p14="http://schemas.microsoft.com/office/powerpoint/2010/main" val="404235313"/>
                </p:ext>
              </p:extLst>
            </p:nvPr>
          </p:nvGraphicFramePr>
          <p:xfrm>
            <a:off x="2478211" y="1052967"/>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369831" y="1736248"/>
              <a:ext cx="2686049" cy="1508105"/>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After BiH obtained the status of a candidate country for the EU membership, one third of citizens expect to see political and economic stabilisation. Almost one fourth of citizens think that nothing will change. </a:t>
              </a:r>
              <a:endParaRPr lang="bs-Latn-BA" sz="1400" dirty="0">
                <a:latin typeface="Arial" panose="020B0604020202020204" pitchFamily="34" charset="0"/>
                <a:ea typeface="Times New Roman"/>
                <a:cs typeface="Arial" panose="020B0604020202020204" pitchFamily="34" charset="0"/>
              </a:endParaRPr>
            </a:p>
          </p:txBody>
        </p:sp>
      </p:grpSp>
    </p:spTree>
    <p:extLst>
      <p:ext uri="{BB962C8B-B14F-4D97-AF65-F5344CB8AC3E}">
        <p14:creationId xmlns:p14="http://schemas.microsoft.com/office/powerpoint/2010/main" val="123932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19744" y="244920"/>
            <a:ext cx="11302794" cy="923330"/>
          </a:xfrm>
          <a:prstGeom prst="rect">
            <a:avLst/>
          </a:prstGeom>
          <a:solidFill>
            <a:srgbClr val="FFC000"/>
          </a:solidFill>
        </p:spPr>
        <p:txBody>
          <a:bodyPr wrap="square">
            <a:spAutoFit/>
          </a:bodyPr>
          <a:lstStyle/>
          <a:p>
            <a:r>
              <a:rPr lang="pl-PL" sz="2000" cap="all" dirty="0">
                <a:latin typeface="Arial" panose="020B0604020202020204" pitchFamily="34" charset="0"/>
                <a:cs typeface="Arial" panose="020B0604020202020204" pitchFamily="34" charset="0"/>
              </a:rPr>
              <a:t>17. EU REGIONAL POLICY INVESTS IN MANY AREAS. WHICH OF THE LISTED AREAS DO YOU CONSIDER THE MOST IMPORTANT FOR YOUR CITY OR REGION?</a:t>
            </a:r>
            <a:br>
              <a:rPr lang="bs-Latn-BA" sz="2000" cap="all" dirty="0">
                <a:solidFill>
                  <a:schemeClr val="bg1"/>
                </a:solidFill>
                <a:latin typeface="Arial" panose="020B0604020202020204" pitchFamily="34" charset="0"/>
                <a:cs typeface="Arial" panose="020B0604020202020204" pitchFamily="34" charset="0"/>
              </a:rPr>
            </a:br>
            <a:endParaRPr lang="bs-Latn-BA" sz="2000" cap="all"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66817" y="1043675"/>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bs-Latn-BA" sz="1200" b="1" dirty="0">
                <a:latin typeface="Arial" panose="020B0604020202020204" pitchFamily="34" charset="0"/>
                <a:cs typeface="Arial" panose="020B0604020202020204" pitchFamily="34" charset="0"/>
              </a:rPr>
              <a:t>N</a:t>
            </a:r>
            <a:r>
              <a:rPr lang="bs-Latn-BA" sz="1200" b="1" baseline="-25000" dirty="0">
                <a:latin typeface="Arial" panose="020B0604020202020204" pitchFamily="34" charset="0"/>
                <a:cs typeface="Arial" panose="020B0604020202020204" pitchFamily="34" charset="0"/>
              </a:rPr>
              <a:t>BiH</a:t>
            </a:r>
            <a:r>
              <a:rPr lang="bs-Latn-BA" sz="1200" b="1" dirty="0">
                <a:latin typeface="Arial" panose="020B0604020202020204" pitchFamily="34" charset="0"/>
                <a:cs typeface="Arial" panose="020B0604020202020204" pitchFamily="34" charset="0"/>
              </a:rPr>
              <a:t>=1.20</a:t>
            </a:r>
            <a:r>
              <a:rPr lang="en-US" sz="1200" b="1" dirty="0">
                <a:latin typeface="Arial" panose="020B0604020202020204" pitchFamily="34" charset="0"/>
                <a:cs typeface="Arial" panose="020B0604020202020204" pitchFamily="34" charset="0"/>
              </a:rPr>
              <a:t>0</a:t>
            </a:r>
            <a:r>
              <a:rPr lang="bs-Latn-BA" sz="1200" b="1" dirty="0">
                <a:latin typeface="Arial" panose="020B0604020202020204" pitchFamily="34" charset="0"/>
                <a:cs typeface="Arial" panose="020B0604020202020204" pitchFamily="34" charset="0"/>
              </a:rPr>
              <a:t>, n</a:t>
            </a:r>
            <a:r>
              <a:rPr lang="bs-Latn-BA" sz="1200" b="1" baseline="-25000" dirty="0">
                <a:latin typeface="Arial" panose="020B0604020202020204" pitchFamily="34" charset="0"/>
                <a:cs typeface="Arial" panose="020B0604020202020204" pitchFamily="34" charset="0"/>
              </a:rPr>
              <a:t>FBiH</a:t>
            </a:r>
            <a:r>
              <a:rPr lang="bs-Latn-BA" sz="1200" b="1" dirty="0">
                <a:latin typeface="Arial" panose="020B0604020202020204" pitchFamily="34" charset="0"/>
                <a:cs typeface="Arial" panose="020B0604020202020204" pitchFamily="34" charset="0"/>
              </a:rPr>
              <a:t>=7</a:t>
            </a:r>
            <a:r>
              <a:rPr lang="en-US" sz="1200" b="1" dirty="0">
                <a:latin typeface="Arial" panose="020B0604020202020204" pitchFamily="34" charset="0"/>
                <a:cs typeface="Arial" panose="020B0604020202020204" pitchFamily="34" charset="0"/>
              </a:rPr>
              <a:t>5</a:t>
            </a:r>
            <a:r>
              <a:rPr lang="bs-Latn-BA" sz="1200" b="1" dirty="0">
                <a:latin typeface="Arial" panose="020B0604020202020204" pitchFamily="34" charset="0"/>
                <a:cs typeface="Arial" panose="020B0604020202020204" pitchFamily="34" charset="0"/>
              </a:rPr>
              <a:t>4, n</a:t>
            </a:r>
            <a:r>
              <a:rPr lang="bs-Latn-BA" sz="1200" b="1" baseline="-25000" dirty="0">
                <a:latin typeface="Arial" panose="020B0604020202020204" pitchFamily="34" charset="0"/>
                <a:cs typeface="Arial" panose="020B0604020202020204" pitchFamily="34" charset="0"/>
              </a:rPr>
              <a:t>RS</a:t>
            </a:r>
            <a:r>
              <a:rPr lang="bs-Latn-BA" sz="1200" b="1" dirty="0">
                <a:latin typeface="Arial" panose="020B0604020202020204" pitchFamily="34" charset="0"/>
                <a:cs typeface="Arial" panose="020B0604020202020204" pitchFamily="34" charset="0"/>
              </a:rPr>
              <a:t>=418, n</a:t>
            </a:r>
            <a:r>
              <a:rPr lang="bs-Latn-BA" sz="1200" b="1" baseline="-25000" dirty="0">
                <a:latin typeface="Arial" panose="020B0604020202020204" pitchFamily="34" charset="0"/>
                <a:cs typeface="Arial" panose="020B0604020202020204" pitchFamily="34" charset="0"/>
              </a:rPr>
              <a:t>DB</a:t>
            </a:r>
            <a:r>
              <a:rPr lang="bs-Latn-BA" sz="1200" b="1" dirty="0">
                <a:latin typeface="Arial" panose="020B0604020202020204" pitchFamily="34" charset="0"/>
                <a:cs typeface="Arial" panose="020B0604020202020204" pitchFamily="34" charset="0"/>
              </a:rPr>
              <a:t>=28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11" name="Group 10"/>
          <p:cNvGrpSpPr/>
          <p:nvPr/>
        </p:nvGrpSpPr>
        <p:grpSpPr>
          <a:xfrm>
            <a:off x="1310348" y="1320097"/>
            <a:ext cx="10318873" cy="4506912"/>
            <a:chOff x="714376" y="1052967"/>
            <a:chExt cx="10318873" cy="4506912"/>
          </a:xfrm>
        </p:grpSpPr>
        <p:graphicFrame>
          <p:nvGraphicFramePr>
            <p:cNvPr id="12" name="Content Placeholder 7"/>
            <p:cNvGraphicFramePr>
              <a:graphicFrameLocks/>
            </p:cNvGraphicFramePr>
            <p:nvPr>
              <p:extLst>
                <p:ext uri="{D42A27DB-BD31-4B8C-83A1-F6EECF244321}">
                  <p14:modId xmlns:p14="http://schemas.microsoft.com/office/powerpoint/2010/main" val="2389951967"/>
                </p:ext>
              </p:extLst>
            </p:nvPr>
          </p:nvGraphicFramePr>
          <p:xfrm>
            <a:off x="2478211" y="1052967"/>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14376" y="1428750"/>
              <a:ext cx="2686049" cy="2446824"/>
            </a:xfrm>
            <a:prstGeom prst="rect">
              <a:avLst/>
            </a:prstGeom>
            <a:noFill/>
          </p:spPr>
          <p:txBody>
            <a:bodyPr wrap="square" lIns="0" tIns="0" rIns="0" bIns="0" rtlCol="0">
              <a:spAutoFit/>
            </a:bodyPr>
            <a:lstStyle/>
            <a:p>
              <a:pPr marL="0" lvl="1">
                <a:spcAft>
                  <a:spcPts val="300"/>
                </a:spcAft>
                <a:buClr>
                  <a:srgbClr val="660033"/>
                </a:buClr>
                <a:buSzPct val="145000"/>
                <a:tabLst>
                  <a:tab pos="268288" algn="l"/>
                </a:tabLst>
                <a:defRPr/>
              </a:pPr>
              <a:r>
                <a:rPr lang="bs-Latn-BA" sz="1400" dirty="0">
                  <a:latin typeface="Arial" panose="020B0604020202020204" pitchFamily="34" charset="0"/>
                  <a:ea typeface="Times New Roman"/>
                  <a:cs typeface="Arial" panose="020B0604020202020204" pitchFamily="34" charset="0"/>
                </a:rPr>
                <a:t>The majority of BiH citizens believe that the most important EU investments are in education, health care and social infrastructure. </a:t>
              </a:r>
            </a:p>
            <a:p>
              <a:pPr marL="0" lvl="1">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spcAft>
                  <a:spcPts val="300"/>
                </a:spcAft>
                <a:buClr>
                  <a:srgbClr val="660033"/>
                </a:buClr>
                <a:buSzPct val="145000"/>
                <a:tabLst>
                  <a:tab pos="268288" algn="l"/>
                </a:tabLst>
                <a:defRPr/>
              </a:pPr>
              <a:r>
                <a:rPr lang="bs-Latn-BA" sz="1400" dirty="0">
                  <a:latin typeface="Arial" panose="020B0604020202020204" pitchFamily="34" charset="0"/>
                  <a:ea typeface="Times New Roman"/>
                  <a:cs typeface="Arial" panose="020B0604020202020204" pitchFamily="34" charset="0"/>
                </a:rPr>
                <a:t>According to citizens‘ opinion, other important areas for investments are support to SMEs, and professional education and training aimed at employment.</a:t>
              </a:r>
            </a:p>
          </p:txBody>
        </p:sp>
      </p:grpSp>
    </p:spTree>
    <p:extLst>
      <p:ext uri="{BB962C8B-B14F-4D97-AF65-F5344CB8AC3E}">
        <p14:creationId xmlns:p14="http://schemas.microsoft.com/office/powerpoint/2010/main" val="584276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46661" y="2061559"/>
            <a:ext cx="9962865" cy="1754326"/>
          </a:xfrm>
          <a:prstGeom prst="rect">
            <a:avLst/>
          </a:prstGeom>
          <a:noFill/>
        </p:spPr>
        <p:txBody>
          <a:bodyPr wrap="square" rtlCol="0" anchor="ctr">
            <a:spAutoFit/>
          </a:bodyPr>
          <a:lstStyle/>
          <a:p>
            <a:r>
              <a:rPr lang="bs-Latn-BA" sz="3600" b="1" dirty="0">
                <a:latin typeface="Arial" panose="020B0604020202020204" pitchFamily="34" charset="0"/>
                <a:cs typeface="Arial" panose="020B0604020202020204" pitchFamily="34" charset="0"/>
              </a:rPr>
              <a:t>COMPARATIVE REVIEW </a:t>
            </a:r>
          </a:p>
          <a:p>
            <a:r>
              <a:rPr lang="bs-Latn-BA" sz="3600" b="1" dirty="0">
                <a:latin typeface="Arial" panose="020B0604020202020204" pitchFamily="34" charset="0"/>
                <a:cs typeface="Arial" panose="020B0604020202020204" pitchFamily="34" charset="0"/>
              </a:rPr>
              <a:t>OF RESULTS FROM </a:t>
            </a:r>
            <a:br>
              <a:rPr lang="bs-Latn-BA" sz="3600" b="1" dirty="0">
                <a:latin typeface="Arial" panose="020B0604020202020204" pitchFamily="34" charset="0"/>
                <a:cs typeface="Arial" panose="020B0604020202020204" pitchFamily="34" charset="0"/>
              </a:rPr>
            </a:br>
            <a:r>
              <a:rPr lang="bs-Latn-BA" sz="3600" b="1" dirty="0">
                <a:latin typeface="Arial" panose="020B0604020202020204" pitchFamily="34" charset="0"/>
                <a:cs typeface="Arial" panose="020B0604020202020204" pitchFamily="34" charset="0"/>
              </a:rPr>
              <a:t>2021, 2022 AND 20</a:t>
            </a:r>
            <a:r>
              <a:rPr lang="en-US" sz="3600" b="1" dirty="0">
                <a:latin typeface="Arial" panose="020B0604020202020204" pitchFamily="34" charset="0"/>
                <a:cs typeface="Arial" panose="020B0604020202020204" pitchFamily="34" charset="0"/>
              </a:rPr>
              <a:t>2</a:t>
            </a:r>
            <a:r>
              <a:rPr lang="bs-Latn-BA" sz="3600" b="1" dirty="0">
                <a:latin typeface="Arial" panose="020B0604020202020204" pitchFamily="34" charset="0"/>
                <a:cs typeface="Arial" panose="020B0604020202020204" pitchFamily="34" charset="0"/>
              </a:rPr>
              <a:t>3</a:t>
            </a:r>
            <a:endParaRPr lang="bs-Latn-BA" sz="3600" b="1" dirty="0">
              <a:solidFill>
                <a:srgbClr val="FFFFFF"/>
              </a:solidFill>
              <a:latin typeface="Arial" panose="020B0604020202020204" pitchFamily="34" charset="0"/>
              <a:cs typeface="Arial" panose="020B0604020202020204" pitchFamily="34" charset="0"/>
            </a:endParaRPr>
          </a:p>
        </p:txBody>
      </p:sp>
      <p:sp>
        <p:nvSpPr>
          <p:cNvPr id="5" name="Freeform 2"/>
          <p:cNvSpPr>
            <a:spLocks noChangeArrowheads="1"/>
          </p:cNvSpPr>
          <p:nvPr/>
        </p:nvSpPr>
        <p:spPr bwMode="auto">
          <a:xfrm>
            <a:off x="8197418" y="1820637"/>
            <a:ext cx="2954995" cy="2650202"/>
          </a:xfrm>
          <a:custGeom>
            <a:avLst/>
            <a:gdLst>
              <a:gd name="T0" fmla="*/ 652 w 10502"/>
              <a:gd name="T1" fmla="*/ 9859 h 10512"/>
              <a:gd name="T2" fmla="*/ 652 w 10502"/>
              <a:gd name="T3" fmla="*/ 8395 h 10512"/>
              <a:gd name="T4" fmla="*/ 4150 w 10502"/>
              <a:gd name="T5" fmla="*/ 4895 h 10512"/>
              <a:gd name="T6" fmla="*/ 5778 w 10502"/>
              <a:gd name="T7" fmla="*/ 6234 h 10512"/>
              <a:gd name="T8" fmla="*/ 8642 w 10502"/>
              <a:gd name="T9" fmla="*/ 3359 h 10512"/>
              <a:gd name="T10" fmla="*/ 8642 w 10502"/>
              <a:gd name="T11" fmla="*/ 3774 h 10512"/>
              <a:gd name="T12" fmla="*/ 9294 w 10502"/>
              <a:gd name="T13" fmla="*/ 3774 h 10512"/>
              <a:gd name="T14" fmla="*/ 9294 w 10502"/>
              <a:gd name="T15" fmla="*/ 2575 h 10512"/>
              <a:gd name="T16" fmla="*/ 9294 w 10502"/>
              <a:gd name="T17" fmla="*/ 2575 h 10512"/>
              <a:gd name="T18" fmla="*/ 9294 w 10502"/>
              <a:gd name="T19" fmla="*/ 2257 h 10512"/>
              <a:gd name="T20" fmla="*/ 7770 w 10502"/>
              <a:gd name="T21" fmla="*/ 2257 h 10512"/>
              <a:gd name="T22" fmla="*/ 7770 w 10502"/>
              <a:gd name="T23" fmla="*/ 2902 h 10512"/>
              <a:gd name="T24" fmla="*/ 8183 w 10502"/>
              <a:gd name="T25" fmla="*/ 2902 h 10512"/>
              <a:gd name="T26" fmla="*/ 5734 w 10502"/>
              <a:gd name="T27" fmla="*/ 5360 h 10512"/>
              <a:gd name="T28" fmla="*/ 4106 w 10502"/>
              <a:gd name="T29" fmla="*/ 4021 h 10512"/>
              <a:gd name="T30" fmla="*/ 652 w 10502"/>
              <a:gd name="T31" fmla="*/ 7477 h 10512"/>
              <a:gd name="T32" fmla="*/ 652 w 10502"/>
              <a:gd name="T33" fmla="*/ 0 h 10512"/>
              <a:gd name="T34" fmla="*/ 0 w 10502"/>
              <a:gd name="T35" fmla="*/ 0 h 10512"/>
              <a:gd name="T36" fmla="*/ 0 w 10502"/>
              <a:gd name="T37" fmla="*/ 8245 h 10512"/>
              <a:gd name="T38" fmla="*/ 0 w 10502"/>
              <a:gd name="T39" fmla="*/ 8245 h 10512"/>
              <a:gd name="T40" fmla="*/ 0 w 10502"/>
              <a:gd name="T41" fmla="*/ 8271 h 10512"/>
              <a:gd name="T42" fmla="*/ 0 w 10502"/>
              <a:gd name="T43" fmla="*/ 10511 h 10512"/>
              <a:gd name="T44" fmla="*/ 10501 w 10502"/>
              <a:gd name="T45" fmla="*/ 10511 h 10512"/>
              <a:gd name="T46" fmla="*/ 10501 w 10502"/>
              <a:gd name="T47" fmla="*/ 9859 h 10512"/>
              <a:gd name="T48" fmla="*/ 652 w 10502"/>
              <a:gd name="T49" fmla="*/ 9859 h 10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02" h="10512">
                <a:moveTo>
                  <a:pt x="652" y="9859"/>
                </a:moveTo>
                <a:lnTo>
                  <a:pt x="652" y="8395"/>
                </a:lnTo>
                <a:lnTo>
                  <a:pt x="4150" y="4895"/>
                </a:lnTo>
                <a:lnTo>
                  <a:pt x="5778" y="6234"/>
                </a:lnTo>
                <a:lnTo>
                  <a:pt x="8642" y="3359"/>
                </a:lnTo>
                <a:lnTo>
                  <a:pt x="8642" y="3774"/>
                </a:lnTo>
                <a:lnTo>
                  <a:pt x="9294" y="3774"/>
                </a:lnTo>
                <a:lnTo>
                  <a:pt x="9294" y="2575"/>
                </a:lnTo>
                <a:lnTo>
                  <a:pt x="9294" y="2575"/>
                </a:lnTo>
                <a:lnTo>
                  <a:pt x="9294" y="2257"/>
                </a:lnTo>
                <a:lnTo>
                  <a:pt x="7770" y="2257"/>
                </a:lnTo>
                <a:lnTo>
                  <a:pt x="7770" y="2902"/>
                </a:lnTo>
                <a:lnTo>
                  <a:pt x="8183" y="2902"/>
                </a:lnTo>
                <a:lnTo>
                  <a:pt x="5734" y="5360"/>
                </a:lnTo>
                <a:lnTo>
                  <a:pt x="4106" y="4021"/>
                </a:lnTo>
                <a:lnTo>
                  <a:pt x="652" y="7477"/>
                </a:lnTo>
                <a:lnTo>
                  <a:pt x="652" y="0"/>
                </a:lnTo>
                <a:lnTo>
                  <a:pt x="0" y="0"/>
                </a:lnTo>
                <a:lnTo>
                  <a:pt x="0" y="8245"/>
                </a:lnTo>
                <a:lnTo>
                  <a:pt x="0" y="8245"/>
                </a:lnTo>
                <a:lnTo>
                  <a:pt x="0" y="8271"/>
                </a:lnTo>
                <a:lnTo>
                  <a:pt x="0" y="10511"/>
                </a:lnTo>
                <a:lnTo>
                  <a:pt x="10501" y="10511"/>
                </a:lnTo>
                <a:lnTo>
                  <a:pt x="10501" y="9859"/>
                </a:lnTo>
                <a:lnTo>
                  <a:pt x="652" y="9859"/>
                </a:lnTo>
              </a:path>
            </a:pathLst>
          </a:custGeom>
          <a:solidFill>
            <a:schemeClr val="accent1"/>
          </a:solidFill>
          <a:ln>
            <a:noFill/>
          </a:ln>
          <a:effectLst/>
        </p:spPr>
        <p:txBody>
          <a:bodyPr wrap="none" anchor="ct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Tree>
    <p:extLst>
      <p:ext uri="{BB962C8B-B14F-4D97-AF65-F5344CB8AC3E}">
        <p14:creationId xmlns:p14="http://schemas.microsoft.com/office/powerpoint/2010/main" val="508563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graphicFrame>
        <p:nvGraphicFramePr>
          <p:cNvPr id="7" name="Group 88"/>
          <p:cNvGraphicFramePr>
            <a:graphicFrameLocks noGrp="1"/>
          </p:cNvGraphicFramePr>
          <p:nvPr>
            <p:custDataLst>
              <p:tags r:id="rId1"/>
            </p:custDataLst>
            <p:extLst>
              <p:ext uri="{D42A27DB-BD31-4B8C-83A1-F6EECF244321}">
                <p14:modId xmlns:p14="http://schemas.microsoft.com/office/powerpoint/2010/main" val="2588414408"/>
              </p:ext>
            </p:extLst>
          </p:nvPr>
        </p:nvGraphicFramePr>
        <p:xfrm>
          <a:off x="947251" y="650030"/>
          <a:ext cx="3512341" cy="5329970"/>
        </p:xfrm>
        <a:graphic>
          <a:graphicData uri="http://schemas.openxmlformats.org/drawingml/2006/table">
            <a:tbl>
              <a:tblPr/>
              <a:tblGrid>
                <a:gridCol w="1394297">
                  <a:extLst>
                    <a:ext uri="{9D8B030D-6E8A-4147-A177-3AD203B41FA5}">
                      <a16:colId xmlns:a16="http://schemas.microsoft.com/office/drawing/2014/main" val="20000"/>
                    </a:ext>
                  </a:extLst>
                </a:gridCol>
                <a:gridCol w="800195">
                  <a:extLst>
                    <a:ext uri="{9D8B030D-6E8A-4147-A177-3AD203B41FA5}">
                      <a16:colId xmlns:a16="http://schemas.microsoft.com/office/drawing/2014/main" val="20001"/>
                    </a:ext>
                  </a:extLst>
                </a:gridCol>
                <a:gridCol w="657978">
                  <a:extLst>
                    <a:ext uri="{9D8B030D-6E8A-4147-A177-3AD203B41FA5}">
                      <a16:colId xmlns:a16="http://schemas.microsoft.com/office/drawing/2014/main" val="20002"/>
                    </a:ext>
                  </a:extLst>
                </a:gridCol>
                <a:gridCol w="659871">
                  <a:extLst>
                    <a:ext uri="{9D8B030D-6E8A-4147-A177-3AD203B41FA5}">
                      <a16:colId xmlns:a16="http://schemas.microsoft.com/office/drawing/2014/main" val="20003"/>
                    </a:ext>
                  </a:extLst>
                </a:gridCol>
              </a:tblGrid>
              <a:tr h="380069">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717171"/>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2023</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2022</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2021</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1792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BIH</a:t>
                      </a:r>
                      <a:endParaRPr kumimoji="0" lang="bg-BG" altLang="en-US" sz="800" b="1"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N=1200</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N=1200</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N=1200</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FEDERATION BIH (N)</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754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754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754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REPUBLIKA SRPSKA (N)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418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418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418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BRČKO DISTRICT (N)</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City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44.0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44.0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44.0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err="1">
                          <a:ln>
                            <a:noFill/>
                          </a:ln>
                          <a:solidFill>
                            <a:schemeClr val="tx1">
                              <a:lumMod val="75000"/>
                            </a:schemeClr>
                          </a:solidFill>
                          <a:effectLst/>
                          <a:latin typeface="Arial" panose="020B0604020202020204" pitchFamily="34" charset="0"/>
                          <a:cs typeface="Arial" panose="020B0604020202020204" pitchFamily="34" charset="0"/>
                        </a:rPr>
                        <a:t>Rural</a:t>
                      </a: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Refused to answer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3834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Male </a:t>
                      </a:r>
                      <a:r>
                        <a:rPr kumimoji="0" lang="bs-Latn-BA" altLang="en-US" sz="800" b="1" i="0" u="none" strike="noStrike" kern="1200" cap="none" normalizeH="0" baseline="0" dirty="0">
                          <a:ln>
                            <a:noFill/>
                          </a:ln>
                          <a:solidFill>
                            <a:schemeClr val="tx1">
                              <a:lumMod val="75000"/>
                            </a:schemeClr>
                          </a:solidFill>
                          <a:effectLst/>
                          <a:latin typeface="Arial" panose="020B0604020202020204" pitchFamily="34" charset="0"/>
                          <a:ea typeface="+mn-ea"/>
                          <a:cs typeface="Arial" panose="020B0604020202020204" pitchFamily="34" charset="0"/>
                        </a:rPr>
                        <a:t>(%)</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48.5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48.5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48.5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3834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err="1">
                          <a:ln>
                            <a:noFill/>
                          </a:ln>
                          <a:solidFill>
                            <a:schemeClr val="tx1">
                              <a:lumMod val="75000"/>
                            </a:schemeClr>
                          </a:solidFill>
                          <a:effectLst/>
                          <a:latin typeface="Arial" panose="020B0604020202020204" pitchFamily="34" charset="0"/>
                          <a:cs typeface="Arial" panose="020B0604020202020204" pitchFamily="34" charset="0"/>
                        </a:rPr>
                        <a:t>Female</a:t>
                      </a: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 </a:t>
                      </a:r>
                      <a:r>
                        <a:rPr kumimoji="0" lang="bs-Latn-BA" altLang="en-US" sz="800" b="1" i="0" u="none" strike="noStrike" kern="1200" cap="none" normalizeH="0" baseline="0" dirty="0">
                          <a:ln>
                            <a:noFill/>
                          </a:ln>
                          <a:solidFill>
                            <a:schemeClr val="tx1">
                              <a:lumMod val="75000"/>
                            </a:schemeClr>
                          </a:solidFill>
                          <a:effectLst/>
                          <a:latin typeface="Arial" panose="020B0604020202020204" pitchFamily="34" charset="0"/>
                          <a:ea typeface="+mn-ea"/>
                          <a:cs typeface="Arial" panose="020B0604020202020204" pitchFamily="34" charset="0"/>
                        </a:rPr>
                        <a:t>(%)</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   18-34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29.1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29.1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28.8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   35-49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26.5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26.5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26.7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50-64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26.7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26.8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27.1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65+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17.7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17.7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17.5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3"/>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Refused to answer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4"/>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1000" b="1" i="0" u="none" strike="noStrike" cap="none" normalizeH="0" baseline="0" dirty="0">
                        <a:ln>
                          <a:noFill/>
                        </a:ln>
                        <a:solidFill>
                          <a:srgbClr val="666666"/>
                        </a:solidFill>
                        <a:effectLst/>
                        <a:latin typeface="+mn-lt"/>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1"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1000" b="1" i="0" u="none" strike="noStrike" cap="none" normalizeH="0" baseline="0" dirty="0">
                        <a:ln>
                          <a:noFill/>
                        </a:ln>
                        <a:solidFill>
                          <a:srgbClr val="666666"/>
                        </a:solidFill>
                        <a:effectLst/>
                        <a:latin typeface="Verdana"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1"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1000" b="1" i="0" u="none" strike="noStrike" cap="none" normalizeH="0" baseline="0" dirty="0">
                        <a:ln>
                          <a:noFill/>
                        </a:ln>
                        <a:solidFill>
                          <a:srgbClr val="666666"/>
                        </a:solidFill>
                        <a:effectLst/>
                        <a:latin typeface="Verdana"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1"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8" name="Title 1"/>
          <p:cNvSpPr txBox="1">
            <a:spLocks/>
          </p:cNvSpPr>
          <p:nvPr/>
        </p:nvSpPr>
        <p:spPr>
          <a:xfrm>
            <a:off x="947251" y="176902"/>
            <a:ext cx="11431016" cy="435420"/>
          </a:xfrm>
          <a:prstGeom prst="rect">
            <a:avLst/>
          </a:prstGeom>
          <a:solidFill>
            <a:srgbClr val="F8B318"/>
          </a:solidFill>
        </p:spPr>
        <p:txBody>
          <a:bodyPr/>
          <a:lstStyle>
            <a:lvl1pPr algn="l" defTabSz="914400" rtl="0" eaLnBrk="1" latinLnBrk="0" hangingPunct="1">
              <a:spcBef>
                <a:spcPct val="0"/>
              </a:spcBef>
              <a:buNone/>
              <a:defRPr sz="2400" kern="1200">
                <a:solidFill>
                  <a:srgbClr val="333333"/>
                </a:solidFill>
                <a:latin typeface="+mj-lt"/>
                <a:ea typeface="+mj-ea"/>
                <a:cs typeface="+mj-cs"/>
              </a:defRPr>
            </a:lvl1pPr>
          </a:lstStyle>
          <a:p>
            <a:r>
              <a:rPr lang="bs-Latn-BA" sz="2000" dirty="0">
                <a:solidFill>
                  <a:schemeClr val="tx1"/>
                </a:solidFill>
                <a:latin typeface="Arial" panose="020B0604020202020204" pitchFamily="34" charset="0"/>
                <a:cs typeface="Arial" panose="020B0604020202020204" pitchFamily="34" charset="0"/>
              </a:rPr>
              <a:t>Socio-demographic characteristics of the samples for surveys in 2021, 2022, 2023</a:t>
            </a:r>
          </a:p>
        </p:txBody>
      </p:sp>
      <p:graphicFrame>
        <p:nvGraphicFramePr>
          <p:cNvPr id="9" name="Group 88"/>
          <p:cNvGraphicFramePr>
            <a:graphicFrameLocks noGrp="1"/>
          </p:cNvGraphicFramePr>
          <p:nvPr>
            <p:custDataLst>
              <p:tags r:id="rId2"/>
            </p:custDataLst>
            <p:extLst>
              <p:ext uri="{D42A27DB-BD31-4B8C-83A1-F6EECF244321}">
                <p14:modId xmlns:p14="http://schemas.microsoft.com/office/powerpoint/2010/main" val="819494121"/>
              </p:ext>
            </p:extLst>
          </p:nvPr>
        </p:nvGraphicFramePr>
        <p:xfrm>
          <a:off x="7985650" y="653142"/>
          <a:ext cx="3821117" cy="4465027"/>
        </p:xfrm>
        <a:graphic>
          <a:graphicData uri="http://schemas.openxmlformats.org/drawingml/2006/table">
            <a:tbl>
              <a:tblPr/>
              <a:tblGrid>
                <a:gridCol w="1565276">
                  <a:extLst>
                    <a:ext uri="{9D8B030D-6E8A-4147-A177-3AD203B41FA5}">
                      <a16:colId xmlns:a16="http://schemas.microsoft.com/office/drawing/2014/main" val="20000"/>
                    </a:ext>
                  </a:extLst>
                </a:gridCol>
                <a:gridCol w="751947">
                  <a:extLst>
                    <a:ext uri="{9D8B030D-6E8A-4147-A177-3AD203B41FA5}">
                      <a16:colId xmlns:a16="http://schemas.microsoft.com/office/drawing/2014/main" val="20001"/>
                    </a:ext>
                  </a:extLst>
                </a:gridCol>
                <a:gridCol w="751947">
                  <a:extLst>
                    <a:ext uri="{9D8B030D-6E8A-4147-A177-3AD203B41FA5}">
                      <a16:colId xmlns:a16="http://schemas.microsoft.com/office/drawing/2014/main" val="20002"/>
                    </a:ext>
                  </a:extLst>
                </a:gridCol>
                <a:gridCol w="751947">
                  <a:extLst>
                    <a:ext uri="{9D8B030D-6E8A-4147-A177-3AD203B41FA5}">
                      <a16:colId xmlns:a16="http://schemas.microsoft.com/office/drawing/2014/main" val="20003"/>
                    </a:ext>
                  </a:extLst>
                </a:gridCol>
              </a:tblGrid>
              <a:tr h="348472">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2023</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2022</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2021</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28471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kern="1200" cap="none" normalizeH="0" baseline="0" dirty="0">
                          <a:ln>
                            <a:noFill/>
                          </a:ln>
                          <a:solidFill>
                            <a:srgbClr val="333333"/>
                          </a:solidFill>
                          <a:effectLst/>
                          <a:latin typeface="Arial" panose="020B0604020202020204" pitchFamily="34" charset="0"/>
                          <a:ea typeface="+mn-ea"/>
                          <a:cs typeface="Arial" panose="020B0604020202020204" pitchFamily="34" charset="0"/>
                        </a:rPr>
                        <a:t>BIH</a:t>
                      </a:r>
                      <a:endParaRPr kumimoji="0" lang="bg-BG" altLang="en-US" sz="800" b="1" i="1" u="none" strike="noStrike" kern="1200" cap="none" normalizeH="0" baseline="0" dirty="0">
                        <a:ln>
                          <a:noFill/>
                        </a:ln>
                        <a:solidFill>
                          <a:srgbClr val="333333"/>
                        </a:solidFill>
                        <a:effectLst/>
                        <a:latin typeface="Arial" panose="020B0604020202020204" pitchFamily="34" charset="0"/>
                        <a:ea typeface="+mn-ea"/>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N=1200</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N=1200</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N=1200</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Without completing primary school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6.8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Primary school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8.3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16.8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17.3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Secondary school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72.8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69.6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62.3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University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18.3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12.0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13.7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Refused to answer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No income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8.7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11.3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8.8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BAM 1-300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12.5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16.3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14.7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BAM 301-700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29.9</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37.9</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42.3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BAM 701-1000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20.1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18.8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22.0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BAM 1001 and over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28.8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15.8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12.3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Refused to answer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graphicFrame>
        <p:nvGraphicFramePr>
          <p:cNvPr id="10" name="Group 88"/>
          <p:cNvGraphicFramePr>
            <a:graphicFrameLocks noGrp="1"/>
          </p:cNvGraphicFramePr>
          <p:nvPr>
            <p:custDataLst>
              <p:tags r:id="rId3"/>
            </p:custDataLst>
            <p:extLst>
              <p:ext uri="{D42A27DB-BD31-4B8C-83A1-F6EECF244321}">
                <p14:modId xmlns:p14="http://schemas.microsoft.com/office/powerpoint/2010/main" val="1953250061"/>
              </p:ext>
            </p:extLst>
          </p:nvPr>
        </p:nvGraphicFramePr>
        <p:xfrm>
          <a:off x="4534113" y="659555"/>
          <a:ext cx="3299701" cy="4749411"/>
        </p:xfrm>
        <a:graphic>
          <a:graphicData uri="http://schemas.openxmlformats.org/drawingml/2006/table">
            <a:tbl>
              <a:tblPr/>
              <a:tblGrid>
                <a:gridCol w="1320088">
                  <a:extLst>
                    <a:ext uri="{9D8B030D-6E8A-4147-A177-3AD203B41FA5}">
                      <a16:colId xmlns:a16="http://schemas.microsoft.com/office/drawing/2014/main" val="20000"/>
                    </a:ext>
                  </a:extLst>
                </a:gridCol>
                <a:gridCol w="659871">
                  <a:extLst>
                    <a:ext uri="{9D8B030D-6E8A-4147-A177-3AD203B41FA5}">
                      <a16:colId xmlns:a16="http://schemas.microsoft.com/office/drawing/2014/main" val="20001"/>
                    </a:ext>
                  </a:extLst>
                </a:gridCol>
                <a:gridCol w="659871">
                  <a:extLst>
                    <a:ext uri="{9D8B030D-6E8A-4147-A177-3AD203B41FA5}">
                      <a16:colId xmlns:a16="http://schemas.microsoft.com/office/drawing/2014/main" val="20002"/>
                    </a:ext>
                  </a:extLst>
                </a:gridCol>
                <a:gridCol w="659871">
                  <a:extLst>
                    <a:ext uri="{9D8B030D-6E8A-4147-A177-3AD203B41FA5}">
                      <a16:colId xmlns:a16="http://schemas.microsoft.com/office/drawing/2014/main" val="20003"/>
                    </a:ext>
                  </a:extLst>
                </a:gridCol>
              </a:tblGrid>
              <a:tr h="380911">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2023</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2022</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2021</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28601">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kern="1200" cap="none" normalizeH="0" baseline="0" dirty="0">
                          <a:ln>
                            <a:noFill/>
                          </a:ln>
                          <a:solidFill>
                            <a:srgbClr val="333333"/>
                          </a:solidFill>
                          <a:effectLst/>
                          <a:latin typeface="Arial" panose="020B0604020202020204" pitchFamily="34" charset="0"/>
                          <a:ea typeface="+mn-ea"/>
                          <a:cs typeface="Arial" panose="020B0604020202020204" pitchFamily="34" charset="0"/>
                        </a:rPr>
                        <a:t>BIH</a:t>
                      </a:r>
                      <a:endParaRPr kumimoji="0" lang="bg-BG" altLang="en-US" sz="800" b="1" i="1"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N=1200</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N=1200</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N=1200</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Employed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39.4</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36.9</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33.2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Student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7.0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8.3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7.6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Housewife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10.8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10.3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13.8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Retired (%)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22.2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24.8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25.8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Unemployed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20.6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19.8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19.6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Refused to answer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3909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Croats </a:t>
                      </a:r>
                      <a:r>
                        <a:rPr kumimoji="0" lang="bs-Latn-BA" altLang="en-US" sz="800" b="1" i="0" u="none" strike="noStrike" kern="1200" cap="none" normalizeH="0" baseline="0" dirty="0">
                          <a:ln>
                            <a:noFill/>
                          </a:ln>
                          <a:solidFill>
                            <a:schemeClr val="tx1">
                              <a:lumMod val="75000"/>
                            </a:schemeClr>
                          </a:solidFill>
                          <a:effectLst/>
                          <a:latin typeface="Arial" panose="020B0604020202020204" pitchFamily="34" charset="0"/>
                          <a:ea typeface="+mn-ea"/>
                          <a:cs typeface="Arial" panose="020B0604020202020204" pitchFamily="34" charset="0"/>
                        </a:rPr>
                        <a:t>(%)</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15.7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3909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Bosniaks </a:t>
                      </a:r>
                      <a:r>
                        <a:rPr kumimoji="0" lang="bs-Latn-BA" altLang="en-US" sz="800" b="1" i="0" u="none" strike="noStrike" kern="1200" cap="none" normalizeH="0" baseline="0" dirty="0">
                          <a:ln>
                            <a:noFill/>
                          </a:ln>
                          <a:solidFill>
                            <a:schemeClr val="tx1">
                              <a:lumMod val="75000"/>
                            </a:schemeClr>
                          </a:solidFill>
                          <a:effectLst/>
                          <a:latin typeface="Arial" panose="020B0604020202020204" pitchFamily="34" charset="0"/>
                          <a:ea typeface="+mn-ea"/>
                          <a:cs typeface="Arial" panose="020B0604020202020204" pitchFamily="34" charset="0"/>
                        </a:rPr>
                        <a:t>(%)</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50.1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50.1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50.4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Serbs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32.2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32.2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31.2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Other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Refused to answer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0.4</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25678">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5678">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5678">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grpSp>
        <p:nvGrpSpPr>
          <p:cNvPr id="11" name="Group 10"/>
          <p:cNvGrpSpPr/>
          <p:nvPr/>
        </p:nvGrpSpPr>
        <p:grpSpPr>
          <a:xfrm>
            <a:off x="7919359" y="5242290"/>
            <a:ext cx="3935189" cy="677108"/>
            <a:chOff x="8134344" y="5479046"/>
            <a:chExt cx="3672423" cy="677108"/>
          </a:xfrm>
        </p:grpSpPr>
        <p:sp>
          <p:nvSpPr>
            <p:cNvPr id="12" name="Rectangle 11"/>
            <p:cNvSpPr/>
            <p:nvPr/>
          </p:nvSpPr>
          <p:spPr>
            <a:xfrm>
              <a:off x="8227250" y="5627950"/>
              <a:ext cx="3579517" cy="369332"/>
            </a:xfrm>
            <a:prstGeom prst="rect">
              <a:avLst/>
            </a:prstGeom>
          </p:spPr>
          <p:txBody>
            <a:bodyPr wrap="square">
              <a:spAutoFit/>
            </a:bodyPr>
            <a:lstStyle/>
            <a:p>
              <a:pPr marL="0" lvl="2" defTabSz="949325"/>
              <a:r>
                <a:rPr lang="en-GB" sz="900" b="1" dirty="0">
                  <a:solidFill>
                    <a:srgbClr val="C00000"/>
                  </a:solidFill>
                  <a:latin typeface="Arial" panose="020B0604020202020204" pitchFamily="34" charset="0"/>
                </a:rPr>
                <a:t>In case of significant differences in the </a:t>
              </a:r>
              <a:r>
                <a:rPr lang="hr-BA" sz="900" b="1" dirty="0">
                  <a:solidFill>
                    <a:srgbClr val="C00000"/>
                  </a:solidFill>
                  <a:latin typeface="Arial" panose="020B0604020202020204" pitchFamily="34" charset="0"/>
                </a:rPr>
                <a:t>survey</a:t>
              </a:r>
              <a:r>
                <a:rPr lang="en-GB" sz="900" b="1" dirty="0">
                  <a:solidFill>
                    <a:srgbClr val="C00000"/>
                  </a:solidFill>
                  <a:latin typeface="Arial" panose="020B0604020202020204" pitchFamily="34" charset="0"/>
                </a:rPr>
                <a:t> data, it is necessary to check the socio</a:t>
              </a:r>
              <a:r>
                <a:rPr lang="bs-Latn-BA" sz="900" b="1" dirty="0">
                  <a:solidFill>
                    <a:srgbClr val="C00000"/>
                  </a:solidFill>
                  <a:latin typeface="Arial" panose="020B0604020202020204" pitchFamily="34" charset="0"/>
                </a:rPr>
                <a:t>-</a:t>
              </a:r>
              <a:r>
                <a:rPr lang="en-GB" sz="900" b="1" dirty="0">
                  <a:solidFill>
                    <a:srgbClr val="C00000"/>
                  </a:solidFill>
                  <a:latin typeface="Arial" panose="020B0604020202020204" pitchFamily="34" charset="0"/>
                </a:rPr>
                <a:t>demographic characteristics of the sample. </a:t>
              </a:r>
            </a:p>
          </p:txBody>
        </p:sp>
        <p:sp>
          <p:nvSpPr>
            <p:cNvPr id="13" name="TextBox 12"/>
            <p:cNvSpPr txBox="1"/>
            <p:nvPr/>
          </p:nvSpPr>
          <p:spPr>
            <a:xfrm>
              <a:off x="8134344" y="5479046"/>
              <a:ext cx="175029" cy="677108"/>
            </a:xfrm>
            <a:prstGeom prst="rect">
              <a:avLst/>
            </a:prstGeom>
            <a:noFill/>
          </p:spPr>
          <p:txBody>
            <a:bodyPr wrap="none" lIns="0" tIns="0" rIns="0" bIns="0" rtlCol="0">
              <a:spAutoFit/>
            </a:bodyPr>
            <a:lstStyle/>
            <a:p>
              <a:r>
                <a:rPr lang="bs-Latn-BA" sz="4400" b="1" dirty="0">
                  <a:solidFill>
                    <a:srgbClr val="C000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197752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700817" y="138499"/>
            <a:ext cx="11396046" cy="1200329"/>
          </a:xfrm>
          <a:prstGeom prst="rect">
            <a:avLst/>
          </a:prstGeom>
          <a:solidFill>
            <a:srgbClr val="FFC000"/>
          </a:solidFill>
        </p:spPr>
        <p:txBody>
          <a:bodyPr wrap="square">
            <a:spAutoFit/>
          </a:bodyPr>
          <a:lstStyle/>
          <a:p>
            <a:r>
              <a:rPr lang="en-US" sz="2000" cap="all" dirty="0">
                <a:latin typeface="Arial" panose="020B0604020202020204" pitchFamily="34" charset="0"/>
              </a:rPr>
              <a:t>If a referendum for THE EU membership were to be held tomorrow and the question were “Do you support the accession of Bosnia and Herzegovina into the European Union”, how would you vote?</a:t>
            </a:r>
            <a:br>
              <a:rPr lang="vi-VN"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sp>
        <p:nvSpPr>
          <p:cNvPr id="11" name="Rectangle 10"/>
          <p:cNvSpPr/>
          <p:nvPr/>
        </p:nvSpPr>
        <p:spPr>
          <a:xfrm>
            <a:off x="892894" y="1050866"/>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3" name="Content Placeholder 10"/>
          <p:cNvGraphicFramePr>
            <a:graphicFrameLocks noGrp="1"/>
          </p:cNvGraphicFramePr>
          <p:nvPr>
            <p:ph sz="quarter" idx="4294967295"/>
            <p:extLst>
              <p:ext uri="{D42A27DB-BD31-4B8C-83A1-F6EECF244321}">
                <p14:modId xmlns:p14="http://schemas.microsoft.com/office/powerpoint/2010/main" val="563588571"/>
              </p:ext>
            </p:extLst>
          </p:nvPr>
        </p:nvGraphicFramePr>
        <p:xfrm>
          <a:off x="3823558" y="892632"/>
          <a:ext cx="7667625" cy="510539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352462" y="1888627"/>
            <a:ext cx="2686049" cy="2877711"/>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Compared to last year, support </a:t>
            </a:r>
            <a:r>
              <a:rPr lang="en-GB" altLang="sr-Latn-RS" sz="1400" dirty="0">
                <a:latin typeface="Arial" panose="020B0604020202020204" pitchFamily="34" charset="0"/>
              </a:rPr>
              <a:t>for BiH's entry into the EU </a:t>
            </a:r>
            <a:r>
              <a:rPr lang="bs-Latn-BA" altLang="sr-Latn-RS" sz="1400" dirty="0">
                <a:latin typeface="Arial" panose="020B0604020202020204" pitchFamily="34" charset="0"/>
                <a:ea typeface="Times New Roman"/>
                <a:cs typeface="Arial" panose="020B0604020202020204" pitchFamily="34" charset="0"/>
              </a:rPr>
              <a:t>slightly decreased.   </a:t>
            </a: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On average, three fourths of BiH citizens would vote for </a:t>
            </a:r>
            <a:r>
              <a:rPr lang="en-GB" altLang="sr-Latn-RS" sz="1400" dirty="0">
                <a:latin typeface="Arial" panose="020B0604020202020204" pitchFamily="34" charset="0"/>
              </a:rPr>
              <a:t>BiH's entry into the EU</a:t>
            </a:r>
            <a:r>
              <a:rPr lang="bs-Latn-BA" altLang="sr-Latn-RS" sz="1400" dirty="0">
                <a:latin typeface="Arial" panose="020B0604020202020204" pitchFamily="34" charset="0"/>
                <a:ea typeface="Times New Roman"/>
                <a:cs typeface="Arial" panose="020B0604020202020204" pitchFamily="34" charset="0"/>
              </a:rPr>
              <a:t> in a referendum.  </a:t>
            </a: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Compared to 2022, percentage of citizens who would not vote in a referendum increased (9.5% vs. 5.2%). However, this increase is not significant when </a:t>
            </a:r>
            <a:r>
              <a:rPr lang="bs-Latn-BA" altLang="sr-Latn-RS" sz="1400" dirty="0" err="1">
                <a:latin typeface="Arial" panose="020B0604020202020204" pitchFamily="34" charset="0"/>
                <a:ea typeface="Times New Roman"/>
                <a:cs typeface="Arial" panose="020B0604020202020204" pitchFamily="34" charset="0"/>
              </a:rPr>
              <a:t>compared</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results</a:t>
            </a:r>
            <a:r>
              <a:rPr lang="bs-Latn-BA" altLang="sr-Latn-RS" sz="1400" dirty="0">
                <a:latin typeface="Arial" panose="020B0604020202020204" pitchFamily="34" charset="0"/>
                <a:ea typeface="Times New Roman"/>
                <a:cs typeface="Arial" panose="020B0604020202020204" pitchFamily="34" charset="0"/>
              </a:rPr>
              <a:t> in 2023 and in 2021 (8.5%). </a:t>
            </a:r>
          </a:p>
        </p:txBody>
      </p:sp>
    </p:spTree>
    <p:extLst>
      <p:ext uri="{BB962C8B-B14F-4D97-AF65-F5344CB8AC3E}">
        <p14:creationId xmlns:p14="http://schemas.microsoft.com/office/powerpoint/2010/main" val="875867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9004"/>
            <a:ext cx="11283807" cy="646331"/>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Why do you support BiH's entry into the European Union?</a:t>
            </a:r>
            <a:br>
              <a:rPr lang="en-GB"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sp>
        <p:nvSpPr>
          <p:cNvPr id="9" name="Rectangle 8"/>
          <p:cNvSpPr/>
          <p:nvPr/>
        </p:nvSpPr>
        <p:spPr>
          <a:xfrm>
            <a:off x="917388" y="523591"/>
            <a:ext cx="3605183" cy="276999"/>
          </a:xfrm>
          <a:prstGeom prst="rect">
            <a:avLst/>
          </a:prstGeom>
          <a:noFill/>
        </p:spPr>
        <p:txBody>
          <a:bodyPr wrap="square">
            <a:spAutoFit/>
          </a:bodyPr>
          <a:lstStyle/>
          <a:p>
            <a:pPr marL="0" lvl="1">
              <a:spcAft>
                <a:spcPts val="300"/>
              </a:spcAft>
              <a:buClr>
                <a:srgbClr val="660033"/>
              </a:buClr>
              <a:buSzPct val="145000"/>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=966,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lang="bs-Latn-BA" sz="1200" b="1" dirty="0">
                <a:solidFill>
                  <a:prstClr val="black"/>
                </a:solidFill>
                <a:latin typeface="Arial" panose="020B0604020202020204" pitchFamily="34" charset="0"/>
                <a:cs typeface="Arial" panose="020B0604020202020204" pitchFamily="34" charset="0"/>
              </a:rPr>
              <a:t>=928, N</a:t>
            </a:r>
            <a:r>
              <a:rPr lang="bs-Latn-BA" sz="1200" b="1" baseline="-25000" dirty="0">
                <a:solidFill>
                  <a:prstClr val="black"/>
                </a:solidFill>
                <a:latin typeface="Arial" panose="020B0604020202020204" pitchFamily="34" charset="0"/>
                <a:cs typeface="Arial" panose="020B0604020202020204" pitchFamily="34" charset="0"/>
              </a:rPr>
              <a:t>2023</a:t>
            </a:r>
            <a:r>
              <a:rPr lang="bs-Latn-BA" sz="1200" b="1" dirty="0">
                <a:solidFill>
                  <a:prstClr val="black"/>
                </a:solidFill>
                <a:latin typeface="Arial" panose="020B0604020202020204" pitchFamily="34" charset="0"/>
                <a:cs typeface="Arial" panose="020B0604020202020204" pitchFamily="34" charset="0"/>
              </a:rPr>
              <a:t>=881 </a:t>
            </a:r>
            <a:endPar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10"/>
          <p:cNvGraphicFramePr>
            <a:graphicFrameLocks noGrp="1"/>
          </p:cNvGraphicFramePr>
          <p:nvPr>
            <p:ph sz="quarter" idx="4294967295"/>
            <p:extLst>
              <p:ext uri="{D42A27DB-BD31-4B8C-83A1-F6EECF244321}">
                <p14:modId xmlns:p14="http://schemas.microsoft.com/office/powerpoint/2010/main" val="1510272055"/>
              </p:ext>
            </p:extLst>
          </p:nvPr>
        </p:nvGraphicFramePr>
        <p:xfrm>
          <a:off x="3937885" y="829489"/>
          <a:ext cx="7667625" cy="510539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269528" y="1133475"/>
            <a:ext cx="2686049" cy="3562514"/>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Compared to previous years when the reason for supporting BiH‘s accession into the EU with the highest percentage was the guarantee of lasting peace and political stability, in this year‘s survey the main reason is  free movement of people, goods and capital.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The guarantee of lasting peace and political stability is in the second place, followed by compliance with the laws and regulations.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390141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9004"/>
            <a:ext cx="11302794" cy="646331"/>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Why do you not support BiH‘s </a:t>
            </a:r>
            <a:r>
              <a:rPr lang="bs-Latn-BA" sz="2000" cap="all" dirty="0">
                <a:latin typeface="Arial" panose="020B0604020202020204" pitchFamily="34" charset="0"/>
                <a:cs typeface="Arial" panose="020B0604020202020204" pitchFamily="34" charset="0"/>
              </a:rPr>
              <a:t>ENTRY IN</a:t>
            </a:r>
            <a:r>
              <a:rPr lang="en-GB" sz="2000" cap="all" dirty="0">
                <a:latin typeface="Arial" panose="020B0604020202020204" pitchFamily="34" charset="0"/>
                <a:cs typeface="Arial" panose="020B0604020202020204" pitchFamily="34" charset="0"/>
              </a:rPr>
              <a:t>to the European Union?</a:t>
            </a:r>
            <a:br>
              <a:rPr lang="en-GB"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sp>
        <p:nvSpPr>
          <p:cNvPr id="9" name="Rectangle 8"/>
          <p:cNvSpPr/>
          <p:nvPr/>
        </p:nvSpPr>
        <p:spPr>
          <a:xfrm>
            <a:off x="917388" y="531755"/>
            <a:ext cx="3605183" cy="276999"/>
          </a:xfrm>
          <a:prstGeom prst="rect">
            <a:avLst/>
          </a:prstGeom>
          <a:noFill/>
        </p:spPr>
        <p:txBody>
          <a:bodyPr wrap="square">
            <a:spAutoFit/>
          </a:bodyPr>
          <a:lstStyle/>
          <a:p>
            <a:pPr marL="0" lvl="1">
              <a:spcAft>
                <a:spcPts val="300"/>
              </a:spcAft>
              <a:buClr>
                <a:srgbClr val="660033"/>
              </a:buClr>
              <a:buSzPct val="145000"/>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=109,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lang="bs-Latn-BA" sz="1200" b="1" dirty="0">
                <a:solidFill>
                  <a:prstClr val="black"/>
                </a:solidFill>
                <a:latin typeface="Arial" panose="020B0604020202020204" pitchFamily="34" charset="0"/>
                <a:cs typeface="Arial" panose="020B0604020202020204" pitchFamily="34" charset="0"/>
              </a:rPr>
              <a:t>=190, N</a:t>
            </a:r>
            <a:r>
              <a:rPr lang="bs-Latn-BA" sz="1200" b="1" baseline="-25000" dirty="0">
                <a:solidFill>
                  <a:prstClr val="black"/>
                </a:solidFill>
                <a:latin typeface="Arial" panose="020B0604020202020204" pitchFamily="34" charset="0"/>
                <a:cs typeface="Arial" panose="020B0604020202020204" pitchFamily="34" charset="0"/>
              </a:rPr>
              <a:t>2023</a:t>
            </a:r>
            <a:r>
              <a:rPr lang="bs-Latn-BA" sz="1200" b="1" dirty="0">
                <a:solidFill>
                  <a:prstClr val="black"/>
                </a:solidFill>
                <a:latin typeface="Arial" panose="020B0604020202020204" pitchFamily="34" charset="0"/>
                <a:cs typeface="Arial" panose="020B0604020202020204" pitchFamily="34" charset="0"/>
              </a:rPr>
              <a:t>=183, </a:t>
            </a:r>
            <a:endPar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1261383" y="1272263"/>
            <a:ext cx="2686049" cy="1800493"/>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The percentage of citizens who do not support BiH‘s entry into the EU slightly decreased compared to 2022 (15.2% vs. 16.0%).</a:t>
            </a: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The reasons remained mostly the same compared to previous surveys.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graphicFrame>
        <p:nvGraphicFramePr>
          <p:cNvPr id="12" name="Content Placeholder 10"/>
          <p:cNvGraphicFramePr>
            <a:graphicFrameLocks noGrp="1"/>
          </p:cNvGraphicFramePr>
          <p:nvPr>
            <p:ph sz="quarter" idx="4294967295"/>
            <p:extLst>
              <p:ext uri="{D42A27DB-BD31-4B8C-83A1-F6EECF244321}">
                <p14:modId xmlns:p14="http://schemas.microsoft.com/office/powerpoint/2010/main" val="4022591152"/>
              </p:ext>
            </p:extLst>
          </p:nvPr>
        </p:nvGraphicFramePr>
        <p:xfrm>
          <a:off x="3970564" y="957943"/>
          <a:ext cx="7667625" cy="5105399"/>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Tree>
    <p:extLst>
      <p:ext uri="{BB962C8B-B14F-4D97-AF65-F5344CB8AC3E}">
        <p14:creationId xmlns:p14="http://schemas.microsoft.com/office/powerpoint/2010/main" val="3186485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11442"/>
            <a:ext cx="11302794" cy="923330"/>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In your opinion, which of the following reforms is necessary to improve </a:t>
            </a:r>
            <a:r>
              <a:rPr lang="bs-Latn-BA" sz="2000" cap="all" dirty="0">
                <a:latin typeface="Arial" panose="020B0604020202020204" pitchFamily="34" charset="0"/>
                <a:cs typeface="Arial" panose="020B0604020202020204" pitchFamily="34" charset="0"/>
              </a:rPr>
              <a:t> </a:t>
            </a:r>
            <a:r>
              <a:rPr lang="bs-Latn-BA" sz="2000" cap="all" dirty="0" err="1">
                <a:latin typeface="Arial" panose="020B0604020202020204" pitchFamily="34" charset="0"/>
                <a:cs typeface="Arial" panose="020B0604020202020204" pitchFamily="34" charset="0"/>
              </a:rPr>
              <a:t>DAily</a:t>
            </a:r>
            <a:r>
              <a:rPr lang="en-GB" sz="2000" cap="all" dirty="0">
                <a:latin typeface="Arial" panose="020B0604020202020204" pitchFamily="34" charset="0"/>
                <a:cs typeface="Arial" panose="020B0604020202020204" pitchFamily="34" charset="0"/>
              </a:rPr>
              <a:t> li</a:t>
            </a:r>
            <a:r>
              <a:rPr lang="hr-BA" sz="2000" cap="all" dirty="0" err="1">
                <a:latin typeface="Arial" panose="020B0604020202020204" pitchFamily="34" charset="0"/>
                <a:cs typeface="Arial" panose="020B0604020202020204" pitchFamily="34" charset="0"/>
              </a:rPr>
              <a:t>ves</a:t>
            </a:r>
            <a:r>
              <a:rPr lang="en-GB" sz="2000" cap="all" dirty="0">
                <a:latin typeface="Arial" panose="020B0604020202020204" pitchFamily="34" charset="0"/>
                <a:cs typeface="Arial" panose="020B0604020202020204" pitchFamily="34" charset="0"/>
              </a:rPr>
              <a:t> of BiH citizens?</a:t>
            </a:r>
            <a:br>
              <a:rPr lang="vi-VN"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Object 9"/>
          <p:cNvGraphicFramePr>
            <a:graphicFrameLocks noChangeAspect="1"/>
          </p:cNvGraphicFramePr>
          <p:nvPr>
            <p:extLst>
              <p:ext uri="{D42A27DB-BD31-4B8C-83A1-F6EECF244321}">
                <p14:modId xmlns:p14="http://schemas.microsoft.com/office/powerpoint/2010/main" val="1953645221"/>
              </p:ext>
            </p:extLst>
          </p:nvPr>
        </p:nvGraphicFramePr>
        <p:xfrm>
          <a:off x="1179740" y="1107065"/>
          <a:ext cx="10788166" cy="485731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179740" y="1110356"/>
            <a:ext cx="2858186" cy="4639732"/>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As</a:t>
            </a:r>
            <a:r>
              <a:rPr lang="en-US" altLang="sr-Latn-RS" sz="1400" dirty="0">
                <a:latin typeface="Arial" panose="020B0604020202020204" pitchFamily="34" charset="0"/>
                <a:ea typeface="Times New Roman"/>
                <a:cs typeface="Arial" panose="020B0604020202020204" pitchFamily="34" charset="0"/>
              </a:rPr>
              <a:t> in previous </a:t>
            </a:r>
            <a:r>
              <a:rPr lang="bs-Latn-BA" altLang="sr-Latn-RS" sz="1400" dirty="0">
                <a:latin typeface="Arial" panose="020B0604020202020204" pitchFamily="34" charset="0"/>
                <a:ea typeface="Times New Roman"/>
                <a:cs typeface="Arial" panose="020B0604020202020204" pitchFamily="34" charset="0"/>
              </a:rPr>
              <a:t>y</a:t>
            </a:r>
            <a:r>
              <a:rPr lang="en-US" altLang="sr-Latn-RS" sz="1400" dirty="0">
                <a:latin typeface="Arial" panose="020B0604020202020204" pitchFamily="34" charset="0"/>
                <a:ea typeface="Times New Roman"/>
                <a:cs typeface="Arial" panose="020B0604020202020204" pitchFamily="34" charset="0"/>
              </a:rPr>
              <a:t>ears</a:t>
            </a:r>
            <a:r>
              <a:rPr lang="bs-Latn-BA" altLang="sr-Latn-RS" sz="1400" dirty="0">
                <a:latin typeface="Arial" panose="020B0604020202020204" pitchFamily="34" charset="0"/>
                <a:ea typeface="Times New Roman"/>
                <a:cs typeface="Arial" panose="020B0604020202020204" pitchFamily="34" charset="0"/>
              </a:rPr>
              <a:t>,</a:t>
            </a:r>
            <a:r>
              <a:rPr lang="en-US" altLang="sr-Latn-RS" sz="1400" dirty="0">
                <a:latin typeface="Arial" panose="020B0604020202020204" pitchFamily="34" charset="0"/>
                <a:ea typeface="Times New Roman"/>
                <a:cs typeface="Arial" panose="020B0604020202020204" pitchFamily="34" charset="0"/>
              </a:rPr>
              <a:t> the fight against corruption is the most important</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reform</a:t>
            </a:r>
            <a:r>
              <a:rPr lang="en-US" altLang="sr-Latn-RS" sz="1400" dirty="0">
                <a:latin typeface="Arial" panose="020B0604020202020204" pitchFamily="34" charset="0"/>
                <a:ea typeface="Times New Roman"/>
                <a:cs typeface="Arial" panose="020B0604020202020204" pitchFamily="34" charset="0"/>
              </a:rPr>
              <a:t> for</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the</a:t>
            </a:r>
            <a:r>
              <a:rPr lang="en-US" altLang="sr-Latn-RS" sz="1400" dirty="0">
                <a:latin typeface="Arial" panose="020B0604020202020204" pitchFamily="34" charset="0"/>
                <a:ea typeface="Times New Roman"/>
                <a:cs typeface="Arial" panose="020B0604020202020204" pitchFamily="34" charset="0"/>
              </a:rPr>
              <a:t> improvement of </a:t>
            </a:r>
            <a:r>
              <a:rPr lang="hr-BA" altLang="sr-Latn-RS" sz="1400" dirty="0" err="1">
                <a:latin typeface="Arial" panose="020B0604020202020204" pitchFamily="34" charset="0"/>
                <a:ea typeface="Times New Roman"/>
                <a:cs typeface="Arial" panose="020B0604020202020204" pitchFamily="34" charset="0"/>
              </a:rPr>
              <a:t>daily</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lives</a:t>
            </a:r>
            <a:r>
              <a:rPr lang="en-US" altLang="sr-Latn-RS" sz="1400" dirty="0">
                <a:latin typeface="Arial" panose="020B0604020202020204" pitchFamily="34" charset="0"/>
                <a:ea typeface="Times New Roman"/>
                <a:cs typeface="Arial" panose="020B0604020202020204" pitchFamily="34" charset="0"/>
              </a:rPr>
              <a:t> of </a:t>
            </a:r>
            <a:r>
              <a:rPr lang="en-US" altLang="sr-Latn-RS" sz="1400" dirty="0" err="1">
                <a:latin typeface="Arial" panose="020B0604020202020204" pitchFamily="34" charset="0"/>
                <a:ea typeface="Times New Roman"/>
                <a:cs typeface="Arial" panose="020B0604020202020204" pitchFamily="34" charset="0"/>
              </a:rPr>
              <a:t>BiH</a:t>
            </a:r>
            <a:r>
              <a:rPr lang="en-US" altLang="sr-Latn-RS" sz="1400" dirty="0">
                <a:latin typeface="Arial" panose="020B0604020202020204" pitchFamily="34" charset="0"/>
                <a:ea typeface="Times New Roman"/>
                <a:cs typeface="Arial" panose="020B0604020202020204" pitchFamily="34" charset="0"/>
              </a:rPr>
              <a:t> citizens</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in</a:t>
            </a:r>
            <a:r>
              <a:rPr lang="hr-BA" altLang="sr-Latn-RS" sz="1400" dirty="0">
                <a:latin typeface="Arial" panose="020B0604020202020204" pitchFamily="34" charset="0"/>
                <a:ea typeface="Times New Roman"/>
                <a:cs typeface="Arial" panose="020B0604020202020204" pitchFamily="34" charset="0"/>
              </a:rPr>
              <a:t> 2023 </a:t>
            </a:r>
            <a:r>
              <a:rPr lang="hr-BA" altLang="sr-Latn-RS" sz="1400" dirty="0" err="1">
                <a:latin typeface="Arial" panose="020B0604020202020204" pitchFamily="34" charset="0"/>
                <a:ea typeface="Times New Roman"/>
                <a:cs typeface="Arial" panose="020B0604020202020204" pitchFamily="34" charset="0"/>
              </a:rPr>
              <a:t>which</a:t>
            </a:r>
            <a:r>
              <a:rPr lang="bs-Latn-BA" altLang="sr-Latn-RS" sz="1400" dirty="0">
                <a:latin typeface="Arial" panose="020B0604020202020204" pitchFamily="34" charset="0"/>
                <a:ea typeface="Times New Roman"/>
                <a:cs typeface="Arial" panose="020B0604020202020204" pitchFamily="34" charset="0"/>
              </a:rPr>
              <a:t> slightly decreased compared to previous years.</a:t>
            </a:r>
            <a:endParaRPr lang="en-US"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Compared to previous years, percentage of people </a:t>
            </a:r>
            <a:r>
              <a:rPr lang="bs-Latn-BA" altLang="sr-Latn-RS" sz="1400" dirty="0" err="1">
                <a:latin typeface="Arial" panose="020B0604020202020204" pitchFamily="34" charset="0"/>
                <a:ea typeface="Times New Roman"/>
                <a:cs typeface="Arial" panose="020B0604020202020204" pitchFamily="34" charset="0"/>
              </a:rPr>
              <a:t>who</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believe</a:t>
            </a:r>
            <a:r>
              <a:rPr lang="bs-Latn-BA" altLang="sr-Latn-RS" sz="1400" dirty="0">
                <a:latin typeface="Arial" panose="020B0604020202020204" pitchFamily="34" charset="0"/>
                <a:ea typeface="Times New Roman"/>
                <a:cs typeface="Arial" panose="020B0604020202020204" pitchFamily="34" charset="0"/>
              </a:rPr>
              <a:t> that for </a:t>
            </a:r>
            <a:r>
              <a:rPr lang="en-US" altLang="sr-Latn-RS" sz="1400" dirty="0">
                <a:latin typeface="Arial" panose="020B0604020202020204" pitchFamily="34" charset="0"/>
                <a:ea typeface="Times New Roman"/>
                <a:cs typeface="Arial" panose="020B0604020202020204" pitchFamily="34" charset="0"/>
              </a:rPr>
              <a:t>improvement of</a:t>
            </a:r>
            <a:r>
              <a:rPr lang="bs-Latn-BA" altLang="sr-Latn-RS" sz="1400" dirty="0">
                <a:latin typeface="Arial" panose="020B0604020202020204" pitchFamily="34" charset="0"/>
                <a:ea typeface="Times New Roman"/>
                <a:cs typeface="Arial" panose="020B0604020202020204" pitchFamily="34" charset="0"/>
              </a:rPr>
              <a:t> their</a:t>
            </a:r>
            <a:r>
              <a:rPr lang="en-US" altLang="sr-Latn-RS" sz="1400" dirty="0">
                <a:latin typeface="Arial" panose="020B0604020202020204" pitchFamily="34" charset="0"/>
                <a:ea typeface="Times New Roman"/>
                <a:cs typeface="Arial" panose="020B0604020202020204" pitchFamily="34" charset="0"/>
              </a:rPr>
              <a:t> everyday life </a:t>
            </a:r>
            <a:r>
              <a:rPr lang="bs-Latn-BA" altLang="sr-Latn-RS" sz="1400" dirty="0">
                <a:latin typeface="Arial" panose="020B0604020202020204" pitchFamily="34" charset="0"/>
                <a:ea typeface="Times New Roman"/>
                <a:cs typeface="Arial" panose="020B0604020202020204" pitchFamily="34" charset="0"/>
              </a:rPr>
              <a:t>it is necessary </a:t>
            </a:r>
            <a:r>
              <a:rPr lang="en-US" altLang="sr-Latn-RS" sz="1400" dirty="0">
                <a:latin typeface="Arial" panose="020B0604020202020204" pitchFamily="34" charset="0"/>
                <a:ea typeface="Times New Roman"/>
                <a:cs typeface="Arial" panose="020B0604020202020204" pitchFamily="34" charset="0"/>
              </a:rPr>
              <a:t>to reduce</a:t>
            </a:r>
            <a:r>
              <a:rPr lang="bs-Latn-BA" altLang="sr-Latn-RS" sz="1400" dirty="0">
                <a:latin typeface="Arial" panose="020B0604020202020204" pitchFamily="34" charset="0"/>
                <a:ea typeface="Times New Roman"/>
                <a:cs typeface="Arial" panose="020B0604020202020204" pitchFamily="34" charset="0"/>
              </a:rPr>
              <a:t> the</a:t>
            </a:r>
            <a:r>
              <a:rPr lang="en-US" altLang="sr-Latn-RS" sz="1400" dirty="0">
                <a:latin typeface="Arial" panose="020B0604020202020204" pitchFamily="34" charset="0"/>
                <a:ea typeface="Times New Roman"/>
                <a:cs typeface="Arial" panose="020B0604020202020204" pitchFamily="34" charset="0"/>
              </a:rPr>
              <a:t> tax burden on </a:t>
            </a:r>
            <a:r>
              <a:rPr lang="en-US" altLang="sr-Latn-RS" sz="1400" dirty="0" err="1">
                <a:latin typeface="Arial" panose="020B0604020202020204" pitchFamily="34" charset="0"/>
                <a:ea typeface="Times New Roman"/>
                <a:cs typeface="Arial" panose="020B0604020202020204" pitchFamily="34" charset="0"/>
              </a:rPr>
              <a:t>labour</a:t>
            </a:r>
            <a:r>
              <a:rPr lang="en-US" altLang="sr-Latn-RS" sz="1400" dirty="0">
                <a:latin typeface="Arial" panose="020B0604020202020204" pitchFamily="34" charset="0"/>
                <a:ea typeface="Times New Roman"/>
                <a:cs typeface="Arial" panose="020B0604020202020204" pitchFamily="34" charset="0"/>
              </a:rPr>
              <a:t> and remove barriers to employment</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has</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incresed</a:t>
            </a:r>
            <a:r>
              <a:rPr lang="bs-Latn-BA" altLang="sr-Latn-RS" sz="1400" dirty="0">
                <a:latin typeface="Arial" panose="020B0604020202020204" pitchFamily="34" charset="0"/>
                <a:ea typeface="Times New Roman"/>
                <a:cs typeface="Arial" panose="020B0604020202020204" pitchFamily="34" charset="0"/>
              </a:rPr>
              <a:t>. </a:t>
            </a: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In 2023</a:t>
            </a:r>
            <a:r>
              <a:rPr lang="en-US" altLang="sr-Latn-RS" sz="1400" dirty="0">
                <a:latin typeface="Arial" panose="020B0604020202020204" pitchFamily="34" charset="0"/>
                <a:ea typeface="Times New Roman"/>
                <a:cs typeface="Arial" panose="020B0604020202020204" pitchFamily="34" charset="0"/>
              </a:rPr>
              <a:t>, reform </a:t>
            </a:r>
            <a:r>
              <a:rPr lang="bs-Latn-BA" altLang="sr-Latn-RS" sz="1400" dirty="0">
                <a:latin typeface="Arial" panose="020B0604020202020204" pitchFamily="34" charset="0"/>
                <a:ea typeface="Times New Roman"/>
                <a:cs typeface="Arial" panose="020B0604020202020204" pitchFamily="34" charset="0"/>
              </a:rPr>
              <a:t> of judiciary and </a:t>
            </a:r>
            <a:r>
              <a:rPr lang="bs-Latn-BA" altLang="sr-Latn-RS" sz="1400" dirty="0" err="1">
                <a:latin typeface="Arial" panose="020B0604020202020204" pitchFamily="34" charset="0"/>
                <a:ea typeface="Times New Roman"/>
                <a:cs typeface="Arial" panose="020B0604020202020204" pitchFamily="34" charset="0"/>
              </a:rPr>
              <a:t>prosecution</a:t>
            </a:r>
            <a:r>
              <a:rPr lang="bs-Latn-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remained</a:t>
            </a:r>
            <a:r>
              <a:rPr lang="en-US" altLang="sr-Latn-RS" sz="1400" dirty="0">
                <a:latin typeface="Arial" panose="020B0604020202020204" pitchFamily="34" charset="0"/>
                <a:ea typeface="Times New Roman"/>
                <a:cs typeface="Arial" panose="020B0604020202020204" pitchFamily="34" charset="0"/>
              </a:rPr>
              <a:t> </a:t>
            </a:r>
            <a:r>
              <a:rPr lang="bs-Latn-BA" altLang="sr-Latn-RS" sz="1400" dirty="0">
                <a:latin typeface="Arial" panose="020B0604020202020204" pitchFamily="34" charset="0"/>
                <a:ea typeface="Times New Roman"/>
                <a:cs typeface="Arial" panose="020B0604020202020204" pitchFamily="34" charset="0"/>
              </a:rPr>
              <a:t>the third</a:t>
            </a:r>
            <a:r>
              <a:rPr lang="en-US" altLang="sr-Latn-RS" sz="1400" dirty="0">
                <a:latin typeface="Arial" panose="020B0604020202020204" pitchFamily="34" charset="0"/>
                <a:ea typeface="Times New Roman"/>
                <a:cs typeface="Arial" panose="020B0604020202020204" pitchFamily="34" charset="0"/>
              </a:rPr>
              <a:t> most important reform necessary </a:t>
            </a:r>
            <a:r>
              <a:rPr lang="bs-Latn-BA" altLang="sr-Latn-RS" sz="1400" dirty="0">
                <a:latin typeface="Arial" panose="020B0604020202020204" pitchFamily="34" charset="0"/>
                <a:ea typeface="Times New Roman"/>
                <a:cs typeface="Arial" panose="020B0604020202020204" pitchFamily="34" charset="0"/>
              </a:rPr>
              <a:t>to </a:t>
            </a:r>
            <a:r>
              <a:rPr lang="en-US" altLang="sr-Latn-RS" sz="1400" dirty="0">
                <a:latin typeface="Arial" panose="020B0604020202020204" pitchFamily="34" charset="0"/>
                <a:ea typeface="Times New Roman"/>
                <a:cs typeface="Arial" panose="020B0604020202020204" pitchFamily="34" charset="0"/>
              </a:rPr>
              <a:t>improve</a:t>
            </a:r>
            <a:r>
              <a:rPr lang="bs-Latn-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daily</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lives</a:t>
            </a:r>
            <a:r>
              <a:rPr lang="hr-BA" altLang="sr-Latn-RS" sz="1400" dirty="0">
                <a:latin typeface="Arial" panose="020B0604020202020204" pitchFamily="34" charset="0"/>
                <a:ea typeface="Times New Roman"/>
                <a:cs typeface="Arial" panose="020B0604020202020204" pitchFamily="34" charset="0"/>
              </a:rPr>
              <a:t> </a:t>
            </a:r>
            <a:r>
              <a:rPr lang="en-US" altLang="sr-Latn-RS" sz="1400" dirty="0">
                <a:latin typeface="Arial" panose="020B0604020202020204" pitchFamily="34" charset="0"/>
                <a:ea typeface="Times New Roman"/>
                <a:cs typeface="Arial" panose="020B0604020202020204" pitchFamily="34" charset="0"/>
              </a:rPr>
              <a:t>of BiH citizens</a:t>
            </a:r>
            <a:r>
              <a:rPr lang="bs-Latn-BA" altLang="sr-Latn-RS" sz="1400" dirty="0">
                <a:latin typeface="Arial" panose="020B0604020202020204" pitchFamily="34" charset="0"/>
                <a:ea typeface="Times New Roman"/>
                <a:cs typeface="Arial" panose="020B0604020202020204" pitchFamily="34" charset="0"/>
              </a:rPr>
              <a:t>, but with the higher percentage than in previous years. </a:t>
            </a: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  </a:t>
            </a:r>
          </a:p>
        </p:txBody>
      </p:sp>
      <p:sp>
        <p:nvSpPr>
          <p:cNvPr id="2" name="Rectangle 1">
            <a:extLst>
              <a:ext uri="{FF2B5EF4-FFF2-40B4-BE49-F238E27FC236}">
                <a16:creationId xmlns:a16="http://schemas.microsoft.com/office/drawing/2014/main" id="{24503F23-6665-E04E-1663-3CC0BD258099}"/>
              </a:ext>
            </a:extLst>
          </p:cNvPr>
          <p:cNvSpPr/>
          <p:nvPr/>
        </p:nvSpPr>
        <p:spPr>
          <a:xfrm>
            <a:off x="917388" y="776000"/>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4277790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912776" y="62665"/>
            <a:ext cx="11302794" cy="923330"/>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In your opinion, why is the European Union interested in the accession of Bosnia and Herzegovina?</a:t>
            </a:r>
            <a:br>
              <a:rPr lang="bs-Latn-BA"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sz="quarter" idx="4294967295"/>
            <p:extLst>
              <p:ext uri="{D42A27DB-BD31-4B8C-83A1-F6EECF244321}">
                <p14:modId xmlns:p14="http://schemas.microsoft.com/office/powerpoint/2010/main" val="449650386"/>
              </p:ext>
            </p:extLst>
          </p:nvPr>
        </p:nvGraphicFramePr>
        <p:xfrm>
          <a:off x="3876659" y="583525"/>
          <a:ext cx="8401050" cy="543752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171560" y="1133475"/>
            <a:ext cx="2686049" cy="2446824"/>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err="1">
                <a:solidFill>
                  <a:prstClr val="black"/>
                </a:solidFill>
                <a:latin typeface="Arial" panose="020B0604020202020204" pitchFamily="34" charset="0"/>
                <a:ea typeface="Times New Roman"/>
                <a:cs typeface="Arial" panose="020B0604020202020204" pitchFamily="34" charset="0"/>
              </a:rPr>
              <a:t>There</a:t>
            </a:r>
            <a:r>
              <a:rPr lang="bs-Latn-BA" altLang="sr-Latn-RS" sz="1400" dirty="0">
                <a:solidFill>
                  <a:prstClr val="black"/>
                </a:solidFill>
                <a:latin typeface="Arial" panose="020B0604020202020204" pitchFamily="34" charset="0"/>
                <a:ea typeface="Times New Roman"/>
                <a:cs typeface="Arial" panose="020B0604020202020204" pitchFamily="34" charset="0"/>
              </a:rPr>
              <a:t> </a:t>
            </a:r>
            <a:r>
              <a:rPr lang="bs-Latn-BA" altLang="sr-Latn-RS" sz="1400" dirty="0" err="1">
                <a:solidFill>
                  <a:prstClr val="black"/>
                </a:solidFill>
                <a:latin typeface="Arial" panose="020B0604020202020204" pitchFamily="34" charset="0"/>
                <a:ea typeface="Times New Roman"/>
                <a:cs typeface="Arial" panose="020B0604020202020204" pitchFamily="34" charset="0"/>
              </a:rPr>
              <a:t>is</a:t>
            </a:r>
            <a:r>
              <a:rPr lang="bs-Latn-BA" altLang="sr-Latn-RS" sz="1400" dirty="0">
                <a:solidFill>
                  <a:prstClr val="black"/>
                </a:solidFill>
                <a:latin typeface="Arial" panose="020B0604020202020204" pitchFamily="34" charset="0"/>
                <a:ea typeface="Times New Roman"/>
                <a:cs typeface="Arial" panose="020B0604020202020204" pitchFamily="34" charset="0"/>
              </a:rPr>
              <a:t> no </a:t>
            </a:r>
            <a:r>
              <a:rPr lang="bs-Latn-BA" altLang="sr-Latn-RS" sz="1400" dirty="0" err="1">
                <a:solidFill>
                  <a:prstClr val="black"/>
                </a:solidFill>
                <a:latin typeface="Arial" panose="020B0604020202020204" pitchFamily="34" charset="0"/>
                <a:ea typeface="Times New Roman"/>
                <a:cs typeface="Arial" panose="020B0604020202020204" pitchFamily="34" charset="0"/>
              </a:rPr>
              <a:t>significant</a:t>
            </a:r>
            <a:r>
              <a:rPr lang="bs-Latn-BA" altLang="sr-Latn-RS" sz="1400" dirty="0">
                <a:solidFill>
                  <a:prstClr val="black"/>
                </a:solidFill>
                <a:latin typeface="Arial" panose="020B0604020202020204" pitchFamily="34" charset="0"/>
                <a:ea typeface="Times New Roman"/>
                <a:cs typeface="Arial" panose="020B0604020202020204" pitchFamily="34" charset="0"/>
              </a:rPr>
              <a:t> </a:t>
            </a:r>
            <a:r>
              <a:rPr lang="bs-Latn-BA" altLang="sr-Latn-RS" sz="1400" dirty="0" err="1">
                <a:solidFill>
                  <a:prstClr val="black"/>
                </a:solidFill>
                <a:latin typeface="Arial" panose="020B0604020202020204" pitchFamily="34" charset="0"/>
                <a:ea typeface="Times New Roman"/>
                <a:cs typeface="Arial" panose="020B0604020202020204" pitchFamily="34" charset="0"/>
              </a:rPr>
              <a:t>difference</a:t>
            </a:r>
            <a:r>
              <a:rPr lang="bs-Latn-BA" altLang="sr-Latn-RS" sz="1400" dirty="0">
                <a:solidFill>
                  <a:prstClr val="black"/>
                </a:solidFill>
                <a:latin typeface="Arial" panose="020B0604020202020204" pitchFamily="34" charset="0"/>
                <a:ea typeface="Times New Roman"/>
                <a:cs typeface="Arial" panose="020B0604020202020204" pitchFamily="34" charset="0"/>
              </a:rPr>
              <a:t> in </a:t>
            </a:r>
            <a:r>
              <a:rPr lang="bs-Latn-BA" altLang="sr-Latn-RS" sz="1400" dirty="0" err="1">
                <a:solidFill>
                  <a:prstClr val="black"/>
                </a:solidFill>
                <a:latin typeface="Arial" panose="020B0604020202020204" pitchFamily="34" charset="0"/>
                <a:ea typeface="Times New Roman"/>
                <a:cs typeface="Arial" panose="020B0604020202020204" pitchFamily="34" charset="0"/>
              </a:rPr>
              <a:t>the</a:t>
            </a:r>
            <a:r>
              <a:rPr lang="bs-Latn-BA" altLang="sr-Latn-RS" sz="1400" dirty="0">
                <a:solidFill>
                  <a:prstClr val="black"/>
                </a:solidFill>
                <a:latin typeface="Arial" panose="020B0604020202020204" pitchFamily="34" charset="0"/>
                <a:ea typeface="Times New Roman"/>
                <a:cs typeface="Arial" panose="020B0604020202020204" pitchFamily="34" charset="0"/>
              </a:rPr>
              <a:t> </a:t>
            </a:r>
            <a:r>
              <a:rPr lang="bs-Latn-BA" altLang="sr-Latn-RS" sz="1400" dirty="0" err="1">
                <a:solidFill>
                  <a:prstClr val="black"/>
                </a:solidFill>
                <a:latin typeface="Arial" panose="020B0604020202020204" pitchFamily="34" charset="0"/>
                <a:ea typeface="Times New Roman"/>
                <a:cs typeface="Arial" panose="020B0604020202020204" pitchFamily="34" charset="0"/>
              </a:rPr>
              <a:t>opinions</a:t>
            </a:r>
            <a:r>
              <a:rPr lang="bs-Latn-BA" altLang="sr-Latn-RS" sz="1400" dirty="0">
                <a:solidFill>
                  <a:prstClr val="black"/>
                </a:solidFill>
                <a:latin typeface="Arial" panose="020B0604020202020204" pitchFamily="34" charset="0"/>
                <a:ea typeface="Times New Roman"/>
                <a:cs typeface="Arial" panose="020B0604020202020204" pitchFamily="34" charset="0"/>
              </a:rPr>
              <a:t> of BiH </a:t>
            </a:r>
            <a:r>
              <a:rPr lang="bs-Latn-BA" altLang="sr-Latn-RS" sz="1400" dirty="0" err="1">
                <a:solidFill>
                  <a:prstClr val="black"/>
                </a:solidFill>
                <a:latin typeface="Arial" panose="020B0604020202020204" pitchFamily="34" charset="0"/>
                <a:ea typeface="Times New Roman"/>
                <a:cs typeface="Arial" panose="020B0604020202020204" pitchFamily="34" charset="0"/>
              </a:rPr>
              <a:t>citizens</a:t>
            </a:r>
            <a:r>
              <a:rPr lang="bs-Latn-BA" altLang="sr-Latn-RS" sz="1400" dirty="0">
                <a:solidFill>
                  <a:prstClr val="black"/>
                </a:solidFill>
                <a:latin typeface="Arial" panose="020B0604020202020204" pitchFamily="34" charset="0"/>
                <a:ea typeface="Times New Roman"/>
                <a:cs typeface="Arial" panose="020B0604020202020204" pitchFamily="34" charset="0"/>
              </a:rPr>
              <a:t> in 2023 </a:t>
            </a:r>
            <a:r>
              <a:rPr lang="bs-Latn-BA" altLang="sr-Latn-RS" sz="1400" dirty="0" err="1">
                <a:solidFill>
                  <a:prstClr val="black"/>
                </a:solidFill>
                <a:latin typeface="Arial" panose="020B0604020202020204" pitchFamily="34" charset="0"/>
                <a:ea typeface="Times New Roman"/>
                <a:cs typeface="Arial" panose="020B0604020202020204" pitchFamily="34" charset="0"/>
              </a:rPr>
              <a:t>and</a:t>
            </a:r>
            <a:r>
              <a:rPr lang="bs-Latn-BA" altLang="sr-Latn-RS" sz="1400" dirty="0">
                <a:solidFill>
                  <a:prstClr val="black"/>
                </a:solidFill>
                <a:latin typeface="Arial" panose="020B0604020202020204" pitchFamily="34" charset="0"/>
                <a:ea typeface="Times New Roman"/>
                <a:cs typeface="Arial" panose="020B0604020202020204" pitchFamily="34" charset="0"/>
              </a:rPr>
              <a:t> in previous years, </a:t>
            </a:r>
            <a:r>
              <a:rPr lang="bs-Latn-BA" altLang="sr-Latn-RS" sz="1400" dirty="0" err="1">
                <a:solidFill>
                  <a:prstClr val="black"/>
                </a:solidFill>
                <a:latin typeface="Arial" panose="020B0604020202020204" pitchFamily="34" charset="0"/>
                <a:ea typeface="Times New Roman"/>
                <a:cs typeface="Arial" panose="020B0604020202020204" pitchFamily="34" charset="0"/>
              </a:rPr>
              <a:t>about</a:t>
            </a:r>
            <a:r>
              <a:rPr lang="bs-Latn-BA" altLang="sr-Latn-RS" sz="1400" dirty="0">
                <a:solidFill>
                  <a:prstClr val="black"/>
                </a:solidFill>
                <a:latin typeface="Arial" panose="020B0604020202020204" pitchFamily="34" charset="0"/>
                <a:ea typeface="Times New Roman"/>
                <a:cs typeface="Arial" panose="020B0604020202020204" pitchFamily="34" charset="0"/>
              </a:rPr>
              <a:t> </a:t>
            </a:r>
            <a:r>
              <a:rPr lang="bs-Latn-BA" altLang="sr-Latn-RS" sz="1400" dirty="0" err="1">
                <a:solidFill>
                  <a:prstClr val="black"/>
                </a:solidFill>
                <a:latin typeface="Arial" panose="020B0604020202020204" pitchFamily="34" charset="0"/>
                <a:ea typeface="Times New Roman"/>
                <a:cs typeface="Arial" panose="020B0604020202020204" pitchFamily="34" charset="0"/>
              </a:rPr>
              <a:t>the</a:t>
            </a:r>
            <a:r>
              <a:rPr lang="bs-Latn-BA" altLang="sr-Latn-RS" sz="1400" dirty="0">
                <a:solidFill>
                  <a:prstClr val="black"/>
                </a:solidFill>
                <a:latin typeface="Arial" panose="020B0604020202020204" pitchFamily="34" charset="0"/>
                <a:ea typeface="Times New Roman"/>
                <a:cs typeface="Arial" panose="020B0604020202020204" pitchFamily="34" charset="0"/>
              </a:rPr>
              <a:t> </a:t>
            </a:r>
            <a:r>
              <a:rPr lang="bs-Latn-BA" altLang="sr-Latn-RS" sz="1400" dirty="0" err="1">
                <a:solidFill>
                  <a:prstClr val="black"/>
                </a:solidFill>
                <a:latin typeface="Arial" panose="020B0604020202020204" pitchFamily="34" charset="0"/>
                <a:ea typeface="Times New Roman"/>
                <a:cs typeface="Arial" panose="020B0604020202020204" pitchFamily="34" charset="0"/>
              </a:rPr>
              <a:t>reasons</a:t>
            </a:r>
            <a:r>
              <a:rPr lang="bs-Latn-BA" altLang="sr-Latn-RS" sz="1400" dirty="0">
                <a:solidFill>
                  <a:prstClr val="black"/>
                </a:solidFill>
                <a:latin typeface="Arial" panose="020B0604020202020204" pitchFamily="34" charset="0"/>
                <a:ea typeface="Times New Roman"/>
                <a:cs typeface="Arial" panose="020B0604020202020204" pitchFamily="34" charset="0"/>
              </a:rPr>
              <a:t> </a:t>
            </a:r>
            <a:r>
              <a:rPr lang="bs-Latn-BA" altLang="sr-Latn-RS" sz="1400" dirty="0" err="1">
                <a:solidFill>
                  <a:prstClr val="black"/>
                </a:solidFill>
                <a:latin typeface="Arial" panose="020B0604020202020204" pitchFamily="34" charset="0"/>
                <a:ea typeface="Times New Roman"/>
                <a:cs typeface="Arial" panose="020B0604020202020204" pitchFamily="34" charset="0"/>
              </a:rPr>
              <a:t>for</a:t>
            </a:r>
            <a:r>
              <a:rPr lang="bs-Latn-BA" altLang="sr-Latn-RS" sz="1400" dirty="0">
                <a:solidFill>
                  <a:prstClr val="black"/>
                </a:solidFill>
                <a:latin typeface="Arial" panose="020B0604020202020204" pitchFamily="34" charset="0"/>
                <a:ea typeface="Times New Roman"/>
                <a:cs typeface="Arial" panose="020B0604020202020204" pitchFamily="34" charset="0"/>
              </a:rPr>
              <a:t> </a:t>
            </a:r>
            <a:r>
              <a:rPr lang="bs-Latn-BA" altLang="sr-Latn-RS" sz="1400" dirty="0" err="1">
                <a:solidFill>
                  <a:prstClr val="black"/>
                </a:solidFill>
                <a:latin typeface="Arial" panose="020B0604020202020204" pitchFamily="34" charset="0"/>
                <a:ea typeface="Times New Roman"/>
                <a:cs typeface="Arial" panose="020B0604020202020204" pitchFamily="34" charset="0"/>
              </a:rPr>
              <a:t>the</a:t>
            </a:r>
            <a:r>
              <a:rPr lang="bs-Latn-BA" altLang="sr-Latn-RS" sz="1400" dirty="0">
                <a:solidFill>
                  <a:prstClr val="black"/>
                </a:solidFill>
                <a:latin typeface="Arial" panose="020B0604020202020204" pitchFamily="34" charset="0"/>
                <a:ea typeface="Times New Roman"/>
                <a:cs typeface="Arial" panose="020B0604020202020204" pitchFamily="34" charset="0"/>
              </a:rPr>
              <a:t> EU </a:t>
            </a:r>
            <a:r>
              <a:rPr lang="bs-Latn-BA" altLang="sr-Latn-RS" sz="1400" dirty="0" err="1">
                <a:solidFill>
                  <a:prstClr val="black"/>
                </a:solidFill>
                <a:latin typeface="Arial" panose="020B0604020202020204" pitchFamily="34" charset="0"/>
                <a:ea typeface="Times New Roman"/>
                <a:cs typeface="Arial" panose="020B0604020202020204" pitchFamily="34" charset="0"/>
              </a:rPr>
              <a:t>interest</a:t>
            </a:r>
            <a:r>
              <a:rPr lang="bs-Latn-BA" altLang="sr-Latn-RS" sz="1400" dirty="0">
                <a:solidFill>
                  <a:prstClr val="black"/>
                </a:solidFill>
                <a:latin typeface="Arial" panose="020B0604020202020204" pitchFamily="34" charset="0"/>
                <a:ea typeface="Times New Roman"/>
                <a:cs typeface="Arial" panose="020B0604020202020204" pitchFamily="34" charset="0"/>
              </a:rPr>
              <a:t> in BiH‘s accession.  </a:t>
            </a:r>
          </a:p>
          <a:p>
            <a:pPr marL="0" lvl="1" algn="just">
              <a:spcAft>
                <a:spcPts val="300"/>
              </a:spcAft>
              <a:buClr>
                <a:srgbClr val="660033"/>
              </a:buClr>
              <a:buSzPct val="145000"/>
              <a:tabLst>
                <a:tab pos="268288" algn="l"/>
              </a:tabLst>
              <a:defRPr/>
            </a:pPr>
            <a:r>
              <a:rPr lang="bs-Latn-BA" altLang="sr-Latn-RS" sz="1400" dirty="0">
                <a:solidFill>
                  <a:prstClr val="black"/>
                </a:solidFill>
                <a:latin typeface="Arial" panose="020B0604020202020204" pitchFamily="34" charset="0"/>
                <a:ea typeface="Times New Roman"/>
                <a:cs typeface="Arial" panose="020B0604020202020204" pitchFamily="34" charset="0"/>
              </a:rPr>
              <a:t>According to citizens, the dominant reasons are natural resources, ensuring peace and stability, as well as expansion of the EU market. </a:t>
            </a:r>
          </a:p>
          <a:p>
            <a:pPr marL="0" lvl="1" algn="just">
              <a:spcAft>
                <a:spcPts val="300"/>
              </a:spcAft>
              <a:buClr>
                <a:srgbClr val="660033"/>
              </a:buClr>
              <a:buSzPct val="145000"/>
              <a:tabLst>
                <a:tab pos="268288" algn="l"/>
              </a:tabLst>
              <a:defRPr/>
            </a:pPr>
            <a:endParaRPr lang="bs-Latn-BA" altLang="sr-Latn-RS" sz="1400" dirty="0">
              <a:solidFill>
                <a:prstClr val="black"/>
              </a:solidFill>
              <a:latin typeface="Arial" panose="020B0604020202020204" pitchFamily="34" charset="0"/>
              <a:ea typeface="Times New Roman"/>
              <a:cs typeface="Arial" panose="020B0604020202020204" pitchFamily="34" charset="0"/>
            </a:endParaRPr>
          </a:p>
        </p:txBody>
      </p:sp>
      <p:sp>
        <p:nvSpPr>
          <p:cNvPr id="2" name="Rectangle 1">
            <a:extLst>
              <a:ext uri="{FF2B5EF4-FFF2-40B4-BE49-F238E27FC236}">
                <a16:creationId xmlns:a16="http://schemas.microsoft.com/office/drawing/2014/main" id="{987AFF05-DDFA-A87A-848C-8EE9571434A3}"/>
              </a:ext>
            </a:extLst>
          </p:cNvPr>
          <p:cNvSpPr/>
          <p:nvPr/>
        </p:nvSpPr>
        <p:spPr>
          <a:xfrm>
            <a:off x="912776" y="617874"/>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19141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35116"/>
            <a:ext cx="11302794" cy="923330"/>
          </a:xfrm>
          <a:prstGeom prst="rect">
            <a:avLst/>
          </a:prstGeom>
          <a:solidFill>
            <a:srgbClr val="FFC000"/>
          </a:solidFill>
        </p:spPr>
        <p:txBody>
          <a:bodyPr wrap="square">
            <a:spAutoFit/>
          </a:bodyPr>
          <a:lstStyle/>
          <a:p>
            <a:r>
              <a:rPr lang="bs-Latn-BA" sz="2000" cap="all" dirty="0">
                <a:latin typeface="Arial" panose="020B0604020202020204" pitchFamily="34" charset="0"/>
                <a:cs typeface="Arial" panose="020B0604020202020204" pitchFamily="34" charset="0"/>
              </a:rPr>
              <a:t>Are you familiar with the current status of THE EU integration PROCESS OF BIH</a:t>
            </a:r>
            <a:r>
              <a:rPr lang="vi-VN" sz="2000" cap="all" dirty="0">
                <a:latin typeface="Arial" panose="020B0604020202020204" pitchFamily="34" charset="0"/>
                <a:cs typeface="Arial" panose="020B0604020202020204" pitchFamily="34" charset="0"/>
              </a:rPr>
              <a:t>?</a:t>
            </a:r>
            <a:br>
              <a:rPr lang="vi-VN"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sz="quarter" idx="4294967295"/>
            <p:extLst>
              <p:ext uri="{D42A27DB-BD31-4B8C-83A1-F6EECF244321}">
                <p14:modId xmlns:p14="http://schemas.microsoft.com/office/powerpoint/2010/main" val="3930809146"/>
              </p:ext>
            </p:extLst>
          </p:nvPr>
        </p:nvGraphicFramePr>
        <p:xfrm>
          <a:off x="4182814" y="604158"/>
          <a:ext cx="8248650" cy="539115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334840" y="1419215"/>
            <a:ext cx="2686049" cy="2916183"/>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err="1">
                <a:latin typeface="Arial" panose="020B0604020202020204" pitchFamily="34" charset="0"/>
                <a:ea typeface="Times New Roman"/>
                <a:cs typeface="Arial" panose="020B0604020202020204" pitchFamily="34" charset="0"/>
              </a:rPr>
              <a:t>Compared</a:t>
            </a:r>
            <a:r>
              <a:rPr lang="bs-Latn-BA" altLang="sr-Latn-RS" sz="1400" dirty="0">
                <a:latin typeface="Arial" panose="020B0604020202020204" pitchFamily="34" charset="0"/>
                <a:ea typeface="Times New Roman"/>
                <a:cs typeface="Arial" panose="020B0604020202020204" pitchFamily="34" charset="0"/>
              </a:rPr>
              <a:t> to previous years, the most significant increase has the answer „BiH is already a candidate for EU membership“ (40.1% vs 12.4% vs 9.5%) in 2023.</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All other answers significantly decreased compared to previous years, only the answer „I do not know“ increased on average by +6%. </a:t>
            </a:r>
          </a:p>
        </p:txBody>
      </p:sp>
      <p:sp>
        <p:nvSpPr>
          <p:cNvPr id="2" name="Rectangle 1">
            <a:extLst>
              <a:ext uri="{FF2B5EF4-FFF2-40B4-BE49-F238E27FC236}">
                <a16:creationId xmlns:a16="http://schemas.microsoft.com/office/drawing/2014/main" id="{C99ECB4A-FDD7-CDB8-39A1-00E8258337F7}"/>
              </a:ext>
            </a:extLst>
          </p:cNvPr>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4096361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1547170" y="264519"/>
            <a:ext cx="9796591" cy="369332"/>
          </a:xfrm>
          <a:prstGeom prst="rect">
            <a:avLst/>
          </a:prstGeom>
          <a:solidFill>
            <a:srgbClr val="FFC000"/>
          </a:solidFill>
          <a:ln>
            <a:noFill/>
          </a:ln>
        </p:spPr>
        <p:txBody>
          <a:bodyPr wrap="square">
            <a:spAutoFit/>
          </a:bodyPr>
          <a:lstStyle/>
          <a:p>
            <a:r>
              <a:rPr lang="en-GB" sz="2000" cap="all" dirty="0">
                <a:latin typeface="Arial" panose="020B0604020202020204" pitchFamily="34" charset="0"/>
                <a:cs typeface="Arial" panose="020B0604020202020204" pitchFamily="34" charset="0"/>
              </a:rPr>
              <a:t>SOCIO-DEMOGRAPHIC CHARACTERISTICS OF THE </a:t>
            </a:r>
            <a:r>
              <a:rPr lang="bs-Latn-BA" sz="2000" cap="all" dirty="0">
                <a:latin typeface="Arial" panose="020B0604020202020204" pitchFamily="34" charset="0"/>
                <a:cs typeface="Arial" panose="020B0604020202020204" pitchFamily="34" charset="0"/>
              </a:rPr>
              <a:t>2023 </a:t>
            </a:r>
            <a:r>
              <a:rPr lang="en-GB" sz="2000" cap="all" dirty="0">
                <a:latin typeface="Arial" panose="020B0604020202020204" pitchFamily="34" charset="0"/>
                <a:cs typeface="Arial" panose="020B0604020202020204" pitchFamily="34" charset="0"/>
              </a:rPr>
              <a:t>SAMPLE</a:t>
            </a:r>
            <a:endParaRPr lang="bs-Latn-BA" sz="2000" cap="all"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graphicFrame>
        <p:nvGraphicFramePr>
          <p:cNvPr id="11" name="Group 88"/>
          <p:cNvGraphicFramePr>
            <a:graphicFrameLocks noGrp="1"/>
          </p:cNvGraphicFramePr>
          <p:nvPr>
            <p:custDataLst>
              <p:tags r:id="rId1"/>
            </p:custDataLst>
            <p:extLst>
              <p:ext uri="{D42A27DB-BD31-4B8C-83A1-F6EECF244321}">
                <p14:modId xmlns:p14="http://schemas.microsoft.com/office/powerpoint/2010/main" val="3745152405"/>
              </p:ext>
            </p:extLst>
          </p:nvPr>
        </p:nvGraphicFramePr>
        <p:xfrm>
          <a:off x="889906" y="1569378"/>
          <a:ext cx="3278993" cy="3344547"/>
        </p:xfrm>
        <a:graphic>
          <a:graphicData uri="http://schemas.openxmlformats.org/drawingml/2006/table">
            <a:tbl>
              <a:tblPr/>
              <a:tblGrid>
                <a:gridCol w="889620">
                  <a:extLst>
                    <a:ext uri="{9D8B030D-6E8A-4147-A177-3AD203B41FA5}">
                      <a16:colId xmlns:a16="http://schemas.microsoft.com/office/drawing/2014/main" val="20000"/>
                    </a:ext>
                  </a:extLst>
                </a:gridCol>
                <a:gridCol w="659871">
                  <a:extLst>
                    <a:ext uri="{9D8B030D-6E8A-4147-A177-3AD203B41FA5}">
                      <a16:colId xmlns:a16="http://schemas.microsoft.com/office/drawing/2014/main" val="20001"/>
                    </a:ext>
                  </a:extLst>
                </a:gridCol>
                <a:gridCol w="602721">
                  <a:extLst>
                    <a:ext uri="{9D8B030D-6E8A-4147-A177-3AD203B41FA5}">
                      <a16:colId xmlns:a16="http://schemas.microsoft.com/office/drawing/2014/main" val="20002"/>
                    </a:ext>
                  </a:extLst>
                </a:gridCol>
                <a:gridCol w="602721">
                  <a:extLst>
                    <a:ext uri="{9D8B030D-6E8A-4147-A177-3AD203B41FA5}">
                      <a16:colId xmlns:a16="http://schemas.microsoft.com/office/drawing/2014/main" val="20003"/>
                    </a:ext>
                  </a:extLst>
                </a:gridCol>
                <a:gridCol w="524060">
                  <a:extLst>
                    <a:ext uri="{9D8B030D-6E8A-4147-A177-3AD203B41FA5}">
                      <a16:colId xmlns:a16="http://schemas.microsoft.com/office/drawing/2014/main" val="20004"/>
                    </a:ext>
                  </a:extLst>
                </a:gridCol>
              </a:tblGrid>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BIH</a:t>
                      </a:r>
                      <a:endParaRPr kumimoji="0" lang="bg-BG" alt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FBIH</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RS</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DB</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endParaRPr kumimoji="0" lang="bg-BG" altLang="en-US" sz="800" b="1" i="1"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N=1200</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N=754</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N=418</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N=28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City</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44</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1</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45</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41</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9</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53</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Rural area</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55</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9</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55</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58</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1</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46</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4</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Male</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48</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48</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4</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48</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50</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err="1">
                          <a:ln>
                            <a:noFill/>
                          </a:ln>
                          <a:solidFill>
                            <a:schemeClr val="tx1">
                              <a:lumMod val="75000"/>
                            </a:schemeClr>
                          </a:solidFill>
                          <a:effectLst/>
                          <a:latin typeface="Arial" panose="020B0604020202020204" pitchFamily="34" charset="0"/>
                          <a:cs typeface="Arial" panose="020B0604020202020204" pitchFamily="34" charset="0"/>
                        </a:rPr>
                        <a:t>Female</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51</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51</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51</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4</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50</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   18-34</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29</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1</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28</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9</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29</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4</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28</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   35-49</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26</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26</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26</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25</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50-64</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26</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26</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8</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26</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28</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65+</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17</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17</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8</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17</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17</a:t>
                      </a:r>
                      <a:r>
                        <a:rPr lang="en-US" sz="800" b="1" i="0" u="none" strike="noStrike" dirty="0">
                          <a:solidFill>
                            <a:schemeClr val="bg1"/>
                          </a:solidFill>
                          <a:effectLst/>
                          <a:latin typeface="Arial" panose="020B0604020202020204" pitchFamily="34" charset="0"/>
                          <a:cs typeface="Arial" panose="020B0604020202020204" pitchFamily="34" charset="0"/>
                        </a:rPr>
                        <a:t>.</a:t>
                      </a:r>
                      <a:r>
                        <a:rPr lang="bs-Latn-BA" sz="800" b="1" i="0" u="none" strike="noStrike" dirty="0">
                          <a:solidFill>
                            <a:schemeClr val="bg1"/>
                          </a:solidFill>
                          <a:effectLst/>
                          <a:latin typeface="Arial" panose="020B0604020202020204" pitchFamily="34" charset="0"/>
                          <a:cs typeface="Arial" panose="020B0604020202020204" pitchFamily="34" charset="0"/>
                        </a:rPr>
                        <a:t>9</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graphicFrame>
        <p:nvGraphicFramePr>
          <p:cNvPr id="12" name="Group 88"/>
          <p:cNvGraphicFramePr>
            <a:graphicFrameLocks noGrp="1"/>
          </p:cNvGraphicFramePr>
          <p:nvPr>
            <p:custDataLst>
              <p:tags r:id="rId2"/>
            </p:custDataLst>
            <p:extLst>
              <p:ext uri="{D42A27DB-BD31-4B8C-83A1-F6EECF244321}">
                <p14:modId xmlns:p14="http://schemas.microsoft.com/office/powerpoint/2010/main" val="3335567709"/>
              </p:ext>
            </p:extLst>
          </p:nvPr>
        </p:nvGraphicFramePr>
        <p:xfrm>
          <a:off x="7921322" y="1591821"/>
          <a:ext cx="4031999" cy="3791511"/>
        </p:xfrm>
        <a:graphic>
          <a:graphicData uri="http://schemas.openxmlformats.org/drawingml/2006/table">
            <a:tbl>
              <a:tblPr/>
              <a:tblGrid>
                <a:gridCol w="1658948">
                  <a:extLst>
                    <a:ext uri="{9D8B030D-6E8A-4147-A177-3AD203B41FA5}">
                      <a16:colId xmlns:a16="http://schemas.microsoft.com/office/drawing/2014/main" val="20000"/>
                    </a:ext>
                  </a:extLst>
                </a:gridCol>
                <a:gridCol w="649516">
                  <a:extLst>
                    <a:ext uri="{9D8B030D-6E8A-4147-A177-3AD203B41FA5}">
                      <a16:colId xmlns:a16="http://schemas.microsoft.com/office/drawing/2014/main" val="20001"/>
                    </a:ext>
                  </a:extLst>
                </a:gridCol>
                <a:gridCol w="593263">
                  <a:extLst>
                    <a:ext uri="{9D8B030D-6E8A-4147-A177-3AD203B41FA5}">
                      <a16:colId xmlns:a16="http://schemas.microsoft.com/office/drawing/2014/main" val="20002"/>
                    </a:ext>
                  </a:extLst>
                </a:gridCol>
                <a:gridCol w="593263">
                  <a:extLst>
                    <a:ext uri="{9D8B030D-6E8A-4147-A177-3AD203B41FA5}">
                      <a16:colId xmlns:a16="http://schemas.microsoft.com/office/drawing/2014/main" val="20003"/>
                    </a:ext>
                  </a:extLst>
                </a:gridCol>
                <a:gridCol w="537009">
                  <a:extLst>
                    <a:ext uri="{9D8B030D-6E8A-4147-A177-3AD203B41FA5}">
                      <a16:colId xmlns:a16="http://schemas.microsoft.com/office/drawing/2014/main" val="20004"/>
                    </a:ext>
                  </a:extLst>
                </a:gridCol>
              </a:tblGrid>
              <a:tr h="309678">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BIH</a:t>
                      </a:r>
                      <a:endParaRPr kumimoji="0" lang="bg-BG" alt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FBIH</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RS</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DB</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09678">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endParaRPr kumimoji="0" lang="bg-BG" altLang="en-US" sz="800" b="1" i="1"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1" u="none" strike="noStrike" cap="none" normalizeH="0" baseline="0" dirty="0">
                          <a:ln>
                            <a:noFill/>
                          </a:ln>
                          <a:solidFill>
                            <a:schemeClr val="bg1"/>
                          </a:solidFill>
                          <a:effectLst/>
                          <a:latin typeface="Arial" panose="020B0604020202020204" pitchFamily="34" charset="0"/>
                          <a:cs typeface="Arial" panose="020B0604020202020204" pitchFamily="34" charset="0"/>
                        </a:rPr>
                        <a:t>N=1200</a:t>
                      </a:r>
                      <a:endParaRPr kumimoji="0" lang="bg-BG" altLang="en-US"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N=754</a:t>
                      </a:r>
                      <a:endParaRPr kumimoji="0" lang="bg-BG" alt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N=418</a:t>
                      </a:r>
                      <a:endParaRPr kumimoji="0" lang="bg-BG" alt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N=28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Without completing primary school</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Primary school</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8.3</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9.4</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6.0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10.7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Secondary school</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72.8</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70.4</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77.0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75.0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University</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18.3</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19.6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16.3</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14.3</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No income</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8.7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10.2</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6.7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BAM 1-300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12.5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10.9</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15.6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10.7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BAM 301-700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29.9</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31.8</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25.8</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39.3</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3"/>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BAM 701-1000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20.1</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19.5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21.5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14.3</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4"/>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BAM 1001 and over</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28.8</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27.6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30.4</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35.7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5"/>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8" name="Group 88"/>
          <p:cNvGraphicFramePr>
            <a:graphicFrameLocks noGrp="1"/>
          </p:cNvGraphicFramePr>
          <p:nvPr>
            <p:custDataLst>
              <p:tags r:id="rId3"/>
            </p:custDataLst>
            <p:extLst>
              <p:ext uri="{D42A27DB-BD31-4B8C-83A1-F6EECF244321}">
                <p14:modId xmlns:p14="http://schemas.microsoft.com/office/powerpoint/2010/main" val="3403119974"/>
              </p:ext>
            </p:extLst>
          </p:nvPr>
        </p:nvGraphicFramePr>
        <p:xfrm>
          <a:off x="4226377" y="1582985"/>
          <a:ext cx="3531844" cy="3669591"/>
        </p:xfrm>
        <a:graphic>
          <a:graphicData uri="http://schemas.openxmlformats.org/drawingml/2006/table">
            <a:tbl>
              <a:tblPr/>
              <a:tblGrid>
                <a:gridCol w="1142471">
                  <a:extLst>
                    <a:ext uri="{9D8B030D-6E8A-4147-A177-3AD203B41FA5}">
                      <a16:colId xmlns:a16="http://schemas.microsoft.com/office/drawing/2014/main" val="20000"/>
                    </a:ext>
                  </a:extLst>
                </a:gridCol>
                <a:gridCol w="659871">
                  <a:extLst>
                    <a:ext uri="{9D8B030D-6E8A-4147-A177-3AD203B41FA5}">
                      <a16:colId xmlns:a16="http://schemas.microsoft.com/office/drawing/2014/main" val="20001"/>
                    </a:ext>
                  </a:extLst>
                </a:gridCol>
                <a:gridCol w="602721">
                  <a:extLst>
                    <a:ext uri="{9D8B030D-6E8A-4147-A177-3AD203B41FA5}">
                      <a16:colId xmlns:a16="http://schemas.microsoft.com/office/drawing/2014/main" val="20002"/>
                    </a:ext>
                  </a:extLst>
                </a:gridCol>
                <a:gridCol w="602721">
                  <a:extLst>
                    <a:ext uri="{9D8B030D-6E8A-4147-A177-3AD203B41FA5}">
                      <a16:colId xmlns:a16="http://schemas.microsoft.com/office/drawing/2014/main" val="20003"/>
                    </a:ext>
                  </a:extLst>
                </a:gridCol>
                <a:gridCol w="524060">
                  <a:extLst>
                    <a:ext uri="{9D8B030D-6E8A-4147-A177-3AD203B41FA5}">
                      <a16:colId xmlns:a16="http://schemas.microsoft.com/office/drawing/2014/main" val="20004"/>
                    </a:ext>
                  </a:extLst>
                </a:gridCol>
              </a:tblGrid>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BIH</a:t>
                      </a:r>
                      <a:endParaRPr kumimoji="0" lang="bg-BG" alt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FBIH</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RS</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DB</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endParaRPr kumimoji="0" lang="bg-BG" altLang="en-US" sz="800" b="1" i="1"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N=1200</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N=754</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N=418</a:t>
                      </a:r>
                      <a:endParaRPr kumimoji="0" lang="bg-BG"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bs-Latn-BA"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N=28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Employed</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39.4</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38.5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41.4</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35.7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Student</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7.0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9.0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3.8</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Housewife</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10.8</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11.1</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9.8</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14.3</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Retired </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22.2</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22.1</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22.2</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25.0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3"/>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Unermployed</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20.6</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19.2</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22.7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25.0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4"/>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Croats</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15.4</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23.5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17.9</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Bosniaks</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50.1</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71.5</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12.2</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39.3</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Serbs</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32.2</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1.3</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87.1</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42.9</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bs-Latn-BA"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Other</a:t>
                      </a:r>
                      <a:endParaRPr kumimoji="0" lang="bg-BG" altLang="en-US"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2.3</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3.7</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bs-Latn-BA" sz="800" b="1" i="0" u="none" strike="noStrike" dirty="0">
                          <a:solidFill>
                            <a:schemeClr val="bg1"/>
                          </a:solidFill>
                          <a:effectLst/>
                          <a:latin typeface="Arial" panose="020B0604020202020204" pitchFamily="34" charset="0"/>
                          <a:cs typeface="Arial" panose="020B0604020202020204" pitchFamily="34" charset="0"/>
                        </a:rPr>
                        <a:t>0.0</a:t>
                      </a:r>
                    </a:p>
                  </a:txBody>
                  <a:tcPr marL="6350" marR="6350" marT="635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8"/>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59128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51085"/>
            <a:ext cx="11302794" cy="646331"/>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What is your opinion </a:t>
            </a:r>
            <a:r>
              <a:rPr lang="bs-Latn-BA" sz="2000" cap="all" dirty="0">
                <a:latin typeface="Arial" panose="020B0604020202020204" pitchFamily="34" charset="0"/>
                <a:cs typeface="Arial" panose="020B0604020202020204" pitchFamily="34" charset="0"/>
              </a:rPr>
              <a:t>REGARDING</a:t>
            </a:r>
            <a:r>
              <a:rPr lang="en-GB" sz="2000" cap="all" dirty="0">
                <a:latin typeface="Arial" panose="020B0604020202020204" pitchFamily="34" charset="0"/>
                <a:cs typeface="Arial" panose="020B0604020202020204" pitchFamily="34" charset="0"/>
              </a:rPr>
              <a:t> the future of the EU?</a:t>
            </a:r>
            <a:br>
              <a:rPr lang="en-GB"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9" name="Content Placeholder 7"/>
          <p:cNvGraphicFramePr>
            <a:graphicFrameLocks noGrp="1"/>
          </p:cNvGraphicFramePr>
          <p:nvPr>
            <p:ph sz="quarter" idx="4294967295"/>
            <p:extLst>
              <p:ext uri="{D42A27DB-BD31-4B8C-83A1-F6EECF244321}">
                <p14:modId xmlns:p14="http://schemas.microsoft.com/office/powerpoint/2010/main" val="2233493977"/>
              </p:ext>
            </p:extLst>
          </p:nvPr>
        </p:nvGraphicFramePr>
        <p:xfrm>
          <a:off x="3158611" y="555703"/>
          <a:ext cx="9239250" cy="54375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89920" y="1108983"/>
            <a:ext cx="2686049" cy="4031873"/>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When asked about the future of the EU, the majority of BiH citizens believed that the EU will strengthen its internal relations and continue with the enlargement. Compared to previous surveys, there are no significant differences in answers.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err="1">
                <a:latin typeface="Arial" panose="020B0604020202020204" pitchFamily="34" charset="0"/>
                <a:ea typeface="Times New Roman"/>
                <a:cs typeface="Arial" panose="020B0604020202020204" pitchFamily="34" charset="0"/>
              </a:rPr>
              <a:t>Compared</a:t>
            </a:r>
            <a:r>
              <a:rPr lang="bs-Latn-BA" altLang="sr-Latn-RS" sz="1400" dirty="0">
                <a:latin typeface="Arial" panose="020B0604020202020204" pitchFamily="34" charset="0"/>
                <a:ea typeface="Times New Roman"/>
                <a:cs typeface="Arial" panose="020B0604020202020204" pitchFamily="34" charset="0"/>
              </a:rPr>
              <a:t> to surveys in previous years, there was a slight decrease in </a:t>
            </a:r>
            <a:r>
              <a:rPr lang="bs-Latn-BA" altLang="sr-Latn-RS" sz="1400" dirty="0" err="1">
                <a:latin typeface="Arial" panose="020B0604020202020204" pitchFamily="34" charset="0"/>
                <a:ea typeface="Times New Roman"/>
                <a:cs typeface="Arial" panose="020B0604020202020204" pitchFamily="34" charset="0"/>
              </a:rPr>
              <a:t>this</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year</a:t>
            </a:r>
            <a:r>
              <a:rPr lang="bs-Latn-BA" altLang="sr-Latn-RS" sz="1400" dirty="0">
                <a:latin typeface="Arial" panose="020B0604020202020204" pitchFamily="34" charset="0"/>
                <a:ea typeface="Times New Roman"/>
                <a:cs typeface="Arial" panose="020B0604020202020204" pitchFamily="34" charset="0"/>
              </a:rPr>
              <a:t> answers of citizens that the EU as an integration will not survive and that it will experience a kind of bloc division.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sp>
        <p:nvSpPr>
          <p:cNvPr id="2" name="Rectangle 1">
            <a:extLst>
              <a:ext uri="{FF2B5EF4-FFF2-40B4-BE49-F238E27FC236}">
                <a16:creationId xmlns:a16="http://schemas.microsoft.com/office/drawing/2014/main" id="{593B2031-DABB-91CF-D56D-73769D952E50}"/>
              </a:ext>
            </a:extLst>
          </p:cNvPr>
          <p:cNvSpPr/>
          <p:nvPr/>
        </p:nvSpPr>
        <p:spPr>
          <a:xfrm>
            <a:off x="917388" y="532719"/>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015008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0406"/>
            <a:ext cx="11302794" cy="923330"/>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In your opinion, which part of society would benefit the most from BiH's accession </a:t>
            </a:r>
            <a:r>
              <a:rPr lang="bs-Latn-BA" sz="2000" cap="all" dirty="0">
                <a:latin typeface="Arial" panose="020B0604020202020204" pitchFamily="34" charset="0"/>
                <a:cs typeface="Arial" panose="020B0604020202020204" pitchFamily="34" charset="0"/>
              </a:rPr>
              <a:t>IN</a:t>
            </a:r>
            <a:r>
              <a:rPr lang="en-GB" sz="2000" cap="all" dirty="0">
                <a:latin typeface="Arial" panose="020B0604020202020204" pitchFamily="34" charset="0"/>
                <a:cs typeface="Arial" panose="020B0604020202020204" pitchFamily="34" charset="0"/>
              </a:rPr>
              <a:t>to the EU?</a:t>
            </a:r>
            <a:br>
              <a:rPr lang="bs-Latn-BA"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0" name="Content Placeholder 10"/>
          <p:cNvGraphicFramePr>
            <a:graphicFrameLocks/>
          </p:cNvGraphicFramePr>
          <p:nvPr>
            <p:extLst>
              <p:ext uri="{D42A27DB-BD31-4B8C-83A1-F6EECF244321}">
                <p14:modId xmlns:p14="http://schemas.microsoft.com/office/powerpoint/2010/main" val="4042847102"/>
              </p:ext>
            </p:extLst>
          </p:nvPr>
        </p:nvGraphicFramePr>
        <p:xfrm>
          <a:off x="3028950" y="1370235"/>
          <a:ext cx="8991572" cy="461418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161635" y="1447694"/>
            <a:ext cx="3102866" cy="2916183"/>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The m</a:t>
            </a:r>
            <a:r>
              <a:rPr lang="en-US" altLang="sr-Latn-RS" sz="1400" dirty="0" err="1">
                <a:latin typeface="Arial" panose="020B0604020202020204" pitchFamily="34" charset="0"/>
                <a:ea typeface="Times New Roman"/>
                <a:cs typeface="Arial" panose="020B0604020202020204" pitchFamily="34" charset="0"/>
              </a:rPr>
              <a:t>ajority</a:t>
            </a:r>
            <a:r>
              <a:rPr lang="en-US" altLang="sr-Latn-RS" sz="1400" dirty="0">
                <a:latin typeface="Arial" panose="020B0604020202020204" pitchFamily="34" charset="0"/>
                <a:ea typeface="Times New Roman"/>
                <a:cs typeface="Arial" panose="020B0604020202020204" pitchFamily="34" charset="0"/>
              </a:rPr>
              <a:t> of BiH citizens </a:t>
            </a:r>
            <a:r>
              <a:rPr lang="hr-BA" altLang="sr-Latn-RS" sz="1400" dirty="0" err="1">
                <a:latin typeface="Arial" panose="020B0604020202020204" pitchFamily="34" charset="0"/>
                <a:ea typeface="Times New Roman"/>
                <a:cs typeface="Arial" panose="020B0604020202020204" pitchFamily="34" charset="0"/>
              </a:rPr>
              <a:t>believe</a:t>
            </a:r>
            <a:r>
              <a:rPr lang="en-US" altLang="sr-Latn-RS" sz="1400" dirty="0">
                <a:latin typeface="Arial" panose="020B0604020202020204" pitchFamily="34" charset="0"/>
                <a:ea typeface="Times New Roman"/>
                <a:cs typeface="Arial" panose="020B0604020202020204" pitchFamily="34" charset="0"/>
              </a:rPr>
              <a:t> that young people would benefit the most from BiH‘s accession </a:t>
            </a:r>
            <a:r>
              <a:rPr lang="bs-Latn-BA" altLang="sr-Latn-RS" sz="1400" dirty="0">
                <a:latin typeface="Arial" panose="020B0604020202020204" pitchFamily="34" charset="0"/>
                <a:ea typeface="Times New Roman"/>
                <a:cs typeface="Arial" panose="020B0604020202020204" pitchFamily="34" charset="0"/>
              </a:rPr>
              <a:t>in</a:t>
            </a:r>
            <a:r>
              <a:rPr lang="en-US" altLang="sr-Latn-RS" sz="1400" dirty="0">
                <a:latin typeface="Arial" panose="020B0604020202020204" pitchFamily="34" charset="0"/>
                <a:ea typeface="Times New Roman"/>
                <a:cs typeface="Arial" panose="020B0604020202020204" pitchFamily="34" charset="0"/>
              </a:rPr>
              <a:t>to the EU. </a:t>
            </a: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Answers „politicians“ and „entrepreneurs“ slightly increased in 2023 compared to previous years. </a:t>
            </a: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Answers „students and researchers“ and „farmers“ slightly decreased compared to previous years. </a:t>
            </a: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In 2023, a</a:t>
            </a:r>
            <a:r>
              <a:rPr lang="en-US" altLang="sr-Latn-RS" sz="1400" dirty="0">
                <a:latin typeface="Arial" panose="020B0604020202020204" pitchFamily="34" charset="0"/>
                <a:ea typeface="Times New Roman"/>
                <a:cs typeface="Arial" panose="020B0604020202020204" pitchFamily="34" charset="0"/>
              </a:rPr>
              <a:t>s in previous years, 1 </a:t>
            </a:r>
            <a:r>
              <a:rPr lang="bs-Latn-BA" altLang="sr-Latn-RS" sz="1400" dirty="0">
                <a:latin typeface="Arial" panose="020B0604020202020204" pitchFamily="34" charset="0"/>
                <a:ea typeface="Times New Roman"/>
                <a:cs typeface="Arial" panose="020B0604020202020204" pitchFamily="34" charset="0"/>
              </a:rPr>
              <a:t>out </a:t>
            </a:r>
            <a:r>
              <a:rPr lang="en-US" altLang="sr-Latn-RS" sz="1400" dirty="0">
                <a:latin typeface="Arial" panose="020B0604020202020204" pitchFamily="34" charset="0"/>
                <a:ea typeface="Times New Roman"/>
                <a:cs typeface="Arial" panose="020B0604020202020204" pitchFamily="34" charset="0"/>
              </a:rPr>
              <a:t>of 10 citizens think that no one would benefit from BiH‘s accession </a:t>
            </a:r>
            <a:r>
              <a:rPr lang="bs-Latn-BA" altLang="sr-Latn-RS" sz="1400" dirty="0">
                <a:latin typeface="Arial" panose="020B0604020202020204" pitchFamily="34" charset="0"/>
                <a:ea typeface="Times New Roman"/>
                <a:cs typeface="Arial" panose="020B0604020202020204" pitchFamily="34" charset="0"/>
              </a:rPr>
              <a:t>in</a:t>
            </a:r>
            <a:r>
              <a:rPr lang="en-US" altLang="sr-Latn-RS" sz="1400" dirty="0">
                <a:latin typeface="Arial" panose="020B0604020202020204" pitchFamily="34" charset="0"/>
                <a:ea typeface="Times New Roman"/>
                <a:cs typeface="Arial" panose="020B0604020202020204" pitchFamily="34" charset="0"/>
              </a:rPr>
              <a:t>to the EU</a:t>
            </a:r>
            <a:r>
              <a:rPr lang="bs-Latn-BA" altLang="sr-Latn-RS" sz="1400" dirty="0">
                <a:latin typeface="Arial" panose="020B0604020202020204" pitchFamily="34" charset="0"/>
                <a:ea typeface="Times New Roman"/>
                <a:cs typeface="Arial" panose="020B0604020202020204" pitchFamily="34" charset="0"/>
              </a:rPr>
              <a:t>. </a:t>
            </a:r>
          </a:p>
        </p:txBody>
      </p:sp>
      <p:sp>
        <p:nvSpPr>
          <p:cNvPr id="2" name="Rectangle 1">
            <a:extLst>
              <a:ext uri="{FF2B5EF4-FFF2-40B4-BE49-F238E27FC236}">
                <a16:creationId xmlns:a16="http://schemas.microsoft.com/office/drawing/2014/main" id="{0FFD909C-8D9F-B114-CA35-D1A032DCE31F}"/>
              </a:ext>
            </a:extLst>
          </p:cNvPr>
          <p:cNvSpPr/>
          <p:nvPr/>
        </p:nvSpPr>
        <p:spPr>
          <a:xfrm>
            <a:off x="917388" y="784389"/>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22292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11443"/>
            <a:ext cx="11302794" cy="923330"/>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In your opinion, what makes the integration of our country into the European Union the most difficult?</a:t>
            </a:r>
            <a:br>
              <a:rPr lang="bs-Latn-BA"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7"/>
          <p:cNvGraphicFramePr>
            <a:graphicFrameLocks noGrp="1"/>
          </p:cNvGraphicFramePr>
          <p:nvPr>
            <p:ph sz="quarter" idx="4294967295"/>
            <p:extLst>
              <p:ext uri="{D42A27DB-BD31-4B8C-83A1-F6EECF244321}">
                <p14:modId xmlns:p14="http://schemas.microsoft.com/office/powerpoint/2010/main" val="585365699"/>
              </p:ext>
            </p:extLst>
          </p:nvPr>
        </p:nvGraphicFramePr>
        <p:xfrm>
          <a:off x="3657600" y="1353911"/>
          <a:ext cx="8311244" cy="472848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376954" y="1677590"/>
            <a:ext cx="2686049" cy="3131627"/>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US" altLang="sr-Latn-RS" sz="1400" dirty="0">
                <a:latin typeface="Arial" panose="020B0604020202020204" pitchFamily="34" charset="0"/>
                <a:ea typeface="Times New Roman"/>
                <a:cs typeface="Arial" panose="020B0604020202020204" pitchFamily="34" charset="0"/>
              </a:rPr>
              <a:t>As in previous years, </a:t>
            </a:r>
            <a:r>
              <a:rPr lang="hr-BA" altLang="sr-Latn-RS" sz="1400" dirty="0" err="1">
                <a:latin typeface="Arial" panose="020B0604020202020204" pitchFamily="34" charset="0"/>
                <a:ea typeface="Times New Roman"/>
                <a:cs typeface="Arial" panose="020B0604020202020204" pitchFamily="34" charset="0"/>
              </a:rPr>
              <a:t>the</a:t>
            </a:r>
            <a:r>
              <a:rPr lang="hr-BA" altLang="sr-Latn-RS" sz="1400" dirty="0">
                <a:latin typeface="Arial" panose="020B0604020202020204" pitchFamily="34" charset="0"/>
                <a:ea typeface="Times New Roman"/>
                <a:cs typeface="Arial" panose="020B0604020202020204" pitchFamily="34" charset="0"/>
              </a:rPr>
              <a:t> </a:t>
            </a:r>
            <a:r>
              <a:rPr lang="en-US" altLang="sr-Latn-RS" sz="1400" dirty="0" err="1">
                <a:latin typeface="Arial" panose="020B0604020202020204" pitchFamily="34" charset="0"/>
                <a:ea typeface="Times New Roman"/>
                <a:cs typeface="Arial" panose="020B0604020202020204" pitchFamily="34" charset="0"/>
              </a:rPr>
              <a:t>politicisation</a:t>
            </a:r>
            <a:r>
              <a:rPr lang="en-US" altLang="sr-Latn-RS" sz="1400" dirty="0">
                <a:latin typeface="Arial" panose="020B0604020202020204" pitchFamily="34" charset="0"/>
                <a:ea typeface="Times New Roman"/>
                <a:cs typeface="Arial" panose="020B0604020202020204" pitchFamily="34" charset="0"/>
              </a:rPr>
              <a:t> of the integration process </a:t>
            </a:r>
            <a:r>
              <a:rPr lang="hr-BA" altLang="sr-Latn-RS" sz="1400" dirty="0" err="1">
                <a:latin typeface="Arial" panose="020B0604020202020204" pitchFamily="34" charset="0"/>
                <a:ea typeface="Times New Roman"/>
                <a:cs typeface="Arial" panose="020B0604020202020204" pitchFamily="34" charset="0"/>
              </a:rPr>
              <a:t>is</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the</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greatest</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obstacle</a:t>
            </a:r>
            <a:r>
              <a:rPr lang="hr-BA" altLang="sr-Latn-RS" sz="1400" dirty="0">
                <a:latin typeface="Arial" panose="020B0604020202020204" pitchFamily="34" charset="0"/>
                <a:ea typeface="Times New Roman"/>
                <a:cs typeface="Arial" panose="020B0604020202020204" pitchFamily="34" charset="0"/>
              </a:rPr>
              <a:t> to BiH</a:t>
            </a:r>
            <a:r>
              <a:rPr lang="en-US" altLang="sr-Latn-RS" sz="1400" dirty="0">
                <a:latin typeface="Arial" panose="020B0604020202020204" pitchFamily="34" charset="0"/>
                <a:ea typeface="Times New Roman"/>
                <a:cs typeface="Arial" panose="020B0604020202020204" pitchFamily="34" charset="0"/>
              </a:rPr>
              <a:t> integration into the EU.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In 2023, the answer „unwillingness to change“ decreased compared to previous years. Answers that slightly increased are „objective obstacles“ (+1.3% vs 2022 and +5.7% vs 2021) and „I do not know“ (+3.8% vs 2022).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sp>
        <p:nvSpPr>
          <p:cNvPr id="2" name="Rectangle 1">
            <a:extLst>
              <a:ext uri="{FF2B5EF4-FFF2-40B4-BE49-F238E27FC236}">
                <a16:creationId xmlns:a16="http://schemas.microsoft.com/office/drawing/2014/main" id="{17A78325-607D-FF0F-0F5F-ECC121910227}"/>
              </a:ext>
            </a:extLst>
          </p:cNvPr>
          <p:cNvSpPr/>
          <p:nvPr/>
        </p:nvSpPr>
        <p:spPr>
          <a:xfrm>
            <a:off x="917388" y="776000"/>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1083831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229"/>
            <a:ext cx="11302794" cy="923330"/>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Have you heard of the Directorate for European Integration of the Council of Ministers of BiH?</a:t>
            </a:r>
            <a:br>
              <a:rPr lang="vi-VN"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idx="1"/>
            <p:extLst>
              <p:ext uri="{D42A27DB-BD31-4B8C-83A1-F6EECF244321}">
                <p14:modId xmlns:p14="http://schemas.microsoft.com/office/powerpoint/2010/main" val="756330578"/>
              </p:ext>
            </p:extLst>
          </p:nvPr>
        </p:nvGraphicFramePr>
        <p:xfrm>
          <a:off x="3322634" y="1246188"/>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261379" y="2184129"/>
            <a:ext cx="2686049" cy="2269852"/>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The 2023 survey showed that awareness of the Directorate for European Integration of the Council of Ministers of BiH increased compared to previous years (+11.1% vs 2021; +4.2% vs 2022).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sp>
        <p:nvSpPr>
          <p:cNvPr id="2" name="Rectangle 1">
            <a:extLst>
              <a:ext uri="{FF2B5EF4-FFF2-40B4-BE49-F238E27FC236}">
                <a16:creationId xmlns:a16="http://schemas.microsoft.com/office/drawing/2014/main" id="{52F2BA8C-65C2-6306-82E9-CF6805835337}"/>
              </a:ext>
            </a:extLst>
          </p:cNvPr>
          <p:cNvSpPr/>
          <p:nvPr/>
        </p:nvSpPr>
        <p:spPr>
          <a:xfrm>
            <a:off x="1000516" y="606190"/>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465046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8298"/>
            <a:ext cx="11302796" cy="923330"/>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Do you know</a:t>
            </a:r>
            <a:r>
              <a:rPr lang="bs-Latn-BA" sz="2000" cap="all" dirty="0">
                <a:latin typeface="Arial" panose="020B0604020202020204" pitchFamily="34" charset="0"/>
                <a:cs typeface="Arial" panose="020B0604020202020204" pitchFamily="34" charset="0"/>
              </a:rPr>
              <a:t> WHAT IS</a:t>
            </a:r>
            <a:r>
              <a:rPr lang="en-GB" sz="2000" cap="all" dirty="0">
                <a:latin typeface="Arial" panose="020B0604020202020204" pitchFamily="34" charset="0"/>
                <a:cs typeface="Arial" panose="020B0604020202020204" pitchFamily="34" charset="0"/>
              </a:rPr>
              <a:t> the role of the Directorate for European Integration of BiH?</a:t>
            </a:r>
            <a:br>
              <a:rPr lang="en-GB"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sz="quarter" idx="4294967295"/>
            <p:extLst>
              <p:ext uri="{D42A27DB-BD31-4B8C-83A1-F6EECF244321}">
                <p14:modId xmlns:p14="http://schemas.microsoft.com/office/powerpoint/2010/main" val="1067733692"/>
              </p:ext>
            </p:extLst>
          </p:nvPr>
        </p:nvGraphicFramePr>
        <p:xfrm>
          <a:off x="3364364" y="684704"/>
          <a:ext cx="9069843" cy="542207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083109" y="1239171"/>
            <a:ext cx="2686049" cy="5363007"/>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US" altLang="sr-Latn-RS" sz="1400" dirty="0">
                <a:latin typeface="Arial" panose="020B0604020202020204" pitchFamily="34" charset="0"/>
                <a:ea typeface="Times New Roman"/>
                <a:cs typeface="Arial" panose="020B0604020202020204" pitchFamily="34" charset="0"/>
              </a:rPr>
              <a:t>In 2023, 1 out of 4 </a:t>
            </a:r>
            <a:r>
              <a:rPr lang="en-US" altLang="sr-Latn-RS" sz="1400" dirty="0" err="1">
                <a:latin typeface="Arial" panose="020B0604020202020204" pitchFamily="34" charset="0"/>
                <a:ea typeface="Times New Roman"/>
                <a:cs typeface="Arial" panose="020B0604020202020204" pitchFamily="34" charset="0"/>
              </a:rPr>
              <a:t>cit</a:t>
            </a:r>
            <a:r>
              <a:rPr lang="bs-Latn-BA" altLang="sr-Latn-RS" sz="1400" dirty="0" err="1">
                <a:latin typeface="Arial" panose="020B0604020202020204" pitchFamily="34" charset="0"/>
                <a:ea typeface="Times New Roman"/>
                <a:cs typeface="Arial" panose="020B0604020202020204" pitchFamily="34" charset="0"/>
              </a:rPr>
              <a:t>izens</a:t>
            </a:r>
            <a:r>
              <a:rPr lang="bs-Latn-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believe</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that</a:t>
            </a:r>
            <a:r>
              <a:rPr lang="en-US" altLang="sr-Latn-RS" sz="1400" dirty="0">
                <a:latin typeface="Arial" panose="020B0604020202020204" pitchFamily="34" charset="0"/>
                <a:ea typeface="Times New Roman"/>
                <a:cs typeface="Arial" panose="020B0604020202020204" pitchFamily="34" charset="0"/>
              </a:rPr>
              <a:t> the </a:t>
            </a:r>
            <a:r>
              <a:rPr lang="hr-BA" altLang="sr-Latn-RS" sz="1400" dirty="0" err="1">
                <a:latin typeface="Arial" panose="020B0604020202020204" pitchFamily="34" charset="0"/>
                <a:ea typeface="Times New Roman"/>
                <a:cs typeface="Arial" panose="020B0604020202020204" pitchFamily="34" charset="0"/>
              </a:rPr>
              <a:t>DEI’s</a:t>
            </a:r>
            <a:r>
              <a:rPr lang="hr-BA" altLang="sr-Latn-RS" sz="1400" dirty="0">
                <a:latin typeface="Arial" panose="020B0604020202020204" pitchFamily="34" charset="0"/>
                <a:ea typeface="Times New Roman"/>
                <a:cs typeface="Arial" panose="020B0604020202020204" pitchFamily="34" charset="0"/>
              </a:rPr>
              <a:t> </a:t>
            </a:r>
            <a:r>
              <a:rPr lang="en-US" altLang="sr-Latn-RS" sz="1400" dirty="0">
                <a:latin typeface="Arial" panose="020B0604020202020204" pitchFamily="34" charset="0"/>
                <a:ea typeface="Times New Roman"/>
                <a:cs typeface="Arial" panose="020B0604020202020204" pitchFamily="34" charset="0"/>
              </a:rPr>
              <a:t>role is </a:t>
            </a:r>
            <a:r>
              <a:rPr lang="hr-BA" altLang="sr-Latn-RS" sz="1400" dirty="0">
                <a:latin typeface="Arial" panose="020B0604020202020204" pitchFamily="34" charset="0"/>
                <a:ea typeface="Times New Roman"/>
                <a:cs typeface="Arial" panose="020B0604020202020204" pitchFamily="34" charset="0"/>
              </a:rPr>
              <a:t>to </a:t>
            </a:r>
            <a:r>
              <a:rPr lang="en-US" altLang="sr-Latn-RS" sz="1400" dirty="0" err="1">
                <a:latin typeface="Arial" panose="020B0604020202020204" pitchFamily="34" charset="0"/>
                <a:ea typeface="Times New Roman"/>
                <a:cs typeface="Arial" panose="020B0604020202020204" pitchFamily="34" charset="0"/>
              </a:rPr>
              <a:t>coordina</a:t>
            </a:r>
            <a:r>
              <a:rPr lang="hr-BA" altLang="sr-Latn-RS" sz="1400" dirty="0">
                <a:latin typeface="Arial" panose="020B0604020202020204" pitchFamily="34" charset="0"/>
                <a:ea typeface="Times New Roman"/>
                <a:cs typeface="Arial" panose="020B0604020202020204" pitchFamily="34" charset="0"/>
              </a:rPr>
              <a:t>te</a:t>
            </a:r>
            <a:r>
              <a:rPr lang="en-US" altLang="sr-Latn-RS" sz="1400" dirty="0">
                <a:latin typeface="Arial" panose="020B0604020202020204" pitchFamily="34" charset="0"/>
                <a:ea typeface="Times New Roman"/>
                <a:cs typeface="Arial" panose="020B0604020202020204" pitchFamily="34" charset="0"/>
              </a:rPr>
              <a:t>  activities of institutions in BiH in the field of European integration.</a:t>
            </a: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This answer slightly increased, compared to previous years, when 1 out of 5 citizens gave such answer.</a:t>
            </a:r>
            <a:r>
              <a:rPr lang="en-US" altLang="sr-Latn-RS" sz="1400" dirty="0">
                <a:latin typeface="Arial" panose="020B0604020202020204" pitchFamily="34" charset="0"/>
                <a:ea typeface="Times New Roman"/>
                <a:cs typeface="Arial" panose="020B0604020202020204" pitchFamily="34" charset="0"/>
              </a:rPr>
              <a:t>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err="1">
                <a:latin typeface="Arial" panose="020B0604020202020204" pitchFamily="34" charset="0"/>
                <a:ea typeface="Times New Roman"/>
                <a:cs typeface="Arial" panose="020B0604020202020204" pitchFamily="34" charset="0"/>
              </a:rPr>
              <a:t>This</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year</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results</a:t>
            </a:r>
            <a:r>
              <a:rPr lang="bs-Latn-BA" altLang="sr-Latn-RS" sz="1400" dirty="0">
                <a:latin typeface="Arial" panose="020B0604020202020204" pitchFamily="34" charset="0"/>
                <a:ea typeface="Times New Roman"/>
                <a:cs typeface="Arial" panose="020B0604020202020204" pitchFamily="34" charset="0"/>
              </a:rPr>
              <a:t> are the closest to results from last year. Compared to 2021, there is an increase in the answer „fulfillment of obligations from the EU integration process“ (17.1% vs 12.0%) and decrease in the answer „distribution of the EU financial assistance to beneficiaries“ (5.2% vs 13.4%).</a:t>
            </a: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As in previous years, on average 4 out of 10 citizens „do not know“ what is the role of the Directorate for European Integration. </a:t>
            </a: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 </a:t>
            </a:r>
          </a:p>
        </p:txBody>
      </p:sp>
      <p:sp>
        <p:nvSpPr>
          <p:cNvPr id="2" name="Rectangle 1">
            <a:extLst>
              <a:ext uri="{FF2B5EF4-FFF2-40B4-BE49-F238E27FC236}">
                <a16:creationId xmlns:a16="http://schemas.microsoft.com/office/drawing/2014/main" id="{23B5C424-CBF1-F4FA-8D5A-B57D7BB8837B}"/>
              </a:ext>
            </a:extLst>
          </p:cNvPr>
          <p:cNvSpPr/>
          <p:nvPr/>
        </p:nvSpPr>
        <p:spPr>
          <a:xfrm>
            <a:off x="954333" y="546204"/>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4122188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117218"/>
            <a:ext cx="11302796" cy="923330"/>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What topics related to the</a:t>
            </a:r>
            <a:r>
              <a:rPr lang="bs-Latn-BA" sz="2000" cap="all" dirty="0">
                <a:latin typeface="Arial" panose="020B0604020202020204" pitchFamily="34" charset="0"/>
                <a:cs typeface="Arial" panose="020B0604020202020204" pitchFamily="34" charset="0"/>
              </a:rPr>
              <a:t> </a:t>
            </a:r>
            <a:r>
              <a:rPr lang="en-GB" sz="2000" cap="all" dirty="0">
                <a:latin typeface="Arial" panose="020B0604020202020204" pitchFamily="34" charset="0"/>
                <a:cs typeface="Arial" panose="020B0604020202020204" pitchFamily="34" charset="0"/>
              </a:rPr>
              <a:t>European integration</a:t>
            </a:r>
            <a:r>
              <a:rPr lang="bs-Latn-BA" sz="2000" cap="all" dirty="0">
                <a:latin typeface="Arial" panose="020B0604020202020204" pitchFamily="34" charset="0"/>
                <a:cs typeface="Arial" panose="020B0604020202020204" pitchFamily="34" charset="0"/>
              </a:rPr>
              <a:t> </a:t>
            </a:r>
            <a:r>
              <a:rPr lang="en-GB" sz="2000" cap="all" dirty="0">
                <a:latin typeface="Arial" panose="020B0604020202020204" pitchFamily="34" charset="0"/>
                <a:cs typeface="Arial" panose="020B0604020202020204" pitchFamily="34" charset="0"/>
              </a:rPr>
              <a:t>process </a:t>
            </a:r>
            <a:r>
              <a:rPr lang="hr-BA" sz="2000" cap="all" dirty="0">
                <a:latin typeface="Arial" panose="020B0604020202020204" pitchFamily="34" charset="0"/>
                <a:cs typeface="Arial" panose="020B0604020202020204" pitchFamily="34" charset="0"/>
              </a:rPr>
              <a:t>PRESENTED </a:t>
            </a:r>
            <a:r>
              <a:rPr lang="en-GB" sz="2000" cap="all" dirty="0">
                <a:latin typeface="Arial" panose="020B0604020202020204" pitchFamily="34" charset="0"/>
                <a:cs typeface="Arial" panose="020B0604020202020204" pitchFamily="34" charset="0"/>
              </a:rPr>
              <a:t>in the media </a:t>
            </a:r>
            <a:r>
              <a:rPr lang="hr-BA" sz="2000" cap="all" dirty="0">
                <a:latin typeface="Arial" panose="020B0604020202020204" pitchFamily="34" charset="0"/>
                <a:cs typeface="Arial" panose="020B0604020202020204" pitchFamily="34" charset="0"/>
              </a:rPr>
              <a:t> </a:t>
            </a:r>
            <a:r>
              <a:rPr lang="en-GB" sz="2000" cap="all" dirty="0">
                <a:latin typeface="Arial" panose="020B0604020202020204" pitchFamily="34" charset="0"/>
                <a:cs typeface="Arial" panose="020B0604020202020204" pitchFamily="34" charset="0"/>
              </a:rPr>
              <a:t>are </a:t>
            </a:r>
            <a:r>
              <a:rPr lang="hr-BA" sz="2000" cap="all" dirty="0">
                <a:latin typeface="Arial" panose="020B0604020202020204" pitchFamily="34" charset="0"/>
                <a:cs typeface="Arial" panose="020B0604020202020204" pitchFamily="34" charset="0"/>
              </a:rPr>
              <a:t>THE MOST </a:t>
            </a:r>
            <a:r>
              <a:rPr lang="en-GB" sz="2000" cap="all" dirty="0">
                <a:latin typeface="Arial" panose="020B0604020202020204" pitchFamily="34" charset="0"/>
                <a:cs typeface="Arial" panose="020B0604020202020204" pitchFamily="34" charset="0"/>
              </a:rPr>
              <a:t>interesting to you?</a:t>
            </a:r>
            <a:br>
              <a:rPr lang="en-GB" sz="2000" cap="all" dirty="0">
                <a:solidFill>
                  <a:schemeClr val="bg1"/>
                </a:solidFill>
                <a:latin typeface="+mn-lt"/>
              </a:rPr>
            </a:br>
            <a:endParaRPr lang="bs-Latn-BA" sz="2000" cap="all"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7" name="Content Placeholder 10"/>
          <p:cNvGraphicFramePr>
            <a:graphicFrameLocks/>
          </p:cNvGraphicFramePr>
          <p:nvPr>
            <p:extLst>
              <p:ext uri="{D42A27DB-BD31-4B8C-83A1-F6EECF244321}">
                <p14:modId xmlns:p14="http://schemas.microsoft.com/office/powerpoint/2010/main" val="387669123"/>
              </p:ext>
            </p:extLst>
          </p:nvPr>
        </p:nvGraphicFramePr>
        <p:xfrm>
          <a:off x="2719979" y="960110"/>
          <a:ext cx="9334500" cy="500798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03947" y="1267722"/>
            <a:ext cx="2686049" cy="3485570"/>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hr-BA" altLang="sr-Latn-RS" sz="1400" dirty="0">
                <a:latin typeface="Arial" panose="020B0604020202020204" pitchFamily="34" charset="0"/>
                <a:ea typeface="Times New Roman"/>
                <a:cs typeface="Arial" panose="020B0604020202020204" pitchFamily="34" charset="0"/>
              </a:rPr>
              <a:t>A</a:t>
            </a:r>
            <a:r>
              <a:rPr lang="en-US" altLang="sr-Latn-RS" sz="1400" dirty="0">
                <a:latin typeface="Arial" panose="020B0604020202020204" pitchFamily="34" charset="0"/>
                <a:ea typeface="Times New Roman"/>
                <a:cs typeface="Arial" panose="020B0604020202020204" pitchFamily="34" charset="0"/>
              </a:rPr>
              <a:t>s in </a:t>
            </a:r>
            <a:r>
              <a:rPr lang="bs-Latn-BA" altLang="sr-Latn-RS" sz="1400" dirty="0">
                <a:latin typeface="Arial" panose="020B0604020202020204" pitchFamily="34" charset="0"/>
                <a:ea typeface="Times New Roman"/>
                <a:cs typeface="Arial" panose="020B0604020202020204" pitchFamily="34" charset="0"/>
              </a:rPr>
              <a:t>previous years</a:t>
            </a:r>
            <a:r>
              <a:rPr lang="en-US" altLang="sr-Latn-RS" sz="1400" dirty="0">
                <a:latin typeface="Arial" panose="020B0604020202020204" pitchFamily="34" charset="0"/>
                <a:ea typeface="Times New Roman"/>
                <a:cs typeface="Arial" panose="020B0604020202020204" pitchFamily="34" charset="0"/>
              </a:rPr>
              <a:t>, the impact  of the EU integration process on</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daily</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lives</a:t>
            </a:r>
            <a:r>
              <a:rPr lang="en-US" altLang="sr-Latn-RS" sz="1400" dirty="0">
                <a:latin typeface="Arial" panose="020B0604020202020204" pitchFamily="34" charset="0"/>
                <a:ea typeface="Times New Roman"/>
                <a:cs typeface="Arial" panose="020B0604020202020204" pitchFamily="34" charset="0"/>
              </a:rPr>
              <a:t> of </a:t>
            </a:r>
            <a:r>
              <a:rPr lang="hr-BA" altLang="sr-Latn-RS" sz="1400" dirty="0">
                <a:latin typeface="Arial" panose="020B0604020202020204" pitchFamily="34" charset="0"/>
                <a:ea typeface="Times New Roman"/>
                <a:cs typeface="Arial" panose="020B0604020202020204" pitchFamily="34" charset="0"/>
              </a:rPr>
              <a:t>BiH </a:t>
            </a:r>
            <a:r>
              <a:rPr lang="en-US" altLang="sr-Latn-RS" sz="1400" dirty="0">
                <a:latin typeface="Arial" panose="020B0604020202020204" pitchFamily="34" charset="0"/>
                <a:ea typeface="Times New Roman"/>
                <a:cs typeface="Arial" panose="020B0604020202020204" pitchFamily="34" charset="0"/>
              </a:rPr>
              <a:t>citizens</a:t>
            </a:r>
            <a:r>
              <a:rPr lang="bs-Latn-BA" altLang="sr-Latn-RS" sz="1400" dirty="0">
                <a:latin typeface="Arial" panose="020B0604020202020204" pitchFamily="34" charset="0"/>
                <a:ea typeface="Times New Roman"/>
                <a:cs typeface="Arial" panose="020B0604020202020204" pitchFamily="34" charset="0"/>
              </a:rPr>
              <a:t> and the </a:t>
            </a:r>
            <a:r>
              <a:rPr lang="en-US" altLang="sr-Latn-RS" sz="1400" dirty="0">
                <a:latin typeface="Arial" panose="020B0604020202020204" pitchFamily="34" charset="0"/>
                <a:ea typeface="Times New Roman"/>
                <a:cs typeface="Arial" panose="020B0604020202020204" pitchFamily="34" charset="0"/>
              </a:rPr>
              <a:t> possibility of using EU financial assistance</a:t>
            </a:r>
            <a:r>
              <a:rPr lang="hr-BA" altLang="sr-Latn-RS" sz="1400" dirty="0">
                <a:latin typeface="Arial" panose="020B0604020202020204" pitchFamily="34" charset="0"/>
                <a:ea typeface="Times New Roman"/>
                <a:cs typeface="Arial" panose="020B0604020202020204" pitchFamily="34" charset="0"/>
              </a:rPr>
              <a:t> are </a:t>
            </a:r>
            <a:r>
              <a:rPr lang="hr-BA" altLang="sr-Latn-RS" sz="1400" dirty="0" err="1">
                <a:latin typeface="Arial" panose="020B0604020202020204" pitchFamily="34" charset="0"/>
                <a:ea typeface="Times New Roman"/>
                <a:cs typeface="Arial" panose="020B0604020202020204" pitchFamily="34" charset="0"/>
              </a:rPr>
              <a:t>the</a:t>
            </a:r>
            <a:r>
              <a:rPr lang="hr-BA" altLang="sr-Latn-RS" sz="1400" dirty="0">
                <a:latin typeface="Arial" panose="020B0604020202020204" pitchFamily="34" charset="0"/>
                <a:ea typeface="Times New Roman"/>
                <a:cs typeface="Arial" panose="020B0604020202020204" pitchFamily="34" charset="0"/>
              </a:rPr>
              <a:t> most </a:t>
            </a:r>
            <a:r>
              <a:rPr lang="hr-BA" altLang="sr-Latn-RS" sz="1400" dirty="0" err="1">
                <a:latin typeface="Arial" panose="020B0604020202020204" pitchFamily="34" charset="0"/>
                <a:ea typeface="Times New Roman"/>
                <a:cs typeface="Arial" panose="020B0604020202020204" pitchFamily="34" charset="0"/>
              </a:rPr>
              <a:t>interesting</a:t>
            </a:r>
            <a:r>
              <a:rPr lang="hr-BA" altLang="sr-Latn-RS" sz="1400" dirty="0">
                <a:latin typeface="Arial" panose="020B0604020202020204" pitchFamily="34" charset="0"/>
                <a:ea typeface="Times New Roman"/>
                <a:cs typeface="Arial" panose="020B0604020202020204" pitchFamily="34" charset="0"/>
              </a:rPr>
              <a:t> </a:t>
            </a:r>
            <a:r>
              <a:rPr lang="en-US" altLang="sr-Latn-RS" sz="1400" dirty="0">
                <a:latin typeface="Arial" panose="020B0604020202020204" pitchFamily="34" charset="0"/>
                <a:ea typeface="Times New Roman"/>
                <a:cs typeface="Arial" panose="020B0604020202020204" pitchFamily="34" charset="0"/>
              </a:rPr>
              <a:t>topics related to the process of European integration presented in the media</a:t>
            </a:r>
            <a:r>
              <a:rPr lang="hr-BA" altLang="sr-Latn-RS" sz="1400" dirty="0">
                <a:latin typeface="Arial" panose="020B0604020202020204" pitchFamily="34" charset="0"/>
                <a:ea typeface="Times New Roman"/>
                <a:cs typeface="Arial" panose="020B0604020202020204" pitchFamily="34" charset="0"/>
              </a:rPr>
              <a:t> </a:t>
            </a:r>
            <a:r>
              <a:rPr lang="en-US" altLang="sr-Latn-RS" sz="1400" dirty="0">
                <a:latin typeface="Arial" panose="020B0604020202020204" pitchFamily="34" charset="0"/>
                <a:ea typeface="Times New Roman"/>
                <a:cs typeface="Arial" panose="020B0604020202020204" pitchFamily="34" charset="0"/>
              </a:rPr>
              <a:t>to </a:t>
            </a:r>
            <a:r>
              <a:rPr lang="en-US" altLang="sr-Latn-RS" sz="1400" dirty="0" err="1">
                <a:latin typeface="Arial" panose="020B0604020202020204" pitchFamily="34" charset="0"/>
                <a:ea typeface="Times New Roman"/>
                <a:cs typeface="Arial" panose="020B0604020202020204" pitchFamily="34" charset="0"/>
              </a:rPr>
              <a:t>BiH</a:t>
            </a:r>
            <a:r>
              <a:rPr lang="en-US" altLang="sr-Latn-RS" sz="1400" dirty="0">
                <a:latin typeface="Arial" panose="020B0604020202020204" pitchFamily="34" charset="0"/>
                <a:ea typeface="Times New Roman"/>
                <a:cs typeface="Arial" panose="020B0604020202020204" pitchFamily="34" charset="0"/>
              </a:rPr>
              <a:t> citizens</a:t>
            </a:r>
            <a:r>
              <a:rPr lang="hr-BA"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in</a:t>
            </a:r>
            <a:r>
              <a:rPr lang="hr-BA" altLang="sr-Latn-RS" sz="1400" dirty="0">
                <a:latin typeface="Arial" panose="020B0604020202020204" pitchFamily="34" charset="0"/>
                <a:ea typeface="Times New Roman"/>
                <a:cs typeface="Arial" panose="020B0604020202020204" pitchFamily="34" charset="0"/>
              </a:rPr>
              <a:t> 2023</a:t>
            </a:r>
            <a:r>
              <a:rPr lang="bs-Latn-BA" altLang="sr-Latn-RS" sz="1400" dirty="0">
                <a:latin typeface="Arial" panose="020B0604020202020204" pitchFamily="34" charset="0"/>
                <a:ea typeface="Times New Roman"/>
                <a:cs typeface="Arial" panose="020B0604020202020204" pitchFamily="34" charset="0"/>
              </a:rPr>
              <a:t>.</a:t>
            </a: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This year, </a:t>
            </a:r>
            <a:r>
              <a:rPr lang="en-US" altLang="sr-Latn-RS" sz="1400" dirty="0">
                <a:latin typeface="Arial" panose="020B0604020202020204" pitchFamily="34" charset="0"/>
                <a:ea typeface="Times New Roman"/>
                <a:cs typeface="Arial" panose="020B0604020202020204" pitchFamily="34" charset="0"/>
              </a:rPr>
              <a:t>reforms within the integration process</a:t>
            </a:r>
            <a:r>
              <a:rPr lang="bs-Latn-BA" altLang="sr-Latn-RS" sz="1400" dirty="0">
                <a:latin typeface="Arial" panose="020B0604020202020204" pitchFamily="34" charset="0"/>
                <a:ea typeface="Times New Roman"/>
                <a:cs typeface="Arial" panose="020B0604020202020204" pitchFamily="34" charset="0"/>
              </a:rPr>
              <a:t> and advantages of the EU integration have equal results, compared to previous years, when the difference between these two topics was +/- 2 to 3%. </a:t>
            </a:r>
          </a:p>
        </p:txBody>
      </p:sp>
      <p:sp>
        <p:nvSpPr>
          <p:cNvPr id="2" name="Rectangle 1">
            <a:extLst>
              <a:ext uri="{FF2B5EF4-FFF2-40B4-BE49-F238E27FC236}">
                <a16:creationId xmlns:a16="http://schemas.microsoft.com/office/drawing/2014/main" id="{3C5F8992-B321-E7DB-9304-6C82C264AEC1}"/>
              </a:ext>
            </a:extLst>
          </p:cNvPr>
          <p:cNvSpPr/>
          <p:nvPr/>
        </p:nvSpPr>
        <p:spPr>
          <a:xfrm>
            <a:off x="917388" y="767611"/>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4014450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21281"/>
            <a:ext cx="11302796" cy="1200329"/>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Which media do you use the most </a:t>
            </a:r>
            <a:r>
              <a:rPr lang="hr-BA" sz="2000" cap="all" dirty="0">
                <a:latin typeface="Arial" panose="020B0604020202020204" pitchFamily="34" charset="0"/>
                <a:cs typeface="Arial" panose="020B0604020202020204" pitchFamily="34" charset="0"/>
              </a:rPr>
              <a:t>to </a:t>
            </a:r>
            <a:r>
              <a:rPr lang="hr-BA" sz="2000" cap="all" dirty="0" err="1">
                <a:latin typeface="Arial" panose="020B0604020202020204" pitchFamily="34" charset="0"/>
                <a:cs typeface="Arial" panose="020B0604020202020204" pitchFamily="34" charset="0"/>
              </a:rPr>
              <a:t>get</a:t>
            </a:r>
            <a:r>
              <a:rPr lang="bs-Latn-BA" sz="2000" cap="all" dirty="0">
                <a:latin typeface="Arial" panose="020B0604020202020204" pitchFamily="34" charset="0"/>
                <a:cs typeface="Arial" panose="020B0604020202020204" pitchFamily="34" charset="0"/>
              </a:rPr>
              <a:t> </a:t>
            </a:r>
            <a:r>
              <a:rPr lang="en-GB" sz="2000" cap="all" dirty="0">
                <a:latin typeface="Arial" panose="020B0604020202020204" pitchFamily="34" charset="0"/>
                <a:cs typeface="Arial" panose="020B0604020202020204" pitchFamily="34" charset="0"/>
              </a:rPr>
              <a:t>inform</a:t>
            </a:r>
            <a:r>
              <a:rPr lang="bs-Latn-BA" sz="2000" cap="all" dirty="0" err="1">
                <a:latin typeface="Arial" panose="020B0604020202020204" pitchFamily="34" charset="0"/>
                <a:cs typeface="Arial" panose="020B0604020202020204" pitchFamily="34" charset="0"/>
              </a:rPr>
              <a:t>ation</a:t>
            </a:r>
            <a:r>
              <a:rPr lang="en-GB" sz="2000" cap="all" dirty="0">
                <a:latin typeface="Arial" panose="020B0604020202020204" pitchFamily="34" charset="0"/>
                <a:cs typeface="Arial" panose="020B0604020202020204" pitchFamily="34" charset="0"/>
              </a:rPr>
              <a:t> about</a:t>
            </a:r>
            <a:r>
              <a:rPr lang="bs-Latn-BA" sz="2000" cap="all" dirty="0">
                <a:latin typeface="Arial" panose="020B0604020202020204" pitchFamily="34" charset="0"/>
                <a:cs typeface="Arial" panose="020B0604020202020204" pitchFamily="34" charset="0"/>
              </a:rPr>
              <a:t> THE</a:t>
            </a:r>
            <a:r>
              <a:rPr lang="en-GB" sz="2000" cap="all" dirty="0">
                <a:latin typeface="Arial" panose="020B0604020202020204" pitchFamily="34" charset="0"/>
                <a:cs typeface="Arial" panose="020B0604020202020204" pitchFamily="34" charset="0"/>
              </a:rPr>
              <a:t> European integration</a:t>
            </a:r>
            <a:r>
              <a:rPr lang="bs-Latn-BA" sz="2000" cap="all" dirty="0">
                <a:latin typeface="Arial" panose="020B0604020202020204" pitchFamily="34" charset="0"/>
                <a:cs typeface="Arial" panose="020B0604020202020204" pitchFamily="34" charset="0"/>
              </a:rPr>
              <a:t> PROCESS</a:t>
            </a:r>
            <a:r>
              <a:rPr lang="en-GB" sz="2000" cap="all" dirty="0">
                <a:latin typeface="Arial" panose="020B0604020202020204" pitchFamily="34" charset="0"/>
                <a:cs typeface="Arial" panose="020B0604020202020204" pitchFamily="34" charset="0"/>
              </a:rPr>
              <a:t>?</a:t>
            </a:r>
            <a:r>
              <a:rPr lang="bs-Latn-BA" sz="2000" cap="all" dirty="0">
                <a:latin typeface="Arial" panose="020B0604020202020204" pitchFamily="34" charset="0"/>
                <a:cs typeface="Arial" panose="020B0604020202020204" pitchFamily="34" charset="0"/>
              </a:rPr>
              <a:t> – THE FIRST ANSWER</a:t>
            </a:r>
            <a:br>
              <a:rPr lang="bs-Latn-BA" sz="2000" cap="all" dirty="0">
                <a:latin typeface="Arial" panose="020B0604020202020204" pitchFamily="34" charset="0"/>
                <a:cs typeface="Arial" panose="020B0604020202020204" pitchFamily="34" charset="0"/>
              </a:rPr>
            </a:br>
            <a:br>
              <a:rPr lang="bs-Latn-BA"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9" name="Content Placeholder 7"/>
          <p:cNvGraphicFramePr>
            <a:graphicFrameLocks/>
          </p:cNvGraphicFramePr>
          <p:nvPr>
            <p:extLst>
              <p:ext uri="{D42A27DB-BD31-4B8C-83A1-F6EECF244321}">
                <p14:modId xmlns:p14="http://schemas.microsoft.com/office/powerpoint/2010/main" val="298858705"/>
              </p:ext>
            </p:extLst>
          </p:nvPr>
        </p:nvGraphicFramePr>
        <p:xfrm>
          <a:off x="2988129" y="1673679"/>
          <a:ext cx="9101037" cy="380455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930997" y="1764077"/>
            <a:ext cx="2208714" cy="3600986"/>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In 2023, as in 2022, the Internet is still the main </a:t>
            </a:r>
            <a:r>
              <a:rPr lang="bs-Latn-BA" altLang="sr-Latn-RS" sz="1400" dirty="0" err="1">
                <a:latin typeface="Arial" panose="020B0604020202020204" pitchFamily="34" charset="0"/>
                <a:ea typeface="Times New Roman"/>
                <a:cs typeface="Arial" panose="020B0604020202020204" pitchFamily="34" charset="0"/>
              </a:rPr>
              <a:t>media</a:t>
            </a:r>
            <a:r>
              <a:rPr lang="bs-Latn-BA" altLang="sr-Latn-RS" sz="1400" dirty="0">
                <a:latin typeface="Arial" panose="020B0604020202020204" pitchFamily="34" charset="0"/>
                <a:ea typeface="Times New Roman"/>
                <a:cs typeface="Arial" panose="020B0604020202020204" pitchFamily="34" charset="0"/>
              </a:rPr>
              <a:t> to </a:t>
            </a:r>
            <a:r>
              <a:rPr lang="bs-Latn-BA" altLang="sr-Latn-RS" sz="1400" dirty="0" err="1">
                <a:latin typeface="Arial" panose="020B0604020202020204" pitchFamily="34" charset="0"/>
                <a:ea typeface="Times New Roman"/>
                <a:cs typeface="Arial" panose="020B0604020202020204" pitchFamily="34" charset="0"/>
              </a:rPr>
              <a:t>get</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information</a:t>
            </a:r>
            <a:r>
              <a:rPr lang="bs-Latn-BA" altLang="sr-Latn-RS" sz="1400" dirty="0">
                <a:latin typeface="Arial" panose="020B0604020202020204" pitchFamily="34" charset="0"/>
                <a:ea typeface="Times New Roman"/>
                <a:cs typeface="Arial" panose="020B0604020202020204" pitchFamily="34" charset="0"/>
              </a:rPr>
              <a:t> about the European integration process (the first answer).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The second media is TV (40.5%).</a:t>
            </a: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Compared to 2021, TV significantly decreased to 40.5% vs 58.0% and slightly decreased compared to 2022 (40.5% vs 43.1%)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sp>
        <p:nvSpPr>
          <p:cNvPr id="2" name="Rectangle 1">
            <a:extLst>
              <a:ext uri="{FF2B5EF4-FFF2-40B4-BE49-F238E27FC236}">
                <a16:creationId xmlns:a16="http://schemas.microsoft.com/office/drawing/2014/main" id="{DFBCC9EC-F65F-6144-82E5-E377173486E8}"/>
              </a:ext>
            </a:extLst>
          </p:cNvPr>
          <p:cNvSpPr/>
          <p:nvPr/>
        </p:nvSpPr>
        <p:spPr>
          <a:xfrm>
            <a:off x="917388" y="767611"/>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666282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130201"/>
            <a:ext cx="11302796" cy="646331"/>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The </a:t>
            </a:r>
            <a:r>
              <a:rPr lang="hr-BA" sz="2000" cap="all" dirty="0">
                <a:latin typeface="Arial" panose="020B0604020202020204" pitchFamily="34" charset="0"/>
                <a:cs typeface="Arial" panose="020B0604020202020204" pitchFamily="34" charset="0"/>
              </a:rPr>
              <a:t>LARGEST</a:t>
            </a:r>
            <a:r>
              <a:rPr lang="en-GB" sz="2000" cap="all" dirty="0">
                <a:latin typeface="Arial" panose="020B0604020202020204" pitchFamily="34" charset="0"/>
                <a:cs typeface="Arial" panose="020B0604020202020204" pitchFamily="34" charset="0"/>
              </a:rPr>
              <a:t> donor of funds to BiH is...?</a:t>
            </a:r>
            <a:br>
              <a:rPr lang="en-US" sz="2000" cap="all" dirty="0">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idx="1"/>
            <p:extLst>
              <p:ext uri="{D42A27DB-BD31-4B8C-83A1-F6EECF244321}">
                <p14:modId xmlns:p14="http://schemas.microsoft.com/office/powerpoint/2010/main" val="217467996"/>
              </p:ext>
            </p:extLst>
          </p:nvPr>
        </p:nvGraphicFramePr>
        <p:xfrm>
          <a:off x="4386679" y="941387"/>
          <a:ext cx="6650037"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914469" y="950671"/>
            <a:ext cx="3560427" cy="4285789"/>
          </a:xfrm>
          <a:prstGeom prst="rect">
            <a:avLst/>
          </a:prstGeom>
          <a:noFill/>
        </p:spPr>
        <p:txBody>
          <a:bodyPr wrap="square" lIns="0" tIns="0" rIns="0" bIns="0" rtlCol="0">
            <a:spAutoFit/>
          </a:bodyPr>
          <a:lstStyle/>
          <a:p>
            <a:pPr marL="0" lvl="1">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Compared to previous years, more and more BiH citizens believe that the EU is </a:t>
            </a:r>
            <a:r>
              <a:rPr lang="bs-Latn-BA" altLang="sr-Latn-RS" sz="1400" dirty="0" err="1">
                <a:latin typeface="Arial" panose="020B0604020202020204" pitchFamily="34" charset="0"/>
                <a:ea typeface="Times New Roman"/>
                <a:cs typeface="Arial" panose="020B0604020202020204" pitchFamily="34" charset="0"/>
              </a:rPr>
              <a:t>the</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largest</a:t>
            </a:r>
            <a:r>
              <a:rPr lang="bs-Latn-BA" altLang="sr-Latn-RS" sz="1400" dirty="0">
                <a:latin typeface="Arial" panose="020B0604020202020204" pitchFamily="34" charset="0"/>
                <a:ea typeface="Times New Roman"/>
                <a:cs typeface="Arial" panose="020B0604020202020204" pitchFamily="34" charset="0"/>
              </a:rPr>
              <a:t> donor to BiH.  </a:t>
            </a:r>
          </a:p>
          <a:p>
            <a:pPr marL="0" lvl="1">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In 2021, this was the opinion of 47.4% of citizens, in 2022 the percentage was 56.3%. This year, 61% of </a:t>
            </a:r>
            <a:r>
              <a:rPr lang="bs-Latn-BA" altLang="sr-Latn-RS" sz="1400" dirty="0" err="1">
                <a:latin typeface="Arial" panose="020B0604020202020204" pitchFamily="34" charset="0"/>
                <a:ea typeface="Times New Roman"/>
                <a:cs typeface="Arial" panose="020B0604020202020204" pitchFamily="34" charset="0"/>
              </a:rPr>
              <a:t>citizens</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believe</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the</a:t>
            </a:r>
            <a:r>
              <a:rPr lang="bs-Latn-BA" altLang="sr-Latn-RS" sz="1400" dirty="0">
                <a:latin typeface="Arial" panose="020B0604020202020204" pitchFamily="34" charset="0"/>
                <a:ea typeface="Times New Roman"/>
                <a:cs typeface="Arial" panose="020B0604020202020204" pitchFamily="34" charset="0"/>
              </a:rPr>
              <a:t> same. </a:t>
            </a:r>
          </a:p>
          <a:p>
            <a:pPr marL="0" lvl="1">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Comparing 2023 to previous years, answers „Turkey“ and „Russia“ significantly decreased. </a:t>
            </a:r>
          </a:p>
          <a:p>
            <a:pPr marL="0" lvl="1">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This decrease was recored already last year and the trend continued in 2023. In 2021, 25.4% of citizens believed that Turkey is </a:t>
            </a:r>
            <a:r>
              <a:rPr lang="bs-Latn-BA" altLang="sr-Latn-RS" sz="1400" dirty="0" err="1">
                <a:latin typeface="Arial" panose="020B0604020202020204" pitchFamily="34" charset="0"/>
                <a:ea typeface="Times New Roman"/>
                <a:cs typeface="Arial" panose="020B0604020202020204" pitchFamily="34" charset="0"/>
              </a:rPr>
              <a:t>the</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largest</a:t>
            </a:r>
            <a:r>
              <a:rPr lang="bs-Latn-BA" altLang="sr-Latn-RS" sz="1400" dirty="0">
                <a:latin typeface="Arial" panose="020B0604020202020204" pitchFamily="34" charset="0"/>
                <a:ea typeface="Times New Roman"/>
                <a:cs typeface="Arial" panose="020B0604020202020204" pitchFamily="34" charset="0"/>
              </a:rPr>
              <a:t> donor to BiH, and this year‘s percentage is 14.3%. In 2021, 11.5% of citizens believed that Russia is </a:t>
            </a:r>
            <a:r>
              <a:rPr lang="bs-Latn-BA" altLang="sr-Latn-RS" sz="1400" dirty="0" err="1">
                <a:latin typeface="Arial" panose="020B0604020202020204" pitchFamily="34" charset="0"/>
                <a:ea typeface="Times New Roman"/>
                <a:cs typeface="Arial" panose="020B0604020202020204" pitchFamily="34" charset="0"/>
              </a:rPr>
              <a:t>the</a:t>
            </a:r>
            <a:r>
              <a:rPr lang="bs-Latn-BA" altLang="sr-Latn-RS" sz="1400" dirty="0">
                <a:latin typeface="Arial" panose="020B0604020202020204" pitchFamily="34" charset="0"/>
                <a:ea typeface="Times New Roman"/>
                <a:cs typeface="Arial" panose="020B0604020202020204" pitchFamily="34" charset="0"/>
              </a:rPr>
              <a:t> </a:t>
            </a:r>
            <a:r>
              <a:rPr lang="bs-Latn-BA" altLang="sr-Latn-RS" sz="1400" dirty="0" err="1">
                <a:latin typeface="Arial" panose="020B0604020202020204" pitchFamily="34" charset="0"/>
                <a:ea typeface="Times New Roman"/>
                <a:cs typeface="Arial" panose="020B0604020202020204" pitchFamily="34" charset="0"/>
              </a:rPr>
              <a:t>largest</a:t>
            </a:r>
            <a:r>
              <a:rPr lang="bs-Latn-BA" altLang="sr-Latn-RS" sz="1400" dirty="0">
                <a:latin typeface="Arial" panose="020B0604020202020204" pitchFamily="34" charset="0"/>
                <a:ea typeface="Times New Roman"/>
                <a:cs typeface="Arial" panose="020B0604020202020204" pitchFamily="34" charset="0"/>
              </a:rPr>
              <a:t> donor to BiH, and this year‘s percentage is only 3.6%.</a:t>
            </a:r>
          </a:p>
        </p:txBody>
      </p:sp>
      <p:sp>
        <p:nvSpPr>
          <p:cNvPr id="2" name="Rectangle 1">
            <a:extLst>
              <a:ext uri="{FF2B5EF4-FFF2-40B4-BE49-F238E27FC236}">
                <a16:creationId xmlns:a16="http://schemas.microsoft.com/office/drawing/2014/main" id="{199D0D1D-468E-CFED-4FA9-20C2E788CEE4}"/>
              </a:ext>
            </a:extLst>
          </p:cNvPr>
          <p:cNvSpPr/>
          <p:nvPr/>
        </p:nvSpPr>
        <p:spPr>
          <a:xfrm>
            <a:off x="917388" y="507552"/>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493284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121655"/>
            <a:ext cx="11302796" cy="646331"/>
          </a:xfrm>
          <a:prstGeom prst="rect">
            <a:avLst/>
          </a:prstGeom>
          <a:solidFill>
            <a:srgbClr val="FFC000"/>
          </a:solidFill>
        </p:spPr>
        <p:txBody>
          <a:bodyPr wrap="square">
            <a:spAutoFit/>
          </a:bodyPr>
          <a:lstStyle/>
          <a:p>
            <a:r>
              <a:rPr lang="bs-Latn-BA" sz="2000" cap="all" dirty="0">
                <a:latin typeface="Arial" panose="020B0604020202020204" pitchFamily="34" charset="0"/>
                <a:cs typeface="Arial" panose="020B0604020202020204" pitchFamily="34" charset="0"/>
              </a:rPr>
              <a:t>IN YOUR OPINION, </a:t>
            </a:r>
            <a:r>
              <a:rPr lang="en-GB" sz="2000" cap="all" dirty="0">
                <a:latin typeface="Arial" panose="020B0604020202020204" pitchFamily="34" charset="0"/>
                <a:cs typeface="Arial" panose="020B0604020202020204" pitchFamily="34" charset="0"/>
              </a:rPr>
              <a:t>When will BiH </a:t>
            </a:r>
            <a:r>
              <a:rPr lang="bs-Latn-BA" sz="2000" cap="all" dirty="0">
                <a:latin typeface="Arial" panose="020B0604020202020204" pitchFamily="34" charset="0"/>
                <a:cs typeface="Arial" panose="020B0604020202020204" pitchFamily="34" charset="0"/>
              </a:rPr>
              <a:t>JOIN</a:t>
            </a:r>
            <a:r>
              <a:rPr lang="en-GB" sz="2000" cap="all" dirty="0">
                <a:latin typeface="Arial" panose="020B0604020202020204" pitchFamily="34" charset="0"/>
                <a:cs typeface="Arial" panose="020B0604020202020204" pitchFamily="34" charset="0"/>
              </a:rPr>
              <a:t> the EU?</a:t>
            </a:r>
            <a:br>
              <a:rPr lang="en-GB" sz="2000" cap="all" dirty="0">
                <a:solidFill>
                  <a:schemeClr val="bg1"/>
                </a:solidFill>
                <a:latin typeface="Arial" panose="020B0604020202020204" pitchFamily="34" charset="0"/>
                <a:cs typeface="Arial" panose="020B0604020202020204" pitchFamily="34" charset="0"/>
              </a:rPr>
            </a:br>
            <a:endParaRPr lang="bs-Latn-BA" sz="2000" cap="all"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1600923552"/>
              </p:ext>
            </p:extLst>
          </p:nvPr>
        </p:nvGraphicFramePr>
        <p:xfrm>
          <a:off x="3605871" y="666750"/>
          <a:ext cx="8858250" cy="539115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181073" y="1517183"/>
            <a:ext cx="2686049" cy="4108817"/>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The r</a:t>
            </a:r>
            <a:r>
              <a:rPr lang="en-US" altLang="sr-Latn-RS" sz="1400" dirty="0" err="1">
                <a:latin typeface="Arial" panose="020B0604020202020204" pitchFamily="34" charset="0"/>
                <a:ea typeface="Times New Roman"/>
                <a:cs typeface="Arial" panose="020B0604020202020204" pitchFamily="34" charset="0"/>
              </a:rPr>
              <a:t>esults</a:t>
            </a:r>
            <a:r>
              <a:rPr lang="en-US" altLang="sr-Latn-RS" sz="1400" dirty="0">
                <a:latin typeface="Arial" panose="020B0604020202020204" pitchFamily="34" charset="0"/>
                <a:ea typeface="Times New Roman"/>
                <a:cs typeface="Arial" panose="020B0604020202020204" pitchFamily="34" charset="0"/>
              </a:rPr>
              <a:t> from the 2023 </a:t>
            </a:r>
            <a:r>
              <a:rPr lang="bs-Latn-BA" altLang="sr-Latn-RS" sz="1400" dirty="0">
                <a:latin typeface="Arial" panose="020B0604020202020204" pitchFamily="34" charset="0"/>
                <a:ea typeface="Times New Roman"/>
                <a:cs typeface="Arial" panose="020B0604020202020204" pitchFamily="34" charset="0"/>
              </a:rPr>
              <a:t>survey show increased optimism compared to previous years, especially compared to 2022.</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Compared to 2022 optimism increased by 9.6% and compared to 2021 by 2.7%.</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US" altLang="sr-Latn-RS" sz="1400" dirty="0">
                <a:latin typeface="Arial" panose="020B0604020202020204" pitchFamily="34" charset="0"/>
                <a:ea typeface="Times New Roman"/>
                <a:cs typeface="Arial" panose="020B0604020202020204" pitchFamily="34" charset="0"/>
              </a:rPr>
              <a:t>Two fifths of BiH citizens (4</a:t>
            </a:r>
            <a:r>
              <a:rPr lang="bs-Latn-BA" altLang="sr-Latn-RS" sz="1400" dirty="0">
                <a:latin typeface="Arial" panose="020B0604020202020204" pitchFamily="34" charset="0"/>
                <a:ea typeface="Times New Roman"/>
                <a:cs typeface="Arial" panose="020B0604020202020204" pitchFamily="34" charset="0"/>
              </a:rPr>
              <a:t>0.4</a:t>
            </a:r>
            <a:r>
              <a:rPr lang="en-US" altLang="sr-Latn-RS" sz="1400" dirty="0">
                <a:latin typeface="Arial" panose="020B0604020202020204" pitchFamily="34" charset="0"/>
                <a:ea typeface="Times New Roman"/>
                <a:cs typeface="Arial" panose="020B0604020202020204" pitchFamily="34" charset="0"/>
              </a:rPr>
              <a:t>%) </a:t>
            </a:r>
            <a:r>
              <a:rPr lang="hr-BA" altLang="sr-Latn-RS" sz="1400" dirty="0" err="1">
                <a:latin typeface="Arial" panose="020B0604020202020204" pitchFamily="34" charset="0"/>
                <a:ea typeface="Times New Roman"/>
                <a:cs typeface="Arial" panose="020B0604020202020204" pitchFamily="34" charset="0"/>
              </a:rPr>
              <a:t>believe</a:t>
            </a:r>
            <a:r>
              <a:rPr lang="en-US" altLang="sr-Latn-RS" sz="1400" dirty="0">
                <a:latin typeface="Arial" panose="020B0604020202020204" pitchFamily="34" charset="0"/>
                <a:ea typeface="Times New Roman"/>
                <a:cs typeface="Arial" panose="020B0604020202020204" pitchFamily="34" charset="0"/>
              </a:rPr>
              <a:t> that BiH will joint the EU in </a:t>
            </a:r>
            <a:r>
              <a:rPr lang="bs-Latn-BA" altLang="sr-Latn-RS" sz="1400" dirty="0">
                <a:latin typeface="Arial" panose="020B0604020202020204" pitchFamily="34" charset="0"/>
                <a:ea typeface="Times New Roman"/>
                <a:cs typeface="Arial" panose="020B0604020202020204" pitchFamily="34" charset="0"/>
              </a:rPr>
              <a:t>the period of</a:t>
            </a:r>
            <a:r>
              <a:rPr lang="en-US" altLang="sr-Latn-RS" sz="1400" dirty="0">
                <a:latin typeface="Arial" panose="020B0604020202020204" pitchFamily="34" charset="0"/>
                <a:ea typeface="Times New Roman"/>
                <a:cs typeface="Arial" panose="020B0604020202020204" pitchFamily="34" charset="0"/>
              </a:rPr>
              <a:t> 10 years. In 202</a:t>
            </a:r>
            <a:r>
              <a:rPr lang="bs-Latn-BA" altLang="sr-Latn-RS" sz="1400" dirty="0">
                <a:latin typeface="Arial" panose="020B0604020202020204" pitchFamily="34" charset="0"/>
                <a:ea typeface="Times New Roman"/>
                <a:cs typeface="Arial" panose="020B0604020202020204" pitchFamily="34" charset="0"/>
              </a:rPr>
              <a:t>2</a:t>
            </a:r>
            <a:r>
              <a:rPr lang="en-US" altLang="sr-Latn-RS" sz="1400" dirty="0">
                <a:latin typeface="Arial" panose="020B0604020202020204" pitchFamily="34" charset="0"/>
                <a:ea typeface="Times New Roman"/>
                <a:cs typeface="Arial" panose="020B0604020202020204" pitchFamily="34" charset="0"/>
              </a:rPr>
              <a:t>, </a:t>
            </a:r>
            <a:r>
              <a:rPr lang="bs-Latn-BA" altLang="sr-Latn-RS" sz="1400" dirty="0">
                <a:latin typeface="Arial" panose="020B0604020202020204" pitchFamily="34" charset="0"/>
                <a:ea typeface="Times New Roman"/>
                <a:cs typeface="Arial" panose="020B0604020202020204" pitchFamily="34" charset="0"/>
              </a:rPr>
              <a:t>34.7</a:t>
            </a:r>
            <a:r>
              <a:rPr lang="en-US" altLang="sr-Latn-RS" sz="1400" dirty="0">
                <a:latin typeface="Arial" panose="020B0604020202020204" pitchFamily="34" charset="0"/>
                <a:ea typeface="Times New Roman"/>
                <a:cs typeface="Arial" panose="020B0604020202020204" pitchFamily="34" charset="0"/>
              </a:rPr>
              <a:t>% of citizens had such opinion</a:t>
            </a:r>
            <a:r>
              <a:rPr lang="bs-Latn-BA" altLang="sr-Latn-RS" sz="1400" dirty="0">
                <a:latin typeface="Arial" panose="020B0604020202020204" pitchFamily="34" charset="0"/>
                <a:ea typeface="Times New Roman"/>
                <a:cs typeface="Arial" panose="020B0604020202020204" pitchFamily="34" charset="0"/>
              </a:rPr>
              <a:t>. Data in 2021 show almost the same result as data in this year.</a:t>
            </a:r>
            <a:r>
              <a:rPr lang="en-US" altLang="sr-Latn-RS" sz="1400" dirty="0">
                <a:latin typeface="Arial" panose="020B0604020202020204" pitchFamily="34" charset="0"/>
                <a:ea typeface="Times New Roman"/>
                <a:cs typeface="Arial" panose="020B0604020202020204" pitchFamily="34" charset="0"/>
              </a:rPr>
              <a:t>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  </a:t>
            </a:r>
          </a:p>
        </p:txBody>
      </p:sp>
      <p:sp>
        <p:nvSpPr>
          <p:cNvPr id="2" name="Rectangle 1">
            <a:extLst>
              <a:ext uri="{FF2B5EF4-FFF2-40B4-BE49-F238E27FC236}">
                <a16:creationId xmlns:a16="http://schemas.microsoft.com/office/drawing/2014/main" id="{D2CB1EFD-25DE-B507-A573-BC5F73264E3A}"/>
              </a:ext>
            </a:extLst>
          </p:cNvPr>
          <p:cNvSpPr/>
          <p:nvPr/>
        </p:nvSpPr>
        <p:spPr>
          <a:xfrm>
            <a:off x="917388" y="499163"/>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1199181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15977"/>
            <a:ext cx="11302794" cy="646331"/>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In your opinion, </a:t>
            </a:r>
            <a:r>
              <a:rPr lang="en-US" sz="2000" cap="all" dirty="0">
                <a:latin typeface="Arial" panose="020B0604020202020204" pitchFamily="34" charset="0"/>
              </a:rPr>
              <a:t>does the European path of BiH have an alternative?</a:t>
            </a:r>
            <a:br>
              <a:rPr lang="en-US" sz="2000" dirty="0"/>
            </a:br>
            <a:endParaRPr lang="bs-Latn-BA" sz="2000" cap="all"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p:cNvGraphicFramePr>
          <p:nvPr>
            <p:extLst>
              <p:ext uri="{D42A27DB-BD31-4B8C-83A1-F6EECF244321}">
                <p14:modId xmlns:p14="http://schemas.microsoft.com/office/powerpoint/2010/main" val="117825097"/>
              </p:ext>
            </p:extLst>
          </p:nvPr>
        </p:nvGraphicFramePr>
        <p:xfrm>
          <a:off x="3495439" y="1179513"/>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058627" y="1264103"/>
            <a:ext cx="2686049" cy="3562514"/>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While in previous years the answer „the European path of BiH has no alternative“ had a slight advantage, this year opinions are devided.</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altLang="sr-Latn-RS" sz="1400" dirty="0">
                <a:latin typeface="Arial" panose="020B0604020202020204" pitchFamily="34" charset="0"/>
                <a:ea typeface="Times New Roman"/>
                <a:cs typeface="Arial" panose="020B0604020202020204" pitchFamily="34" charset="0"/>
              </a:rPr>
              <a:t>Compared to 2021 and 2022, the answer that the European path of BiH has no alternative decreased (49.2% vs 48% vs 45.4%). There is a slight increase in the answers that there is an alternative to the European path of BiH and that citizens refused to answer this question.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sp>
        <p:nvSpPr>
          <p:cNvPr id="2" name="Rectangle 1">
            <a:extLst>
              <a:ext uri="{FF2B5EF4-FFF2-40B4-BE49-F238E27FC236}">
                <a16:creationId xmlns:a16="http://schemas.microsoft.com/office/drawing/2014/main" id="{9DAE6266-09BF-23E9-1929-5E4D670191CD}"/>
              </a:ext>
            </a:extLst>
          </p:cNvPr>
          <p:cNvSpPr/>
          <p:nvPr/>
        </p:nvSpPr>
        <p:spPr>
          <a:xfrm>
            <a:off x="917388" y="490774"/>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2021</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2022</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N</a:t>
            </a:r>
            <a:r>
              <a:rPr kumimoji="0" lang="bs-Latn-BA" sz="1200" b="1"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2023</a:t>
            </a:r>
            <a:r>
              <a:rPr kumimoji="0" lang="bs-Latn-B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162329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grpSp>
        <p:nvGrpSpPr>
          <p:cNvPr id="2" name="Group 1"/>
          <p:cNvGrpSpPr/>
          <p:nvPr/>
        </p:nvGrpSpPr>
        <p:grpSpPr>
          <a:xfrm>
            <a:off x="1575047" y="1363437"/>
            <a:ext cx="9482588" cy="3731078"/>
            <a:chOff x="1575047" y="1363437"/>
            <a:chExt cx="9482588" cy="3731078"/>
          </a:xfrm>
        </p:grpSpPr>
        <p:graphicFrame>
          <p:nvGraphicFramePr>
            <p:cNvPr id="9" name="Content Placeholder 5"/>
            <p:cNvGraphicFramePr>
              <a:graphicFrameLocks/>
            </p:cNvGraphicFramePr>
            <p:nvPr>
              <p:extLst>
                <p:ext uri="{D42A27DB-BD31-4B8C-83A1-F6EECF244321}">
                  <p14:modId xmlns:p14="http://schemas.microsoft.com/office/powerpoint/2010/main" val="2036462131"/>
                </p:ext>
              </p:extLst>
            </p:nvPr>
          </p:nvGraphicFramePr>
          <p:xfrm>
            <a:off x="1575047" y="1363437"/>
            <a:ext cx="5127832" cy="37310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2178564257"/>
                </p:ext>
              </p:extLst>
            </p:nvPr>
          </p:nvGraphicFramePr>
          <p:xfrm>
            <a:off x="6564086" y="1641021"/>
            <a:ext cx="4493549" cy="3412672"/>
          </p:xfrm>
          <a:graphic>
            <a:graphicData uri="http://schemas.openxmlformats.org/drawingml/2006/chart">
              <c:chart xmlns:c="http://schemas.openxmlformats.org/drawingml/2006/chart" xmlns:r="http://schemas.openxmlformats.org/officeDocument/2006/relationships" r:id="rId5"/>
            </a:graphicData>
          </a:graphic>
        </p:graphicFrame>
      </p:grpSp>
      <p:sp>
        <p:nvSpPr>
          <p:cNvPr id="13" name="Title 15"/>
          <p:cNvSpPr>
            <a:spLocks noGrp="1"/>
          </p:cNvSpPr>
          <p:nvPr>
            <p:ph type="title"/>
          </p:nvPr>
        </p:nvSpPr>
        <p:spPr>
          <a:xfrm>
            <a:off x="1547170" y="238882"/>
            <a:ext cx="9796591" cy="369332"/>
          </a:xfrm>
          <a:prstGeom prst="rect">
            <a:avLst/>
          </a:prstGeom>
          <a:solidFill>
            <a:srgbClr val="FFC000"/>
          </a:solidFill>
          <a:ln>
            <a:noFill/>
          </a:ln>
        </p:spPr>
        <p:txBody>
          <a:bodyPr wrap="square">
            <a:spAutoFit/>
          </a:bodyPr>
          <a:lstStyle/>
          <a:p>
            <a:r>
              <a:rPr lang="en-GB" sz="2000" cap="all" dirty="0">
                <a:latin typeface="Arial" panose="020B0604020202020204" pitchFamily="34" charset="0"/>
                <a:cs typeface="Arial" panose="020B0604020202020204" pitchFamily="34" charset="0"/>
              </a:rPr>
              <a:t>SOCIO-DEMOGRAPHIC CHARACTERISTICS OF THE </a:t>
            </a:r>
            <a:r>
              <a:rPr lang="bs-Latn-BA" sz="2000" cap="all" dirty="0">
                <a:latin typeface="Arial" panose="020B0604020202020204" pitchFamily="34" charset="0"/>
                <a:cs typeface="Arial" panose="020B0604020202020204" pitchFamily="34" charset="0"/>
              </a:rPr>
              <a:t>2023 </a:t>
            </a:r>
            <a:r>
              <a:rPr lang="en-GB" sz="2000" cap="all" dirty="0">
                <a:latin typeface="Arial" panose="020B0604020202020204" pitchFamily="34" charset="0"/>
                <a:cs typeface="Arial" panose="020B0604020202020204" pitchFamily="34" charset="0"/>
              </a:rPr>
              <a:t>SAMPLE</a:t>
            </a:r>
            <a:r>
              <a:rPr lang="bs-Latn-BA" sz="2000" cap="all" dirty="0">
                <a:latin typeface="Arial" panose="020B0604020202020204" pitchFamily="34" charset="0"/>
                <a:cs typeface="Arial" panose="020B0604020202020204" pitchFamily="34" charset="0"/>
              </a:rPr>
              <a:t> </a:t>
            </a:r>
            <a:endParaRPr lang="bs-Latn-BA" sz="2000"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33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0" name="Content Placeholder 5"/>
          <p:cNvGraphicFramePr>
            <a:graphicFrameLocks/>
          </p:cNvGraphicFramePr>
          <p:nvPr>
            <p:extLst>
              <p:ext uri="{D42A27DB-BD31-4B8C-83A1-F6EECF244321}">
                <p14:modId xmlns:p14="http://schemas.microsoft.com/office/powerpoint/2010/main" val="1253934370"/>
              </p:ext>
            </p:extLst>
          </p:nvPr>
        </p:nvGraphicFramePr>
        <p:xfrm>
          <a:off x="6515100" y="1502228"/>
          <a:ext cx="5372099" cy="454750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5"/>
          <p:cNvSpPr>
            <a:spLocks noGrp="1"/>
          </p:cNvSpPr>
          <p:nvPr>
            <p:ph type="title"/>
          </p:nvPr>
        </p:nvSpPr>
        <p:spPr>
          <a:xfrm>
            <a:off x="1547170" y="230336"/>
            <a:ext cx="9796591" cy="369332"/>
          </a:xfrm>
          <a:prstGeom prst="rect">
            <a:avLst/>
          </a:prstGeom>
          <a:solidFill>
            <a:srgbClr val="FFC000"/>
          </a:solidFill>
          <a:ln>
            <a:noFill/>
          </a:ln>
        </p:spPr>
        <p:txBody>
          <a:bodyPr wrap="square">
            <a:spAutoFit/>
          </a:bodyPr>
          <a:lstStyle/>
          <a:p>
            <a:r>
              <a:rPr lang="en-GB" sz="2000" cap="all" dirty="0">
                <a:latin typeface="Arial" panose="020B0604020202020204" pitchFamily="34" charset="0"/>
                <a:cs typeface="Arial" panose="020B0604020202020204" pitchFamily="34" charset="0"/>
              </a:rPr>
              <a:t>SOCIO-DEMOGRAPHIC CHARACTERISTICS OF THE </a:t>
            </a:r>
            <a:r>
              <a:rPr lang="bs-Latn-BA" sz="2000" cap="all" dirty="0">
                <a:latin typeface="Arial" panose="020B0604020202020204" pitchFamily="34" charset="0"/>
                <a:cs typeface="Arial" panose="020B0604020202020204" pitchFamily="34" charset="0"/>
              </a:rPr>
              <a:t>2023 </a:t>
            </a:r>
            <a:r>
              <a:rPr lang="en-GB" sz="2000" cap="all" dirty="0">
                <a:latin typeface="Arial" panose="020B0604020202020204" pitchFamily="34" charset="0"/>
                <a:cs typeface="Arial" panose="020B0604020202020204" pitchFamily="34" charset="0"/>
              </a:rPr>
              <a:t>SAMPLE</a:t>
            </a:r>
            <a:r>
              <a:rPr lang="bs-Latn-BA" sz="2000" cap="all" dirty="0">
                <a:latin typeface="Arial" panose="020B0604020202020204" pitchFamily="34" charset="0"/>
                <a:cs typeface="Arial" panose="020B0604020202020204" pitchFamily="34" charset="0"/>
              </a:rPr>
              <a:t> </a:t>
            </a:r>
            <a:endParaRPr lang="bs-Latn-BA" sz="2000" cap="all"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graphicFrame>
        <p:nvGraphicFramePr>
          <p:cNvPr id="8" name="Content Placeholder 5"/>
          <p:cNvGraphicFramePr>
            <a:graphicFrameLocks/>
          </p:cNvGraphicFramePr>
          <p:nvPr>
            <p:extLst>
              <p:ext uri="{D42A27DB-BD31-4B8C-83A1-F6EECF244321}">
                <p14:modId xmlns:p14="http://schemas.microsoft.com/office/powerpoint/2010/main" val="450366943"/>
              </p:ext>
            </p:extLst>
          </p:nvPr>
        </p:nvGraphicFramePr>
        <p:xfrm>
          <a:off x="1494064" y="1583872"/>
          <a:ext cx="4865915" cy="37229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00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5"/>
          <p:cNvGraphicFramePr>
            <a:graphicFrameLocks/>
          </p:cNvGraphicFramePr>
          <p:nvPr>
            <p:extLst>
              <p:ext uri="{D42A27DB-BD31-4B8C-83A1-F6EECF244321}">
                <p14:modId xmlns:p14="http://schemas.microsoft.com/office/powerpoint/2010/main" val="1680219347"/>
              </p:ext>
            </p:extLst>
          </p:nvPr>
        </p:nvGraphicFramePr>
        <p:xfrm>
          <a:off x="6319158" y="1526722"/>
          <a:ext cx="5792324" cy="4482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1958909033"/>
              </p:ext>
            </p:extLst>
          </p:nvPr>
        </p:nvGraphicFramePr>
        <p:xfrm>
          <a:off x="1510394" y="1436913"/>
          <a:ext cx="4563836" cy="3804557"/>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15"/>
          <p:cNvSpPr>
            <a:spLocks noGrp="1"/>
          </p:cNvSpPr>
          <p:nvPr>
            <p:ph type="title"/>
          </p:nvPr>
        </p:nvSpPr>
        <p:spPr>
          <a:xfrm>
            <a:off x="1547170" y="247428"/>
            <a:ext cx="9796591" cy="369332"/>
          </a:xfrm>
          <a:prstGeom prst="rect">
            <a:avLst/>
          </a:prstGeom>
          <a:solidFill>
            <a:srgbClr val="FFC000"/>
          </a:solidFill>
          <a:ln>
            <a:noFill/>
          </a:ln>
        </p:spPr>
        <p:txBody>
          <a:bodyPr wrap="square">
            <a:spAutoFit/>
          </a:bodyPr>
          <a:lstStyle/>
          <a:p>
            <a:r>
              <a:rPr lang="en-GB" sz="2000" cap="all" dirty="0">
                <a:latin typeface="Arial" panose="020B0604020202020204" pitchFamily="34" charset="0"/>
                <a:cs typeface="Arial" panose="020B0604020202020204" pitchFamily="34" charset="0"/>
              </a:rPr>
              <a:t>SOCIO-DEMOGRAPHIC CHARACTERISTICS OF THE </a:t>
            </a:r>
            <a:r>
              <a:rPr lang="bs-Latn-BA" sz="2000" cap="all" dirty="0">
                <a:latin typeface="Arial" panose="020B0604020202020204" pitchFamily="34" charset="0"/>
                <a:cs typeface="Arial" panose="020B0604020202020204" pitchFamily="34" charset="0"/>
              </a:rPr>
              <a:t>2023 </a:t>
            </a:r>
            <a:r>
              <a:rPr lang="en-GB" sz="2000" cap="all" dirty="0">
                <a:latin typeface="Arial" panose="020B0604020202020204" pitchFamily="34" charset="0"/>
                <a:cs typeface="Arial" panose="020B0604020202020204" pitchFamily="34" charset="0"/>
              </a:rPr>
              <a:t>SAMPLE</a:t>
            </a:r>
            <a:r>
              <a:rPr lang="bs-Latn-BA" sz="2000" cap="all" dirty="0">
                <a:latin typeface="Arial" panose="020B0604020202020204" pitchFamily="34" charset="0"/>
                <a:cs typeface="Arial" panose="020B0604020202020204" pitchFamily="34" charset="0"/>
              </a:rPr>
              <a:t> </a:t>
            </a:r>
            <a:endParaRPr lang="bs-Latn-BA" sz="2000" cap="all"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943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5"/>
          <p:cNvGraphicFramePr>
            <a:graphicFrameLocks/>
          </p:cNvGraphicFramePr>
          <p:nvPr>
            <p:extLst>
              <p:ext uri="{D42A27DB-BD31-4B8C-83A1-F6EECF244321}">
                <p14:modId xmlns:p14="http://schemas.microsoft.com/office/powerpoint/2010/main" val="2736129051"/>
              </p:ext>
            </p:extLst>
          </p:nvPr>
        </p:nvGraphicFramePr>
        <p:xfrm>
          <a:off x="3404508" y="1469572"/>
          <a:ext cx="5792324" cy="4482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5"/>
          <p:cNvSpPr>
            <a:spLocks noGrp="1"/>
          </p:cNvSpPr>
          <p:nvPr>
            <p:ph type="title"/>
          </p:nvPr>
        </p:nvSpPr>
        <p:spPr>
          <a:xfrm>
            <a:off x="1547170" y="238881"/>
            <a:ext cx="9796591" cy="369332"/>
          </a:xfrm>
          <a:prstGeom prst="rect">
            <a:avLst/>
          </a:prstGeom>
          <a:solidFill>
            <a:srgbClr val="FFC000"/>
          </a:solidFill>
          <a:ln>
            <a:noFill/>
          </a:ln>
        </p:spPr>
        <p:txBody>
          <a:bodyPr wrap="square">
            <a:spAutoFit/>
          </a:bodyPr>
          <a:lstStyle/>
          <a:p>
            <a:r>
              <a:rPr lang="en-GB" sz="2000" cap="all" dirty="0">
                <a:latin typeface="Arial" panose="020B0604020202020204" pitchFamily="34" charset="0"/>
                <a:cs typeface="Arial" panose="020B0604020202020204" pitchFamily="34" charset="0"/>
              </a:rPr>
              <a:t>SOCIO-DEMOGRAPHIC CHARACTERISTICS OF THE </a:t>
            </a:r>
            <a:r>
              <a:rPr lang="bs-Latn-BA" sz="2000" cap="all" dirty="0">
                <a:latin typeface="Arial" panose="020B0604020202020204" pitchFamily="34" charset="0"/>
                <a:cs typeface="Arial" panose="020B0604020202020204" pitchFamily="34" charset="0"/>
              </a:rPr>
              <a:t>2023 </a:t>
            </a:r>
            <a:r>
              <a:rPr lang="en-GB" sz="2000" cap="all" dirty="0">
                <a:latin typeface="Arial" panose="020B0604020202020204" pitchFamily="34" charset="0"/>
                <a:cs typeface="Arial" panose="020B0604020202020204" pitchFamily="34" charset="0"/>
              </a:rPr>
              <a:t>SAMPLE</a:t>
            </a:r>
            <a:r>
              <a:rPr lang="bs-Latn-BA" sz="2000" cap="all" dirty="0">
                <a:latin typeface="Arial" panose="020B0604020202020204" pitchFamily="34" charset="0"/>
                <a:cs typeface="Arial" panose="020B0604020202020204" pitchFamily="34" charset="0"/>
              </a:rPr>
              <a:t> </a:t>
            </a:r>
            <a:endParaRPr lang="bs-Latn-BA" sz="2000" cap="all"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51930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1558347" y="365390"/>
            <a:ext cx="9796591" cy="369332"/>
          </a:xfrm>
          <a:prstGeom prst="rect">
            <a:avLst/>
          </a:prstGeom>
          <a:solidFill>
            <a:schemeClr val="accent4"/>
          </a:solidFill>
        </p:spPr>
        <p:txBody>
          <a:bodyPr wrap="square">
            <a:spAutoFit/>
          </a:bodyPr>
          <a:lstStyle/>
          <a:p>
            <a:r>
              <a:rPr lang="bs-Latn-BA" sz="2000" cap="all" dirty="0">
                <a:solidFill>
                  <a:schemeClr val="tx1">
                    <a:lumMod val="85000"/>
                    <a:lumOff val="15000"/>
                  </a:schemeClr>
                </a:solidFill>
                <a:latin typeface="Arial" panose="020B0604020202020204" pitchFamily="34" charset="0"/>
                <a:cs typeface="Arial" panose="020B0604020202020204" pitchFamily="34" charset="0"/>
              </a:rPr>
              <a:t>MAIN FINDINGS</a:t>
            </a:r>
          </a:p>
        </p:txBody>
      </p:sp>
      <p:sp>
        <p:nvSpPr>
          <p:cNvPr id="4" name="Rectangle 3"/>
          <p:cNvSpPr/>
          <p:nvPr/>
        </p:nvSpPr>
        <p:spPr>
          <a:xfrm>
            <a:off x="1323834" y="992173"/>
            <a:ext cx="10031104" cy="4924425"/>
          </a:xfrm>
          <a:prstGeom prst="rect">
            <a:avLst/>
          </a:prstGeom>
        </p:spPr>
        <p:txBody>
          <a:bodyPr wrap="square">
            <a:spAutoFit/>
          </a:bodyPr>
          <a:lstStyle/>
          <a:p>
            <a:pPr marL="450850" indent="-285750" algn="just">
              <a:buClr>
                <a:srgbClr val="4472C4">
                  <a:lumMod val="50000"/>
                </a:srgbClr>
              </a:buClr>
              <a:buFont typeface="Wingdings" pitchFamily="2" charset="2"/>
              <a:buChar char="§"/>
            </a:pPr>
            <a:r>
              <a:rPr lang="hr-BA" altLang="sr-Latn-RS" sz="1400" dirty="0">
                <a:solidFill>
                  <a:schemeClr val="tx1">
                    <a:lumMod val="85000"/>
                    <a:lumOff val="15000"/>
                  </a:schemeClr>
                </a:solidFill>
                <a:latin typeface="Arial" panose="020B0604020202020204" pitchFamily="34" charset="0"/>
                <a:cs typeface="Arial" panose="020B0604020202020204" pitchFamily="34" charset="0"/>
              </a:rPr>
              <a:t>Three fourths of citizens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would vote for BiH</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‘s accession into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the EU</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if the referendum would be held on </a:t>
            </a:r>
            <a:r>
              <a:rPr lang="bs-Latn-BA" altLang="sr-Latn-RS" sz="1400" dirty="0" err="1">
                <a:solidFill>
                  <a:schemeClr val="tx1">
                    <a:lumMod val="85000"/>
                    <a:lumOff val="15000"/>
                  </a:schemeClr>
                </a:solidFill>
                <a:latin typeface="Arial" panose="020B0604020202020204" pitchFamily="34" charset="0"/>
                <a:cs typeface="Arial" panose="020B0604020202020204" pitchFamily="34" charset="0"/>
              </a:rPr>
              <a:t>the</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EU membership.</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This support is significantly higher in the FBiH and the </a:t>
            </a:r>
            <a:r>
              <a:rPr lang="en-US" altLang="sr-Latn-RS" sz="1400" dirty="0" err="1">
                <a:solidFill>
                  <a:schemeClr val="tx1">
                    <a:lumMod val="85000"/>
                    <a:lumOff val="15000"/>
                  </a:schemeClr>
                </a:solidFill>
                <a:latin typeface="Arial" panose="020B0604020202020204" pitchFamily="34" charset="0"/>
                <a:cs typeface="Arial" panose="020B0604020202020204" pitchFamily="34" charset="0"/>
              </a:rPr>
              <a:t>BDBiH</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than in the RS</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a:t>
            </a:r>
            <a:r>
              <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 In comparison to 2</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021 and 2022 surveys, the support for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BiH</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‘s accession into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the EU</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bs-Latn-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rPr>
              <a:t>decreased in 2023 (-7.2% compared to 2021; -4% compared to 2022). Number of citizens who would not vote in the refernedum increased (+4.3% compared to 2022).</a:t>
            </a:r>
            <a:endParaRPr lang="bs-Latn-BA"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a:p>
            <a:pPr marL="450850" indent="-285750" algn="just">
              <a:buClr>
                <a:srgbClr val="4472C4">
                  <a:lumMod val="50000"/>
                </a:srgbClr>
              </a:buClr>
              <a:buFont typeface="Wingdings" pitchFamily="2" charset="2"/>
              <a:buChar char="§"/>
            </a:pPr>
            <a:endParaRPr lang="hr-BA" altLang="sr-Latn-RS" sz="1400" dirty="0">
              <a:solidFill>
                <a:schemeClr val="tx1">
                  <a:lumMod val="85000"/>
                  <a:lumOff val="15000"/>
                </a:schemeClr>
              </a:solidFill>
              <a:latin typeface="Arial" panose="020B0604020202020204" pitchFamily="34" charset="0"/>
              <a:cs typeface="Arial" panose="020B0604020202020204" pitchFamily="34" charset="0"/>
            </a:endParaRPr>
          </a:p>
          <a:p>
            <a:pPr marL="450850" indent="-285750" algn="just">
              <a:buClr>
                <a:srgbClr val="4472C4">
                  <a:lumMod val="50000"/>
                </a:srgbClr>
              </a:buClr>
              <a:buFont typeface="Wingdings" pitchFamily="2" charset="2"/>
              <a:buChar char="§"/>
            </a:pPr>
            <a:r>
              <a:rPr lang="hr-BA" altLang="sr-Latn-RS" sz="1400" dirty="0">
                <a:solidFill>
                  <a:schemeClr val="tx1">
                    <a:lumMod val="85000"/>
                    <a:lumOff val="15000"/>
                  </a:schemeClr>
                </a:solidFill>
                <a:latin typeface="Arial" panose="020B0604020202020204" pitchFamily="34" charset="0"/>
                <a:cs typeface="Arial" panose="020B0604020202020204" pitchFamily="34" charset="0"/>
              </a:rPr>
              <a:t>Unlike in previous years, citizens support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BiH</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‘s accession into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the EU</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hr-BA" altLang="sr-Latn-RS" sz="1400" dirty="0">
                <a:solidFill>
                  <a:schemeClr val="tx1">
                    <a:lumMod val="85000"/>
                    <a:lumOff val="15000"/>
                  </a:schemeClr>
                </a:solidFill>
                <a:latin typeface="Arial" panose="020B0604020202020204" pitchFamily="34" charset="0"/>
                <a:cs typeface="Arial" panose="020B0604020202020204" pitchFamily="34" charset="0"/>
              </a:rPr>
              <a:t>for the following reasons:</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free movement of people, goods and capital</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followed by the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guarantee of lasting peace and political stability</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and compliance with </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the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laws and regulations.</a:t>
            </a:r>
          </a:p>
          <a:p>
            <a:pPr marL="450850" indent="-285750" algn="just">
              <a:buClr>
                <a:srgbClr val="4472C4">
                  <a:lumMod val="50000"/>
                </a:srgbClr>
              </a:buClr>
              <a:buFont typeface="Wingdings" pitchFamily="2" charset="2"/>
              <a:buChar char="§"/>
            </a:pPr>
            <a:endParaRPr lang="hr-BA" altLang="sr-Latn-RS" sz="1400" dirty="0">
              <a:solidFill>
                <a:schemeClr val="tx1">
                  <a:lumMod val="85000"/>
                  <a:lumOff val="15000"/>
                </a:schemeClr>
              </a:solidFill>
              <a:latin typeface="Arial" panose="020B0604020202020204" pitchFamily="34" charset="0"/>
              <a:cs typeface="Arial" panose="020B0604020202020204" pitchFamily="34" charset="0"/>
            </a:endParaRPr>
          </a:p>
          <a:p>
            <a:pPr marL="450850" indent="-285750" algn="just">
              <a:buClr>
                <a:srgbClr val="4472C4">
                  <a:lumMod val="50000"/>
                </a:srgbClr>
              </a:buClr>
              <a:buFont typeface="Wingdings" pitchFamily="2" charset="2"/>
              <a:buChar char="§"/>
            </a:pPr>
            <a:r>
              <a:rPr lang="bs-Latn-B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2023, the percentage of citizens who do not support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BiH</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‘s accession into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the EU</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bs-Latn-B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slightly decreased compared to 2022, which is 15.2% vs 16.0, but it is still higher compared to 2021, i.e. 15.2% vs 9.3%.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The most common reason</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is the higher</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cost</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of living</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and</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higher</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taxes.</a:t>
            </a:r>
            <a:r>
              <a:rPr lang="hr-BA" altLang="sr-Latn-RS" sz="1400" dirty="0">
                <a:solidFill>
                  <a:schemeClr val="tx1">
                    <a:lumMod val="85000"/>
                    <a:lumOff val="15000"/>
                  </a:schemeClr>
                </a:solidFill>
                <a:latin typeface="Arial" panose="020B0604020202020204" pitchFamily="34" charset="0"/>
                <a:cs typeface="Arial" panose="020B0604020202020204" pitchFamily="34" charset="0"/>
              </a:rPr>
              <a:t> Other reasons are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the loss of cultural diversity (especially for </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citizens in the RS, i.e. </a:t>
            </a:r>
            <a:r>
              <a:rPr lang="hr-BA" altLang="sr-Latn-RS" sz="1400" dirty="0">
                <a:solidFill>
                  <a:schemeClr val="tx1">
                    <a:lumMod val="85000"/>
                    <a:lumOff val="15000"/>
                  </a:schemeClr>
                </a:solidFill>
                <a:latin typeface="Arial" panose="020B0604020202020204" pitchFamily="34" charset="0"/>
                <a:cs typeface="Arial" panose="020B0604020202020204" pitchFamily="34" charset="0"/>
              </a:rPr>
              <a:t>20.7% vs 7.8% in the FBiH</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and over-</a:t>
            </a:r>
            <a:r>
              <a:rPr lang="en-US" altLang="sr-Latn-RS" sz="1400" dirty="0" err="1">
                <a:solidFill>
                  <a:schemeClr val="tx1">
                    <a:lumMod val="85000"/>
                    <a:lumOff val="15000"/>
                  </a:schemeClr>
                </a:solidFill>
                <a:latin typeface="Arial" panose="020B0604020202020204" pitchFamily="34" charset="0"/>
                <a:cs typeface="Arial" panose="020B0604020202020204" pitchFamily="34" charset="0"/>
              </a:rPr>
              <a:t>centralisation</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a:t>
            </a:r>
            <a:endParaRPr lang="hr-BA" altLang="sr-Latn-RS" sz="1400" dirty="0">
              <a:solidFill>
                <a:schemeClr val="tx1">
                  <a:lumMod val="85000"/>
                  <a:lumOff val="15000"/>
                </a:schemeClr>
              </a:solidFill>
              <a:latin typeface="Arial" panose="020B0604020202020204" pitchFamily="34" charset="0"/>
              <a:cs typeface="Arial" panose="020B0604020202020204" pitchFamily="34" charset="0"/>
            </a:endParaRPr>
          </a:p>
          <a:p>
            <a:pPr marL="450850" indent="-285750" algn="just">
              <a:buClr>
                <a:srgbClr val="4472C4">
                  <a:lumMod val="50000"/>
                </a:srgbClr>
              </a:buClr>
              <a:buFont typeface="Wingdings" pitchFamily="2" charset="2"/>
              <a:buChar char="§"/>
            </a:pPr>
            <a:endParaRPr lang="en-US" altLang="sr-Latn-RS" sz="1400" dirty="0">
              <a:solidFill>
                <a:schemeClr val="tx1">
                  <a:lumMod val="85000"/>
                  <a:lumOff val="15000"/>
                </a:schemeClr>
              </a:solidFill>
              <a:latin typeface="Arial" panose="020B0604020202020204" pitchFamily="34" charset="0"/>
              <a:cs typeface="Arial" panose="020B0604020202020204" pitchFamily="34" charset="0"/>
            </a:endParaRPr>
          </a:p>
          <a:p>
            <a:pPr marL="450850" indent="-285750" algn="just">
              <a:buClr>
                <a:srgbClr val="4472C4">
                  <a:lumMod val="50000"/>
                </a:srgbClr>
              </a:buClr>
              <a:buFont typeface="Wingdings" pitchFamily="2" charset="2"/>
              <a:buChar char="§"/>
            </a:pPr>
            <a:r>
              <a:rPr lang="hr-BA" altLang="sr-Latn-RS" sz="1400" dirty="0">
                <a:solidFill>
                  <a:schemeClr val="tx1">
                    <a:lumMod val="85000"/>
                    <a:lumOff val="15000"/>
                  </a:schemeClr>
                </a:solidFill>
                <a:latin typeface="Arial" panose="020B0604020202020204" pitchFamily="34" charset="0"/>
                <a:cs typeface="Arial" panose="020B0604020202020204" pitchFamily="34" charset="0"/>
              </a:rPr>
              <a:t>Slightly less than half of BiH citizens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believe that the fight against corruption is a reform that needs to be implemented for improvement of the</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ir</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every</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da</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y</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lives</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In addition,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other necessary reforms </a:t>
            </a:r>
            <a:r>
              <a:rPr lang="hr-BA" altLang="sr-Latn-RS" sz="1400" dirty="0">
                <a:solidFill>
                  <a:schemeClr val="tx1">
                    <a:lumMod val="85000"/>
                    <a:lumOff val="15000"/>
                  </a:schemeClr>
                </a:solidFill>
                <a:latin typeface="Arial" panose="020B0604020202020204" pitchFamily="34" charset="0"/>
                <a:cs typeface="Arial" panose="020B0604020202020204" pitchFamily="34" charset="0"/>
              </a:rPr>
              <a:t>are </a:t>
            </a:r>
            <a:r>
              <a:rPr lang="hr-BA" altLang="sr-Latn-RS" sz="1400" dirty="0" err="1">
                <a:solidFill>
                  <a:schemeClr val="tx1">
                    <a:lumMod val="85000"/>
                    <a:lumOff val="15000"/>
                  </a:schemeClr>
                </a:solidFill>
                <a:latin typeface="Arial" panose="020B0604020202020204" pitchFamily="34" charset="0"/>
                <a:cs typeface="Arial" panose="020B0604020202020204" pitchFamily="34" charset="0"/>
              </a:rPr>
              <a:t>expected</a:t>
            </a:r>
            <a:r>
              <a:rPr lang="hr-BA"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hr-BA" altLang="sr-Latn-RS" sz="1400" dirty="0" err="1">
                <a:solidFill>
                  <a:schemeClr val="tx1">
                    <a:lumMod val="85000"/>
                    <a:lumOff val="15000"/>
                  </a:schemeClr>
                </a:solidFill>
                <a:latin typeface="Arial" panose="020B0604020202020204" pitchFamily="34" charset="0"/>
                <a:cs typeface="Arial" panose="020B0604020202020204" pitchFamily="34" charset="0"/>
              </a:rPr>
              <a:t>in</a:t>
            </a:r>
            <a:r>
              <a:rPr lang="hr-BA"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hr-BA" altLang="sr-Latn-RS" sz="1400" dirty="0" err="1">
                <a:solidFill>
                  <a:schemeClr val="tx1">
                    <a:lumMod val="85000"/>
                    <a:lumOff val="15000"/>
                  </a:schemeClr>
                </a:solidFill>
                <a:latin typeface="Arial" panose="020B0604020202020204" pitchFamily="34" charset="0"/>
                <a:cs typeface="Arial" panose="020B0604020202020204" pitchFamily="34" charset="0"/>
              </a:rPr>
              <a:t>the</a:t>
            </a:r>
            <a:r>
              <a:rPr lang="hr-BA"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bs-Latn-BA" altLang="sr-Latn-RS" sz="1400" dirty="0" err="1">
                <a:solidFill>
                  <a:schemeClr val="tx1">
                    <a:lumMod val="85000"/>
                    <a:lumOff val="15000"/>
                  </a:schemeClr>
                </a:solidFill>
                <a:latin typeface="Arial" panose="020B0604020202020204" pitchFamily="34" charset="0"/>
                <a:cs typeface="Arial" panose="020B0604020202020204" pitchFamily="34" charset="0"/>
              </a:rPr>
              <a:t>judiciary</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and prosecution</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en-US" altLang="sr-Latn-RS" sz="1400" dirty="0" err="1">
                <a:solidFill>
                  <a:schemeClr val="tx1">
                    <a:lumMod val="85000"/>
                    <a:lumOff val="15000"/>
                  </a:schemeClr>
                </a:solidFill>
                <a:latin typeface="Arial" panose="020B0604020202020204" pitchFamily="34" charset="0"/>
                <a:cs typeface="Arial" panose="020B0604020202020204" pitchFamily="34" charset="0"/>
              </a:rPr>
              <a:t>reduc</a:t>
            </a:r>
            <a:r>
              <a:rPr lang="hr-BA" altLang="sr-Latn-RS" sz="1400" dirty="0" err="1">
                <a:solidFill>
                  <a:schemeClr val="tx1">
                    <a:lumMod val="85000"/>
                    <a:lumOff val="15000"/>
                  </a:schemeClr>
                </a:solidFill>
                <a:latin typeface="Arial" panose="020B0604020202020204" pitchFamily="34" charset="0"/>
                <a:cs typeface="Arial" panose="020B0604020202020204" pitchFamily="34" charset="0"/>
              </a:rPr>
              <a:t>ing</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tax burden</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s</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and </a:t>
            </a:r>
            <a:r>
              <a:rPr lang="en-US" altLang="sr-Latn-RS" sz="1400" dirty="0" err="1">
                <a:solidFill>
                  <a:schemeClr val="tx1">
                    <a:lumMod val="85000"/>
                    <a:lumOff val="15000"/>
                  </a:schemeClr>
                </a:solidFill>
                <a:latin typeface="Arial" panose="020B0604020202020204" pitchFamily="34" charset="0"/>
                <a:cs typeface="Arial" panose="020B0604020202020204" pitchFamily="34" charset="0"/>
              </a:rPr>
              <a:t>remov</a:t>
            </a:r>
            <a:r>
              <a:rPr lang="bs-Latn-BA" altLang="sr-Latn-RS" sz="1400" dirty="0" err="1">
                <a:solidFill>
                  <a:schemeClr val="tx1">
                    <a:lumMod val="85000"/>
                    <a:lumOff val="15000"/>
                  </a:schemeClr>
                </a:solidFill>
                <a:latin typeface="Arial" panose="020B0604020202020204" pitchFamily="34" charset="0"/>
                <a:cs typeface="Arial" panose="020B0604020202020204" pitchFamily="34" charset="0"/>
              </a:rPr>
              <a:t>ing</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 barriers to employment</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Unlike citizens in the RS, citizens in the FBiH believe that the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reform</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of judiciary and prosecution </a:t>
            </a:r>
            <a:r>
              <a:rPr lang="bs-Latn-BA" altLang="sr-Latn-RS" sz="1400" dirty="0" err="1">
                <a:solidFill>
                  <a:schemeClr val="tx1">
                    <a:lumMod val="85000"/>
                    <a:lumOff val="15000"/>
                  </a:schemeClr>
                </a:solidFill>
                <a:latin typeface="Arial" panose="020B0604020202020204" pitchFamily="34" charset="0"/>
                <a:cs typeface="Arial" panose="020B0604020202020204" pitchFamily="34" charset="0"/>
              </a:rPr>
              <a:t>is</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more </a:t>
            </a:r>
            <a:r>
              <a:rPr lang="bs-Latn-BA" altLang="sr-Latn-RS" sz="1400" dirty="0" err="1">
                <a:solidFill>
                  <a:schemeClr val="tx1">
                    <a:lumMod val="85000"/>
                    <a:lumOff val="15000"/>
                  </a:schemeClr>
                </a:solidFill>
                <a:latin typeface="Arial" panose="020B0604020202020204" pitchFamily="34" charset="0"/>
                <a:cs typeface="Arial" panose="020B0604020202020204" pitchFamily="34" charset="0"/>
              </a:rPr>
              <a:t>important</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bs-Latn-BA" altLang="sr-Latn-RS" sz="1400" dirty="0" err="1">
                <a:solidFill>
                  <a:schemeClr val="tx1">
                    <a:lumMod val="85000"/>
                    <a:lumOff val="15000"/>
                  </a:schemeClr>
                </a:solidFill>
                <a:latin typeface="Arial" panose="020B0604020202020204" pitchFamily="34" charset="0"/>
                <a:cs typeface="Arial" panose="020B0604020202020204" pitchFamily="34" charset="0"/>
              </a:rPr>
              <a:t>than</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bs-Latn-BA" altLang="sr-Latn-RS" sz="1400" dirty="0" err="1">
                <a:solidFill>
                  <a:schemeClr val="tx1">
                    <a:lumMod val="85000"/>
                    <a:lumOff val="15000"/>
                  </a:schemeClr>
                </a:solidFill>
                <a:latin typeface="Arial" panose="020B0604020202020204" pitchFamily="34" charset="0"/>
                <a:cs typeface="Arial" panose="020B0604020202020204" pitchFamily="34" charset="0"/>
              </a:rPr>
              <a:t>reducing</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tax burdens. Citizens in the RS beleive that the </a:t>
            </a:r>
            <a:r>
              <a:rPr lang="en-US" altLang="sr-Latn-RS" sz="1400" dirty="0">
                <a:solidFill>
                  <a:schemeClr val="tx1">
                    <a:lumMod val="85000"/>
                    <a:lumOff val="15000"/>
                  </a:schemeClr>
                </a:solidFill>
                <a:latin typeface="Arial" panose="020B0604020202020204" pitchFamily="34" charset="0"/>
                <a:cs typeface="Arial" panose="020B0604020202020204" pitchFamily="34" charset="0"/>
              </a:rPr>
              <a:t>reform</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of judiciary and prosecution and the reform </a:t>
            </a:r>
            <a:r>
              <a:rPr lang="bs-Latn-BA" altLang="sr-Latn-RS" sz="1400" dirty="0" err="1">
                <a:solidFill>
                  <a:schemeClr val="tx1">
                    <a:lumMod val="85000"/>
                    <a:lumOff val="15000"/>
                  </a:schemeClr>
                </a:solidFill>
                <a:latin typeface="Arial" panose="020B0604020202020204" pitchFamily="34" charset="0"/>
                <a:cs typeface="Arial" panose="020B0604020202020204" pitchFamily="34" charset="0"/>
              </a:rPr>
              <a:t>of</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a:t>
            </a:r>
            <a:r>
              <a:rPr lang="bs-Latn-BA" altLang="sr-Latn-RS" sz="1400" dirty="0" err="1">
                <a:solidFill>
                  <a:schemeClr val="tx1">
                    <a:lumMod val="85000"/>
                    <a:lumOff val="15000"/>
                  </a:schemeClr>
                </a:solidFill>
                <a:latin typeface="Arial" panose="020B0604020202020204" pitchFamily="34" charset="0"/>
                <a:cs typeface="Arial" panose="020B0604020202020204" pitchFamily="34" charset="0"/>
              </a:rPr>
              <a:t>social</a:t>
            </a:r>
            <a:r>
              <a:rPr lang="bs-Latn-BA" altLang="sr-Latn-RS" sz="1400" dirty="0">
                <a:solidFill>
                  <a:schemeClr val="tx1">
                    <a:lumMod val="85000"/>
                    <a:lumOff val="15000"/>
                  </a:schemeClr>
                </a:solidFill>
                <a:latin typeface="Arial" panose="020B0604020202020204" pitchFamily="34" charset="0"/>
                <a:cs typeface="Arial" panose="020B0604020202020204" pitchFamily="34" charset="0"/>
              </a:rPr>
              <a:t> system are almost equaly important.  </a:t>
            </a:r>
          </a:p>
          <a:p>
            <a:pPr marL="450850" indent="-285750" algn="just">
              <a:buClr>
                <a:srgbClr val="4472C4">
                  <a:lumMod val="50000"/>
                </a:srgbClr>
              </a:buClr>
              <a:buFont typeface="Wingdings" pitchFamily="2" charset="2"/>
              <a:buChar char="§"/>
            </a:pPr>
            <a:endParaRPr lang="bs-Latn-BA" altLang="sr-Latn-RS" sz="1400" dirty="0">
              <a:solidFill>
                <a:schemeClr val="tx1">
                  <a:lumMod val="85000"/>
                  <a:lumOff val="15000"/>
                </a:schemeClr>
              </a:solidFill>
              <a:latin typeface="Arial" panose="020B0604020202020204" pitchFamily="34" charset="0"/>
              <a:cs typeface="Arial" panose="020B0604020202020204" pitchFamily="34" charset="0"/>
            </a:endParaRPr>
          </a:p>
          <a:p>
            <a:pPr marL="508000" lvl="1" indent="-342900" algn="just">
              <a:buClr>
                <a:srgbClr val="002060"/>
              </a:buClr>
              <a:buFont typeface="Wingdings" pitchFamily="2" charset="2"/>
              <a:buChar char="§"/>
            </a:pPr>
            <a:endParaRPr lang="en-US"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a:p>
            <a:pPr marL="450850" lvl="1" indent="-285750" algn="just">
              <a:buClr>
                <a:srgbClr val="4472C4">
                  <a:lumMod val="50000"/>
                </a:srgbClr>
              </a:buClr>
              <a:buFont typeface="Wingdings" pitchFamily="2" charset="2"/>
              <a:buChar char="§"/>
            </a:pPr>
            <a:endParaRPr lang="hr-BA" altLang="sr-Latn-RS" sz="2000" dirty="0">
              <a:solidFill>
                <a:schemeClr val="tx1">
                  <a:lumMod val="85000"/>
                  <a:lumOff val="15000"/>
                </a:schemeClr>
              </a:solidFill>
              <a:latin typeface="Arial" panose="020B0604020202020204" pitchFamily="34" charset="0"/>
              <a:ea typeface="Times New Roman"/>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456709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2.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3.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4.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5.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6.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5819</TotalTime>
  <Words>5794</Words>
  <Application>Microsoft Office PowerPoint</Application>
  <PresentationFormat>Widescreen</PresentationFormat>
  <Paragraphs>748</Paragraphs>
  <Slides>49</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49</vt:i4>
      </vt:variant>
    </vt:vector>
  </HeadingPairs>
  <TitlesOfParts>
    <vt:vector size="57" baseType="lpstr">
      <vt:lpstr>Arial</vt:lpstr>
      <vt:lpstr>Calibri</vt:lpstr>
      <vt:lpstr>Calibri Light</vt:lpstr>
      <vt:lpstr>Verdana</vt:lpstr>
      <vt:lpstr>Wingdings</vt:lpstr>
      <vt:lpstr>Office Theme</vt:lpstr>
      <vt:lpstr>1_Office Theme</vt:lpstr>
      <vt:lpstr>3_Office Theme</vt:lpstr>
      <vt:lpstr>PUBLIC OPINION SURVEY:  Citizens’ opinion on the EU membership and  the EU integration process</vt:lpstr>
      <vt:lpstr>METHODOLOGY</vt:lpstr>
      <vt:lpstr>PowerPoint Presentation</vt:lpstr>
      <vt:lpstr>SOCIO-DEMOGRAPHIC CHARACTERISTICS OF THE 2023 SAMPLE</vt:lpstr>
      <vt:lpstr>SOCIO-DEMOGRAPHIC CHARACTERISTICS OF THE 2023 SAMPLE </vt:lpstr>
      <vt:lpstr>SOCIO-DEMOGRAPHIC CHARACTERISTICS OF THE 2023 SAMPLE </vt:lpstr>
      <vt:lpstr>SOCIO-DEMOGRAPHIC CHARACTERISTICS OF THE 2023 SAMPLE </vt:lpstr>
      <vt:lpstr>SOCIO-DEMOGRAPHIC CHARACTERISTICS OF THE 2023 SAMPLE </vt:lpstr>
      <vt:lpstr>MAIN FINDINGS</vt:lpstr>
      <vt:lpstr>PowerPoint Presentation</vt:lpstr>
      <vt:lpstr>MAIN FINDINGS</vt:lpstr>
      <vt:lpstr>MAIN FINDINGS</vt:lpstr>
      <vt:lpstr>PowerPoint Presentation</vt:lpstr>
      <vt:lpstr>1. If a referendum for THE EU membership were to be held tomorrow and the question were “Do you support the accession of Bosnia and Herzegovina into the European Union”, how would you vote?</vt:lpstr>
      <vt:lpstr>2a. Why do you support Bosnia and Herzegovina's accession INto the European Union? </vt:lpstr>
      <vt:lpstr>2b. Why do you not support Bosnia and Herzegovina's accession INto the European Union? </vt:lpstr>
      <vt:lpstr>3. In your opinion, which of the following reforms IS necessary to improve EVERYDAY life of BiH citizens? </vt:lpstr>
      <vt:lpstr>4. In your opinion, why is the European Union interested in the accession of Bosnia and Herzegovina? </vt:lpstr>
      <vt:lpstr>5. ARE YOU FAMILIAR WITH the current state of the BIH INTEGRATION process into the European Union? </vt:lpstr>
      <vt:lpstr>6. What is your opinion REGARDING the future of the EU? </vt:lpstr>
      <vt:lpstr>7. In your opinion, which part of society would benefit the most from BiH's accession INto the EU? </vt:lpstr>
      <vt:lpstr>8. In your opinion, what makes the integration of our country into the European Union the most difficult? </vt:lpstr>
      <vt:lpstr>9. Have you heard of the Directorate for European Integration of the Council of Ministers of BiH? </vt:lpstr>
      <vt:lpstr>10. Do you KNOW WHAT IS the role of the Directorate for European Integration of BiH? </vt:lpstr>
      <vt:lpstr>11. What topics in the media, related to the EU INTEGRATION process, are interesting to you? </vt:lpstr>
      <vt:lpstr>12. Which media do you use the most to BE informED about THE European integration PROCESS? </vt:lpstr>
      <vt:lpstr>13. The biggest donor of funds to BiH is...? </vt:lpstr>
      <vt:lpstr>14. According to your ESTIMATION, when will BiH enter the EU? </vt:lpstr>
      <vt:lpstr>15. In your opinion, does the European path of BiH have an alternative? </vt:lpstr>
      <vt:lpstr>16. WHAT CHANGES DO YOU EXPECT AFTER BIH OBTAINED THE STATUS OF A CANDIDATE COUNTRY FOR THE EU MEMBERSHIP?  </vt:lpstr>
      <vt:lpstr>17. EU REGIONAL POLICY INVESTS IN MANY AREAS. WHICH OF THE LISTED AREAS DO YOU CONSIDER THE MOST IMPORTANT FOR YOUR CITY OR REGION? </vt:lpstr>
      <vt:lpstr>PowerPoint Presentation</vt:lpstr>
      <vt:lpstr>PowerPoint Presentation</vt:lpstr>
      <vt:lpstr>If a referendum for THE EU membership were to be held tomorrow and the question were “Do you support the accession of Bosnia and Herzegovina into the European Union”, how would you vote? </vt:lpstr>
      <vt:lpstr>Why do you support BiH's entry into the European Union? </vt:lpstr>
      <vt:lpstr>Why do you not support BiH‘s ENTRY INto the European Union? </vt:lpstr>
      <vt:lpstr>In your opinion, which of the following reforms is necessary to improve  DAily lives of BiH citizens? </vt:lpstr>
      <vt:lpstr>In your opinion, why is the European Union interested in the accession of Bosnia and Herzegovina? </vt:lpstr>
      <vt:lpstr>Are you familiar with the current status of THE EU integration PROCESS OF BIH? </vt:lpstr>
      <vt:lpstr>What is your opinion REGARDING the future of the EU? </vt:lpstr>
      <vt:lpstr>In your opinion, which part of society would benefit the most from BiH's accession INto the EU? </vt:lpstr>
      <vt:lpstr>In your opinion, what makes the integration of our country into the European Union the most difficult? </vt:lpstr>
      <vt:lpstr>Have you heard of the Directorate for European Integration of the Council of Ministers of BiH? </vt:lpstr>
      <vt:lpstr>Do you know WHAT IS the role of the Directorate for European Integration of BiH? </vt:lpstr>
      <vt:lpstr>What topics related to the European integration process PRESENTED in the media  are THE MOST interesting to you? </vt:lpstr>
      <vt:lpstr>Which media do you use the most to get information about THE European integration PROCESS? – THE FIRST ANSWER  </vt:lpstr>
      <vt:lpstr>The LARGEST donor of funds to BiH is...? </vt:lpstr>
      <vt:lpstr>IN YOUR OPINION, When will BiH JOIN the EU? </vt:lpstr>
      <vt:lpstr>In your opinion, does the European path of BiH have an alternative?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Babić</dc:creator>
  <cp:lastModifiedBy>Natasa Njegovan</cp:lastModifiedBy>
  <cp:revision>786</cp:revision>
  <cp:lastPrinted>2023-06-09T06:31:15Z</cp:lastPrinted>
  <dcterms:created xsi:type="dcterms:W3CDTF">2018-05-03T12:44:24Z</dcterms:created>
  <dcterms:modified xsi:type="dcterms:W3CDTF">2023-06-27T12:34:36Z</dcterms:modified>
</cp:coreProperties>
</file>