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theme/themeOverride32.xml" ContentType="application/vnd.openxmlformats-officedocument.themeOverride+xml"/>
  <Override PartName="/ppt/charts/chart35.xml" ContentType="application/vnd.openxmlformats-officedocument.drawingml.chart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theme/themeOverride34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</p:sldMasterIdLst>
  <p:notesMasterIdLst>
    <p:notesMasterId r:id="rId48"/>
  </p:notesMasterIdLst>
  <p:sldIdLst>
    <p:sldId id="263" r:id="rId4"/>
    <p:sldId id="356" r:id="rId5"/>
    <p:sldId id="274" r:id="rId6"/>
    <p:sldId id="275" r:id="rId7"/>
    <p:sldId id="340" r:id="rId8"/>
    <p:sldId id="342" r:id="rId9"/>
    <p:sldId id="343" r:id="rId10"/>
    <p:sldId id="344" r:id="rId11"/>
    <p:sldId id="326" r:id="rId12"/>
    <p:sldId id="345" r:id="rId13"/>
    <p:sldId id="346" r:id="rId14"/>
    <p:sldId id="360" r:id="rId15"/>
    <p:sldId id="279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97" r:id="rId24"/>
    <p:sldId id="359" r:id="rId25"/>
    <p:sldId id="298" r:id="rId26"/>
    <p:sldId id="315" r:id="rId27"/>
    <p:sldId id="348" r:id="rId28"/>
    <p:sldId id="317" r:id="rId29"/>
    <p:sldId id="318" r:id="rId30"/>
    <p:sldId id="319" r:id="rId31"/>
    <p:sldId id="305" r:id="rId32"/>
    <p:sldId id="350" r:id="rId33"/>
    <p:sldId id="306" r:id="rId34"/>
    <p:sldId id="332" r:id="rId35"/>
    <p:sldId id="333" r:id="rId36"/>
    <p:sldId id="322" r:id="rId37"/>
    <p:sldId id="334" r:id="rId38"/>
    <p:sldId id="336" r:id="rId39"/>
    <p:sldId id="337" r:id="rId40"/>
    <p:sldId id="338" r:id="rId41"/>
    <p:sldId id="323" r:id="rId42"/>
    <p:sldId id="351" r:id="rId43"/>
    <p:sldId id="352" r:id="rId44"/>
    <p:sldId id="339" r:id="rId45"/>
    <p:sldId id="353" r:id="rId46"/>
    <p:sldId id="325" r:id="rId47"/>
  </p:sldIdLst>
  <p:sldSz cx="12192000" cy="6858000"/>
  <p:notesSz cx="6858000" cy="98758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73C31-16CB-9ECA-53E3-49AE916952E8}" name="Mirela Ćosić" initials="MĆ" userId="S::mirela.cosic@dei.gov.ba::49e44250-aebc-4255-9ef4-d5668dcf0e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Dujmović" initials="DD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8B318"/>
    <a:srgbClr val="B07BD7"/>
    <a:srgbClr val="FFBDF1"/>
    <a:srgbClr val="FE60DC"/>
    <a:srgbClr val="FFFFFF"/>
    <a:srgbClr val="C1C1C1"/>
    <a:srgbClr val="FACF66"/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71" autoAdjust="0"/>
  </p:normalViewPr>
  <p:slideViewPr>
    <p:cSldViewPr snapToGrid="0">
      <p:cViewPr varScale="1">
        <p:scale>
          <a:sx n="85" d="100"/>
          <a:sy n="85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89552075809036E-2"/>
          <c:y val="9.4116499306634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91027707830951"/>
          <c:y val="0.10560986906765778"/>
          <c:w val="0.50972351219901924"/>
          <c:h val="0.8016212533792472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Lbls>
            <c:dLbl>
              <c:idx val="0"/>
              <c:layout>
                <c:manualLayout>
                  <c:x val="-3.8980172478965641E-3"/>
                  <c:y val="-1.1477771077977917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5.8520837702609584E-3"/>
                  <c:y val="-4.7991298867792659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Muško</c:v>
                </c:pt>
                <c:pt idx="1">
                  <c:v>Žensko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48.5</c:v>
                </c:pt>
                <c:pt idx="1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3814177219534494"/>
          <c:y val="0.87877283723363597"/>
          <c:w val="0.34476061359618898"/>
          <c:h val="9.0592686101551162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Gubitak raznolikosti kultura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12.538698282330415</c:v>
                </c:pt>
                <c:pt idx="1">
                  <c:v>13.66661643980124</c:v>
                </c:pt>
                <c:pt idx="2">
                  <c:v>11.6</c:v>
                </c:pt>
                <c:pt idx="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Povecana birokratija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7.4729659378961797</c:v>
                </c:pt>
                <c:pt idx="1">
                  <c:v>8.134586250736529</c:v>
                </c:pt>
                <c:pt idx="2">
                  <c:v>7.3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09-4BE6-BF93-80CF18C77A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Veci troskovi zivota i poreza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43.66119861391666</c:v>
                </c:pt>
                <c:pt idx="1">
                  <c:v>51.136334921117346</c:v>
                </c:pt>
                <c:pt idx="2">
                  <c:v>40.9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09-4BE6-BF93-80CF18C77A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Prevelika centralizacija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13.719614907271158</c:v>
                </c:pt>
                <c:pt idx="1">
                  <c:v>10.708169388521569</c:v>
                </c:pt>
                <c:pt idx="2">
                  <c:v>14.8</c:v>
                </c:pt>
                <c:pt idx="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09-4BE6-BF93-80CF18C77A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Iseljavanje stanovništva</c:v>
                </c:pt>
              </c:strCache>
            </c:strRef>
          </c:tx>
          <c:spPr>
            <a:solidFill>
              <a:srgbClr val="F8B31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12.765376346679083</c:v>
                </c:pt>
                <c:pt idx="1">
                  <c:v>10.903278700141209</c:v>
                </c:pt>
                <c:pt idx="2">
                  <c:v>13.3</c:v>
                </c:pt>
                <c:pt idx="3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09-4BE6-BF93-80CF18C77A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C1C1C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9.8421459119065897</c:v>
                </c:pt>
                <c:pt idx="1">
                  <c:v>5.4510142996821838</c:v>
                </c:pt>
                <c:pt idx="2">
                  <c:v>12.1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09-4BE6-BF93-80CF18C77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74752"/>
        <c:axId val="90480640"/>
      </c:barChart>
      <c:catAx>
        <c:axId val="904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90480640"/>
        <c:crosses val="autoZero"/>
        <c:auto val="1"/>
        <c:lblAlgn val="ctr"/>
        <c:lblOffset val="0"/>
        <c:noMultiLvlLbl val="0"/>
      </c:catAx>
      <c:valAx>
        <c:axId val="9048064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sr-Latn-RS"/>
          </a:p>
        </c:txPr>
        <c:crossAx val="90474752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754078393382693"/>
          <c:y val="5.3944276858579061E-2"/>
          <c:w val="0.6416133960263557"/>
          <c:h val="0.828869699239054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Smanjenje poreskih opterecenja na rad i uklanjanje prepreka zapošljavanju</c:v>
                </c:pt>
              </c:strCache>
            </c:strRef>
          </c:tx>
          <c:spPr>
            <a:solidFill>
              <a:srgbClr val="E60D7F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17.600000000000001</c:v>
                </c:pt>
                <c:pt idx="1">
                  <c:v>18.742999535083982</c:v>
                </c:pt>
                <c:pt idx="2">
                  <c:v>15.86752492891774</c:v>
                </c:pt>
                <c:pt idx="3">
                  <c:v>10.920776179924463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4C3-8864-F9805A5D370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Reforma javne uprave</c:v>
                </c:pt>
              </c:strCache>
            </c:strRef>
          </c:tx>
          <c:spPr>
            <a:solidFill>
              <a:srgbClr val="99CC00"/>
            </a:solidFill>
            <a:ln w="25386">
              <a:noFill/>
            </a:ln>
          </c:spPr>
          <c:invertIfNegative val="0"/>
          <c:dLbls>
            <c:numFmt formatCode="#,##0.0" sourceLinked="0"/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9.6</c:v>
                </c:pt>
                <c:pt idx="1">
                  <c:v>9.3593251035136635</c:v>
                </c:pt>
                <c:pt idx="2">
                  <c:v>9.1390642978884493</c:v>
                </c:pt>
                <c:pt idx="3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4C3-8864-F9805A5D370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Borba protiv korupcije</c:v>
                </c:pt>
              </c:strCache>
            </c:strRef>
          </c:tx>
          <c:spPr>
            <a:solidFill>
              <a:srgbClr val="FFC000"/>
            </a:solidFill>
            <a:ln w="25386">
              <a:noFill/>
            </a:ln>
          </c:spPr>
          <c:invertIfNegative val="0"/>
          <c:dLbls>
            <c:dLbl>
              <c:idx val="0"/>
              <c:layout>
                <c:manualLayout>
                  <c:x val="-1.1419249592169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E-44C3-8864-F9805A5D370E}"/>
                </c:ext>
              </c:extLst>
            </c:dLbl>
            <c:dLbl>
              <c:idx val="6"/>
              <c:layout>
                <c:manualLayout>
                  <c:x val="-1.3050570962479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E-44C3-8864-F9805A5D370E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41.6</c:v>
                </c:pt>
                <c:pt idx="1">
                  <c:v>41.898151332443682</c:v>
                </c:pt>
                <c:pt idx="2">
                  <c:v>40.400016045724591</c:v>
                </c:pt>
                <c:pt idx="3">
                  <c:v>53.449012729996689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4C3-8864-F9805A5D370E}"/>
            </c:ext>
          </c:extLst>
        </c:ser>
        <c:ser>
          <c:idx val="3"/>
          <c:order val="5"/>
          <c:tx>
            <c:strRef>
              <c:f>Sheet1!$A$5</c:f>
              <c:strCache>
                <c:ptCount val="1"/>
                <c:pt idx="0">
                  <c:v>Reforma socijalnog sistema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13.7</c:v>
                </c:pt>
                <c:pt idx="1">
                  <c:v>13.614972261612332</c:v>
                </c:pt>
                <c:pt idx="2">
                  <c:v>14.77896446594912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4C3-8864-F9805A5D370E}"/>
            </c:ext>
          </c:extLst>
        </c:ser>
        <c:ser>
          <c:idx val="4"/>
          <c:order val="6"/>
          <c:tx>
            <c:strRef>
              <c:f>Sheet1!$A$6</c:f>
              <c:strCache>
                <c:ptCount val="1"/>
                <c:pt idx="0">
                  <c:v>Reforma sudova i tuzilastava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>
                  <c:v>13.6</c:v>
                </c:pt>
                <c:pt idx="1">
                  <c:v>13.61657494018405</c:v>
                </c:pt>
                <c:pt idx="2">
                  <c:v>13.69074217248426</c:v>
                </c:pt>
                <c:pt idx="3">
                  <c:v>14.083233903596518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1-40FE-B61F-0F619405834D}"/>
            </c:ext>
          </c:extLst>
        </c:ser>
        <c:ser>
          <c:idx val="5"/>
          <c:order val="7"/>
          <c:tx>
            <c:strRef>
              <c:f>Sheet1!$A$7</c:f>
              <c:strCache>
                <c:ptCount val="1"/>
                <c:pt idx="0">
                  <c:v>Nijedna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>
                  <c:v>1.5</c:v>
                </c:pt>
                <c:pt idx="1">
                  <c:v>0.65778072642977758</c:v>
                </c:pt>
                <c:pt idx="2">
                  <c:v>3.0377933816117428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1-40FE-B61F-0F619405834D}"/>
            </c:ext>
          </c:extLst>
        </c:ser>
        <c:ser>
          <c:idx val="6"/>
          <c:order val="8"/>
          <c:tx>
            <c:strRef>
              <c:f>Sheet1!$A$8</c:f>
              <c:strCache>
                <c:ptCount val="1"/>
                <c:pt idx="0">
                  <c:v>Ne zna\Ne zeli odgovoriti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0110376920500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3-4B4E-8987-6BBB57D71837}"/>
                </c:ext>
              </c:extLst>
            </c:dLbl>
            <c:dLbl>
              <c:idx val="1"/>
              <c:layout>
                <c:manualLayout>
                  <c:x val="0"/>
                  <c:y val="3.7750942984000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3-4B4E-8987-6BBB57D71837}"/>
                </c:ext>
              </c:extLst>
            </c:dLbl>
            <c:dLbl>
              <c:idx val="2"/>
              <c:layout>
                <c:manualLayout>
                  <c:x val="0"/>
                  <c:y val="2.8313207238000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63-4B4E-8987-6BBB57D71837}"/>
                </c:ext>
              </c:extLst>
            </c:dLbl>
            <c:dLbl>
              <c:idx val="3"/>
              <c:layout>
                <c:manualLayout>
                  <c:x val="0"/>
                  <c:y val="4.482943057569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3-4B4E-8987-6BBB57D71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Sheet1!$B$8:$E$8</c:f>
              <c:numCache>
                <c:formatCode>0.0</c:formatCode>
                <c:ptCount val="4"/>
                <c:pt idx="0">
                  <c:v>2.4</c:v>
                </c:pt>
                <c:pt idx="1">
                  <c:v>2.1101961007313372</c:v>
                </c:pt>
                <c:pt idx="2">
                  <c:v>3.0858947074238037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1-40FE-B61F-0F6194058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15549696"/>
        <c:axId val="115551232"/>
        <c:extLst>
          <c:ext xmlns:c15="http://schemas.microsoft.com/office/drawing/2012/chart" uri="{02D57815-91ED-43cb-92C2-25804820EDAC}">
            <c15:filteredBarSeries>
              <c15:ser>
                <c:idx val="7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BIH</c:v>
                      </c:pt>
                      <c:pt idx="1">
                        <c:v>FBIH</c:v>
                      </c:pt>
                      <c:pt idx="2">
                        <c:v>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4BDE-44C3-8864-F9805A5D370E}"/>
                  </c:ext>
                </c:extLst>
              </c15:ser>
            </c15:filteredBarSeries>
            <c15:filteredBar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Sheet1!$B$1:$D$1</c15:sqref>
                        </c15:formulaRef>
                      </c:ext>
                    </c:extLst>
                    <c:strCache>
                      <c:ptCount val="3"/>
                      <c:pt idx="0">
                        <c:v>BIH</c:v>
                      </c:pt>
                      <c:pt idx="1">
                        <c:v>FBIH</c:v>
                      </c:pt>
                      <c:pt idx="2">
                        <c:v>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BDE-44C3-8864-F9805A5D370E}"/>
                  </c:ext>
                </c:extLst>
              </c15:ser>
            </c15:filteredBarSeries>
          </c:ext>
        </c:extLst>
      </c:barChart>
      <c:catAx>
        <c:axId val="115549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19">
            <a:noFill/>
          </a:ln>
        </c:spPr>
        <c:txPr>
          <a:bodyPr rot="0" vert="horz"/>
          <a:lstStyle/>
          <a:p>
            <a:pPr rtl="0">
              <a:defRPr sz="1100" b="1" i="0" u="none" strike="noStrike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sr-Latn-RS"/>
          </a:p>
        </c:txPr>
        <c:crossAx val="11555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551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5549696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.15416666112539282"/>
          <c:y val="0.85498881869830956"/>
          <c:w val="0.84583333887460721"/>
          <c:h val="0.10254128128736983"/>
        </c:manualLayout>
      </c:layout>
      <c:overlay val="0"/>
      <c:spPr>
        <a:noFill/>
        <a:ln w="25386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3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Zbog osiguranja mira i stabilnosti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23.518078392692786</c:v>
                </c:pt>
                <c:pt idx="1">
                  <c:v>28.7</c:v>
                </c:pt>
                <c:pt idx="2">
                  <c:v>14.8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A-4571-AAF3-F7331A5359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Zbog prirodnih resursa Bosne i Hercegovine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33.521737572178921</c:v>
                </c:pt>
                <c:pt idx="1">
                  <c:v>31.4</c:v>
                </c:pt>
                <c:pt idx="2">
                  <c:v>36.1</c:v>
                </c:pt>
                <c:pt idx="3">
                  <c:v>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A-4571-AAF3-F7331A5359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Zbog strucnih i kvalifikovanih radnika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16.457166500963748</c:v>
                </c:pt>
                <c:pt idx="1">
                  <c:v>16.5</c:v>
                </c:pt>
                <c:pt idx="2">
                  <c:v>15.7</c:v>
                </c:pt>
                <c:pt idx="3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AA-4571-AAF3-F7331A5359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Zbog sirenja evropskog trzista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15.345546912720224</c:v>
                </c:pt>
                <c:pt idx="1">
                  <c:v>14.1</c:v>
                </c:pt>
                <c:pt idx="2">
                  <c:v>18.399999999999999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AA-4571-AAF3-F7331A5359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Zbog dobre investicijske klime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4.8819081035834593</c:v>
                </c:pt>
                <c:pt idx="1">
                  <c:v>4.5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AA-4571-AAF3-F7331A5359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2.2682248179203555</c:v>
                </c:pt>
                <c:pt idx="1">
                  <c:v>2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AA-4571-AAF3-F7331A53591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dLbl>
              <c:idx val="3"/>
              <c:layout>
                <c:manualLayout>
                  <c:x val="1.553008458637882E-3"/>
                  <c:y val="-2.0694341319755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AA-4571-AAF3-F7331A535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4.0073376999394412</c:v>
                </c:pt>
                <c:pt idx="1">
                  <c:v>2.8</c:v>
                </c:pt>
                <c:pt idx="2">
                  <c:v>6.3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AA-4571-AAF3-F7331A535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4289024"/>
        <c:axId val="124290560"/>
      </c:barChart>
      <c:catAx>
        <c:axId val="12428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4290560"/>
        <c:crosses val="autoZero"/>
        <c:auto val="1"/>
        <c:lblAlgn val="ctr"/>
        <c:lblOffset val="100"/>
        <c:noMultiLvlLbl val="0"/>
      </c:catAx>
      <c:valAx>
        <c:axId val="124290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428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16452647720124E-3"/>
          <c:y val="0.8852782861601759"/>
          <c:w val="0.93860443969655927"/>
          <c:h val="8.3578886267847055E-2"/>
        </c:manualLayout>
      </c:layout>
      <c:overlay val="0"/>
      <c:txPr>
        <a:bodyPr/>
        <a:lstStyle/>
        <a:p>
          <a:pPr>
            <a:defRPr sz="9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ce ucvrstiti unutrasnje odnose i nastaviti sa prosirenjem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45.3</c:v>
                </c:pt>
                <c:pt idx="1">
                  <c:v>54.36111545634153</c:v>
                </c:pt>
                <c:pt idx="2">
                  <c:v>30.689505033724672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kao integracija nece opstati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19.600000000000001</c:v>
                </c:pt>
                <c:pt idx="1">
                  <c:v>13.006086802421754</c:v>
                </c:pt>
                <c:pt idx="2">
                  <c:v>30.819860415339217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 ce dozivjeti svojevrsnu blokovsku podjelu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16.7</c:v>
                </c:pt>
                <c:pt idx="1">
                  <c:v>14.210355766177175</c:v>
                </c:pt>
                <c:pt idx="2">
                  <c:v>20.025596205083279</c:v>
                </c:pt>
                <c:pt idx="3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 ce odustati od zajednicke valute i nekih zajednickih politika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8.4</c:v>
                </c:pt>
                <c:pt idx="1">
                  <c:v>9.086909465739943</c:v>
                </c:pt>
                <c:pt idx="2">
                  <c:v>7.6550725551034775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0A-43CD-B7A2-0DC9293E27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20A-43CD-B7A2-0DC9293E27A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0A-43CD-B7A2-0DC9293E27A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7030A0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20A-43CD-B7A2-0DC9293E27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0A-43CD-B7A2-0DC9293E2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7030A0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0.6</c:v>
                </c:pt>
                <c:pt idx="1">
                  <c:v>0.40534859053322947</c:v>
                </c:pt>
                <c:pt idx="2">
                  <c:v>0.92158956921781654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9.4</c:v>
                </c:pt>
                <c:pt idx="1">
                  <c:v>8.9301839187853371</c:v>
                </c:pt>
                <c:pt idx="2">
                  <c:v>9.8883762215312565</c:v>
                </c:pt>
                <c:pt idx="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90F-B214-BE583D90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24664448"/>
        <c:axId val="124682624"/>
      </c:barChart>
      <c:catAx>
        <c:axId val="12466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4682624"/>
        <c:crosses val="autoZero"/>
        <c:auto val="1"/>
        <c:lblAlgn val="ctr"/>
        <c:lblOffset val="100"/>
        <c:noMultiLvlLbl val="0"/>
      </c:catAx>
      <c:valAx>
        <c:axId val="124682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4664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841346959289665E-3"/>
          <c:y val="0.89472767881570503"/>
          <c:w val="0.83485810018428552"/>
          <c:h val="0.10527232118429496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Preduzetnici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</c:v>
                </c:pt>
                <c:pt idx="1">
                  <c:v>9.9089961903117754</c:v>
                </c:pt>
                <c:pt idx="2">
                  <c:v>9.6</c:v>
                </c:pt>
                <c:pt idx="3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Studenti i istrazivaci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7.5</c:v>
                </c:pt>
                <c:pt idx="1">
                  <c:v>7.8028183708404031</c:v>
                </c:pt>
                <c:pt idx="2">
                  <c:v>7.6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2-4586-8DCD-2BDAA23180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Politicari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22</c:v>
                </c:pt>
                <c:pt idx="1">
                  <c:v>18.090275752730783</c:v>
                </c:pt>
                <c:pt idx="2">
                  <c:v>29.2</c:v>
                </c:pt>
                <c:pt idx="3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2-4586-8DCD-2BDAA23180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Mladi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42.2</c:v>
                </c:pt>
                <c:pt idx="1">
                  <c:v>48.980799036882978</c:v>
                </c:pt>
                <c:pt idx="2">
                  <c:v>29.9</c:v>
                </c:pt>
                <c:pt idx="3">
                  <c:v>45.493957961406316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2-4586-8DCD-2BDAA23180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Poljoprivrednici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4.9000000000000004</c:v>
                </c:pt>
                <c:pt idx="1">
                  <c:v>6.1442929714964141</c:v>
                </c:pt>
                <c:pt idx="2">
                  <c:v>2.7</c:v>
                </c:pt>
                <c:pt idx="3">
                  <c:v>3.543765531223928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2-4586-8DCD-2BDAA23180A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Niko posebno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12.4</c:v>
                </c:pt>
                <c:pt idx="1">
                  <c:v>7.993969400556419</c:v>
                </c:pt>
                <c:pt idx="2">
                  <c:v>20.100000000000001</c:v>
                </c:pt>
                <c:pt idx="3">
                  <c:v>15.056903713139977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2-4586-8DCD-2BDAA23180A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1</c:v>
                </c:pt>
                <c:pt idx="1">
                  <c:v>1.0788482771801027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72-4586-8DCD-2BDAA2318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73504"/>
        <c:axId val="124775040"/>
      </c:barChart>
      <c:catAx>
        <c:axId val="1247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124775040"/>
        <c:crosses val="autoZero"/>
        <c:auto val="1"/>
        <c:lblAlgn val="ctr"/>
        <c:lblOffset val="100"/>
        <c:noMultiLvlLbl val="0"/>
      </c:catAx>
      <c:valAx>
        <c:axId val="12477504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477350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sr-Latn-R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54.645703837953889</c:v>
                </c:pt>
                <c:pt idx="1">
                  <c:v>63.5</c:v>
                </c:pt>
                <c:pt idx="2">
                  <c:v>39.1</c:v>
                </c:pt>
                <c:pt idx="3">
                  <c:v>48.904789672464993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40.893401548191626</c:v>
                </c:pt>
                <c:pt idx="1">
                  <c:v>32.200000000000003</c:v>
                </c:pt>
                <c:pt idx="2">
                  <c:v>56.5</c:v>
                </c:pt>
                <c:pt idx="3">
                  <c:v>39.839794023450473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4.4608946138539443</c:v>
                </c:pt>
                <c:pt idx="1">
                  <c:v>4.3</c:v>
                </c:pt>
                <c:pt idx="2">
                  <c:v>4.4000000000000004</c:v>
                </c:pt>
                <c:pt idx="3">
                  <c:v>11.255416304084543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4941824"/>
        <c:axId val="124943360"/>
      </c:barChart>
      <c:catAx>
        <c:axId val="12494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4943360"/>
        <c:crosses val="autoZero"/>
        <c:auto val="1"/>
        <c:lblAlgn val="ctr"/>
        <c:lblOffset val="100"/>
        <c:noMultiLvlLbl val="0"/>
      </c:catAx>
      <c:valAx>
        <c:axId val="1249433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4941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608011078788502E-2"/>
          <c:y val="0.89839670041244846"/>
          <c:w val="0.92801289871268799"/>
          <c:h val="0.10160329958755156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Politizacija procesa integrisanja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34.299999999999997</c:v>
                </c:pt>
                <c:pt idx="1">
                  <c:v>38.634657536848749</c:v>
                </c:pt>
                <c:pt idx="2">
                  <c:v>26.8</c:v>
                </c:pt>
                <c:pt idx="3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Nespremnost na promjene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21.1</c:v>
                </c:pt>
                <c:pt idx="1">
                  <c:v>22.0029556543934</c:v>
                </c:pt>
                <c:pt idx="2">
                  <c:v>18.7</c:v>
                </c:pt>
                <c:pt idx="3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Nedovoljno razumijevanje procesa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11.8</c:v>
                </c:pt>
                <c:pt idx="1">
                  <c:v>12.681052863832882</c:v>
                </c:pt>
                <c:pt idx="2">
                  <c:v>10.4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Objektivne prepreke (obimne reforme u svim sferama zivota)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4-4772-9AC0-CFC459F4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15</c:v>
                </c:pt>
                <c:pt idx="1">
                  <c:v>14.300082596532423</c:v>
                </c:pt>
                <c:pt idx="2">
                  <c:v>15.6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Trenutno stanje u Evropskoj uniji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43E-3"/>
                  <c:y val="-1.35253363599820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5-416F-8F8E-AA11D306B98C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5-416F-8F8E-AA11D306B98C}"/>
                </c:ext>
              </c:extLst>
            </c:dLbl>
            <c:dLbl>
              <c:idx val="2"/>
              <c:layout>
                <c:manualLayout>
                  <c:x val="3.1859816806053365E-3"/>
                  <c:y val="-2.58532548296327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5-416F-8F8E-AA11D306B98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4-4772-9AC0-CFC459F4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13.6</c:v>
                </c:pt>
                <c:pt idx="1">
                  <c:v>8.7724157370721709</c:v>
                </c:pt>
                <c:pt idx="2">
                  <c:v>23.3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4.2</c:v>
                </c:pt>
                <c:pt idx="1">
                  <c:v>3.6088356113192264</c:v>
                </c:pt>
                <c:pt idx="2">
                  <c:v>5.2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54-4772-9AC0-CFC459F4F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5337984"/>
        <c:axId val="125339520"/>
      </c:barChart>
      <c:catAx>
        <c:axId val="12533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339520"/>
        <c:crosses val="autoZero"/>
        <c:auto val="1"/>
        <c:lblAlgn val="ctr"/>
        <c:lblOffset val="100"/>
        <c:noMultiLvlLbl val="0"/>
      </c:catAx>
      <c:valAx>
        <c:axId val="125339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533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74361314154721E-2"/>
          <c:y val="0.89839670041244846"/>
          <c:w val="0.92801289871268799"/>
          <c:h val="0.10160329958755156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0.8</c:v>
                </c:pt>
                <c:pt idx="1">
                  <c:v>0.7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49.2</c:v>
                </c:pt>
                <c:pt idx="1">
                  <c:v>49.384932875173739</c:v>
                </c:pt>
                <c:pt idx="2">
                  <c:v>48.211318131789454</c:v>
                </c:pt>
                <c:pt idx="3">
                  <c:v>60.385470399842113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50</c:v>
                </c:pt>
                <c:pt idx="1">
                  <c:v>49.948761287017199</c:v>
                </c:pt>
                <c:pt idx="2">
                  <c:v>50.877132228924147</c:v>
                </c:pt>
                <c:pt idx="3">
                  <c:v>39.614529600157894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5409920"/>
        <c:axId val="125432192"/>
      </c:barChart>
      <c:catAx>
        <c:axId val="12540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25432192"/>
        <c:crosses val="autoZero"/>
        <c:auto val="1"/>
        <c:lblAlgn val="ctr"/>
        <c:lblOffset val="100"/>
        <c:noMultiLvlLbl val="0"/>
      </c:catAx>
      <c:valAx>
        <c:axId val="12543219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409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Utjecaj procesa evropskih integracija na svakodnevni zivot gradjana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22.134175188041457</c:v>
                </c:pt>
                <c:pt idx="1">
                  <c:v>22</c:v>
                </c:pt>
                <c:pt idx="2">
                  <c:v>22.815295055341618</c:v>
                </c:pt>
                <c:pt idx="3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Prednosti integracije u EU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15.209687021582161</c:v>
                </c:pt>
                <c:pt idx="1">
                  <c:v>15.3</c:v>
                </c:pt>
                <c:pt idx="2">
                  <c:v>14.688036302627633</c:v>
                </c:pt>
                <c:pt idx="3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821-A132-A5F20E192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Mogucnost koristenja finansijske pomoci EU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26.71225617237414</c:v>
                </c:pt>
                <c:pt idx="1">
                  <c:v>31.5</c:v>
                </c:pt>
                <c:pt idx="2">
                  <c:v>18.88370892075492</c:v>
                </c:pt>
                <c:pt idx="3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821-A132-A5F20E192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Reforme u okviru procesa integrisanja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11.873301535501643</c:v>
                </c:pt>
                <c:pt idx="1">
                  <c:v>13.3</c:v>
                </c:pt>
                <c:pt idx="2">
                  <c:v>9.7997065047190599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E-4821-A132-A5F20E1924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Troskovi integracije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8.3936713875561342</c:v>
                </c:pt>
                <c:pt idx="1">
                  <c:v>6.1</c:v>
                </c:pt>
                <c:pt idx="2">
                  <c:v>12.273538309221518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3E-4821-A132-A5F20E1924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Nešto drugo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Sheet1!$G$2:$G$5</c:f>
              <c:numCache>
                <c:formatCode>0.0</c:formatCode>
                <c:ptCount val="4"/>
                <c:pt idx="0">
                  <c:v>1.5009044045111852</c:v>
                </c:pt>
                <c:pt idx="1">
                  <c:v>1.1000000000000001</c:v>
                </c:pt>
                <c:pt idx="2">
                  <c:v>2.4070379502540176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3E-4821-A132-A5F20E19249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zna\Ne želi odgovoriti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Sheet1!$H$2:$H$5</c:f>
              <c:numCache>
                <c:formatCode>0.0</c:formatCode>
                <c:ptCount val="4"/>
                <c:pt idx="0">
                  <c:v>14.176004290432218</c:v>
                </c:pt>
                <c:pt idx="1">
                  <c:v>10.7</c:v>
                </c:pt>
                <c:pt idx="2">
                  <c:v>19.132676957080967</c:v>
                </c:pt>
                <c:pt idx="3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CBF-8CF5-D38F873F6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85984"/>
        <c:axId val="125787520"/>
      </c:barChart>
      <c:catAx>
        <c:axId val="1257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5787520"/>
        <c:crosses val="autoZero"/>
        <c:auto val="1"/>
        <c:lblAlgn val="ctr"/>
        <c:lblOffset val="100"/>
        <c:noMultiLvlLbl val="0"/>
      </c:catAx>
      <c:valAx>
        <c:axId val="125787520"/>
        <c:scaling>
          <c:orientation val="minMax"/>
          <c:max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78598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97277736150166"/>
          <c:y val="0.10081605439088621"/>
          <c:w val="0.66402722263849978"/>
          <c:h val="0.884385575154398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Prvi odgovor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4.587440047892873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82-4B88-83BA-ED35B0C89D29}"/>
                </c:ext>
              </c:extLst>
            </c:dLbl>
            <c:dLbl>
              <c:idx val="4"/>
              <c:layout>
                <c:manualLayout>
                  <c:x val="0"/>
                  <c:y val="4.6608390886591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71717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06-440B-A731-A7CF36EFD30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71717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B8-4A4D-ABC1-CCD24AD06EBF}"/>
                </c:ext>
              </c:extLst>
            </c:dLbl>
            <c:dLbl>
              <c:idx val="6"/>
              <c:layout>
                <c:manualLayout>
                  <c:x val="-1.2875831061391725E-3"/>
                  <c:y val="-1.165140960564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6-440B-A731-A7CF36EFD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ŠTAMPA</c:v>
                </c:pt>
                <c:pt idx="4">
                  <c:v>JAVNI DOGAĐAJI</c:v>
                </c:pt>
                <c:pt idx="5">
                  <c:v>Nešto drugo</c:v>
                </c:pt>
                <c:pt idx="6">
                  <c:v>NIŠTA OD NAVEDENOG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">
                  <c:v>40.299999999999997</c:v>
                </c:pt>
                <c:pt idx="1">
                  <c:v>3.5</c:v>
                </c:pt>
                <c:pt idx="2">
                  <c:v>48.4</c:v>
                </c:pt>
                <c:pt idx="3">
                  <c:v>2.2999999999999998</c:v>
                </c:pt>
                <c:pt idx="4" formatCode="0.0">
                  <c:v>2</c:v>
                </c:pt>
                <c:pt idx="5">
                  <c:v>0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3-4720-B5B5-9BD4C285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Drugi odgovor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5"/>
              <c:layout>
                <c:manualLayout>
                  <c:x val="-2.3176495910504254E-2"/>
                  <c:y val="-3.2043268734531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2-4B88-83BA-ED35B0C89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TV</c:v>
                </c:pt>
                <c:pt idx="1">
                  <c:v>RADIO</c:v>
                </c:pt>
                <c:pt idx="2">
                  <c:v>INTERNET</c:v>
                </c:pt>
                <c:pt idx="3">
                  <c:v>ŠTAMPA</c:v>
                </c:pt>
                <c:pt idx="4">
                  <c:v>JAVNI DOGAĐAJI</c:v>
                </c:pt>
                <c:pt idx="5">
                  <c:v>Nešto drugo</c:v>
                </c:pt>
                <c:pt idx="6">
                  <c:v>NIŠTA OD NAVEDENOG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.0">
                  <c:v>38.1</c:v>
                </c:pt>
                <c:pt idx="1">
                  <c:v>9.6999999999999993</c:v>
                </c:pt>
                <c:pt idx="2">
                  <c:v>17.8</c:v>
                </c:pt>
                <c:pt idx="3">
                  <c:v>9.1</c:v>
                </c:pt>
                <c:pt idx="4">
                  <c:v>6.5</c:v>
                </c:pt>
                <c:pt idx="5">
                  <c:v>0.7</c:v>
                </c:pt>
                <c:pt idx="6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3-4720-B5B5-9BD4C285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5938688"/>
        <c:axId val="125948672"/>
      </c:barChart>
      <c:catAx>
        <c:axId val="125938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5948672"/>
        <c:crosses val="autoZero"/>
        <c:auto val="1"/>
        <c:lblAlgn val="ctr"/>
        <c:lblOffset val="100"/>
        <c:noMultiLvlLbl val="0"/>
      </c:catAx>
      <c:valAx>
        <c:axId val="12594867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25938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258084475792981"/>
          <c:y val="1.7478146582471852E-2"/>
          <c:w val="0.26505405162356627"/>
          <c:h val="8.4661894199870177E-2"/>
        </c:manualLayout>
      </c:layout>
      <c:overlay val="0"/>
      <c:txPr>
        <a:bodyPr/>
        <a:lstStyle/>
        <a:p>
          <a:pPr>
            <a:defRPr sz="12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Starost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7990574933087407E-2"/>
          <c:y val="5.4252503610074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56"/>
          <c:y val="0.10560986906765778"/>
          <c:w val="0.61862686779133824"/>
          <c:h val="0.78603966638378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9A-421F-82ED-A819C65AA91A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E9A-421F-82ED-A819C65AA91A}"/>
              </c:ext>
            </c:extLst>
          </c:dPt>
          <c:dLbls>
            <c:dLbl>
              <c:idx val="0"/>
              <c:layout>
                <c:manualLayout>
                  <c:x val="-3.3841125189300589E-2"/>
                  <c:y val="-3.730272596843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9A-421F-82ED-A819C65AA91A}"/>
                </c:ext>
              </c:extLst>
            </c:dLbl>
            <c:dLbl>
              <c:idx val="3"/>
              <c:layout>
                <c:manualLayout>
                  <c:x val="-1.0557201990382306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9A-421F-82ED-A819C65AA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29.1</c:v>
                </c:pt>
                <c:pt idx="1">
                  <c:v>26.5</c:v>
                </c:pt>
                <c:pt idx="2">
                  <c:v>26.7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Evropska unija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59.4</c:v>
                </c:pt>
                <c:pt idx="1">
                  <c:v>70</c:v>
                </c:pt>
                <c:pt idx="2">
                  <c:v>40.1</c:v>
                </c:pt>
                <c:pt idx="3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rgbClr val="E60D7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</c:v>
                </c:pt>
                <c:pt idx="1">
                  <c:v>3</c:v>
                </c:pt>
                <c:pt idx="2">
                  <c:v>14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Turska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14</c:v>
                </c:pt>
                <c:pt idx="1">
                  <c:v>17.2</c:v>
                </c:pt>
                <c:pt idx="2">
                  <c:v>8.1</c:v>
                </c:pt>
                <c:pt idx="3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Rusija</c:v>
                </c:pt>
              </c:strCache>
            </c:strRef>
          </c:tx>
          <c:spPr>
            <a:solidFill>
              <a:srgbClr val="E60D7F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7.8</c:v>
                </c:pt>
                <c:pt idx="1">
                  <c:v>0</c:v>
                </c:pt>
                <c:pt idx="2">
                  <c:v>21.9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layout>
                <c:manualLayout>
                  <c:x val="2.257336343115124E-3"/>
                  <c:y val="1.423423219873699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0-4149-B5C8-B641476CF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11.8</c:v>
                </c:pt>
                <c:pt idx="1">
                  <c:v>9.8000000000000007</c:v>
                </c:pt>
                <c:pt idx="2">
                  <c:v>15.9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89955712"/>
        <c:axId val="89965696"/>
      </c:barChart>
      <c:catAx>
        <c:axId val="8995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89965696"/>
        <c:crosses val="autoZero"/>
        <c:auto val="1"/>
        <c:lblAlgn val="ctr"/>
        <c:lblOffset val="100"/>
        <c:noMultiLvlLbl val="0"/>
      </c:catAx>
      <c:valAx>
        <c:axId val="89965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8995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19E-2"/>
          <c:y val="0.95315856028367496"/>
          <c:w val="0.95891692031187192"/>
          <c:h val="4.4248246582855484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najvise 10 godina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39.580441160718486</c:v>
                </c:pt>
                <c:pt idx="1">
                  <c:v>44.9</c:v>
                </c:pt>
                <c:pt idx="2">
                  <c:v>31.7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 najvise 15 godina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22.368053169749789</c:v>
                </c:pt>
                <c:pt idx="1">
                  <c:v>24.3</c:v>
                </c:pt>
                <c:pt idx="2">
                  <c:v>19.3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 najvise 20 godina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13.627654999739921</c:v>
                </c:pt>
                <c:pt idx="1">
                  <c:v>12.9</c:v>
                </c:pt>
                <c:pt idx="2">
                  <c:v>13.9</c:v>
                </c:pt>
                <c:pt idx="3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24.423850669790792</c:v>
                </c:pt>
                <c:pt idx="1">
                  <c:v>17.899999999999999</c:v>
                </c:pt>
                <c:pt idx="2">
                  <c:v>35.1</c:v>
                </c:pt>
                <c:pt idx="3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6151424"/>
        <c:axId val="136152960"/>
      </c:barChart>
      <c:catAx>
        <c:axId val="13615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6152960"/>
        <c:crosses val="autoZero"/>
        <c:auto val="1"/>
        <c:lblAlgn val="ctr"/>
        <c:lblOffset val="100"/>
        <c:noMultiLvlLbl val="0"/>
      </c:catAx>
      <c:valAx>
        <c:axId val="1361529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6151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19E-2"/>
          <c:y val="0.95315856028367496"/>
          <c:w val="0.95891692031187192"/>
          <c:h val="4.4248246582855484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9.9</c:v>
                </c:pt>
                <c:pt idx="1">
                  <c:v>8.6</c:v>
                </c:pt>
                <c:pt idx="2">
                  <c:v>12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A0A9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53.9</c:v>
                </c:pt>
                <c:pt idx="1">
                  <c:v>54.1</c:v>
                </c:pt>
                <c:pt idx="2">
                  <c:v>52.9</c:v>
                </c:pt>
                <c:pt idx="3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36.200000000000003</c:v>
                </c:pt>
                <c:pt idx="1">
                  <c:v>37.299999999999997</c:v>
                </c:pt>
                <c:pt idx="2">
                  <c:v>35.1</c:v>
                </c:pt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6227840"/>
        <c:axId val="136241920"/>
      </c:barChart>
      <c:catAx>
        <c:axId val="136227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36241920"/>
        <c:crosses val="autoZero"/>
        <c:auto val="1"/>
        <c:lblAlgn val="ctr"/>
        <c:lblOffset val="100"/>
        <c:noMultiLvlLbl val="0"/>
      </c:catAx>
      <c:valAx>
        <c:axId val="13624192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6227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1231405129476923"/>
          <c:y val="0.7639118342450288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77.397420513677531</c:v>
                </c:pt>
                <c:pt idx="1">
                  <c:v>73.3</c:v>
                </c:pt>
                <c:pt idx="2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15.961929538409571</c:v>
                </c:pt>
                <c:pt idx="1">
                  <c:v>15.2</c:v>
                </c:pt>
                <c:pt idx="2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bih glasao/glasala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5.248372633550372</c:v>
                </c:pt>
                <c:pt idx="1">
                  <c:v>9.5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zna/Ne želi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1.39227731436304</c:v>
                </c:pt>
                <c:pt idx="1">
                  <c:v>2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90656"/>
        <c:axId val="137592192"/>
      </c:barChart>
      <c:catAx>
        <c:axId val="1375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7592192"/>
        <c:crosses val="autoZero"/>
        <c:auto val="1"/>
        <c:lblAlgn val="ctr"/>
        <c:lblOffset val="0"/>
        <c:noMultiLvlLbl val="0"/>
      </c:catAx>
      <c:valAx>
        <c:axId val="1375921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AEAE9F"/>
              </a:solidFill>
            </a:ln>
          </c:spPr>
        </c:majorGridlines>
        <c:numFmt formatCode="0" sourceLinked="0"/>
        <c:majorTickMark val="cross"/>
        <c:minorTickMark val="cross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7590656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4212771229683246"/>
          <c:y val="0.6171456922367868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Garancija trajnog mira i politicke stabilnosti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34.437746248618744</c:v>
                </c:pt>
                <c:pt idx="1">
                  <c:v>30.5</c:v>
                </c:pt>
                <c:pt idx="2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Sloboda kretanja ljudi, robe i kapitala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32.040710395242989</c:v>
                </c:pt>
                <c:pt idx="1">
                  <c:v>36.299999999999997</c:v>
                </c:pt>
                <c:pt idx="2" formatCode="0.0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Postivanje zakona i propisa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22.806695876866979</c:v>
                </c:pt>
                <c:pt idx="1">
                  <c:v>22.4</c:v>
                </c:pt>
                <c:pt idx="2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Unapredjenje infrastrukture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6.5822329136959281</c:v>
                </c:pt>
                <c:pt idx="1">
                  <c:v>9.1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D04-4240-ABDC-010C66BA3B3F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 formatCode="0.0">
                  <c:v>4.2</c:v>
                </c:pt>
                <c:pt idx="1">
                  <c:v>1.7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04-4240-ABDC-010C66BA3B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Nikakva</c:v>
                </c:pt>
              </c:strCache>
            </c:strRef>
          </c:tx>
          <c:spPr>
            <a:solidFill>
              <a:srgbClr val="98989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D04-4240-ABDC-010C66BA3B3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04-4240-ABDC-010C66BA3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49344"/>
        <c:axId val="140259328"/>
      </c:barChart>
      <c:catAx>
        <c:axId val="1402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0259328"/>
        <c:crosses val="autoZero"/>
        <c:auto val="1"/>
        <c:lblAlgn val="ctr"/>
        <c:lblOffset val="0"/>
        <c:noMultiLvlLbl val="0"/>
      </c:catAx>
      <c:valAx>
        <c:axId val="14025932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249344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s-Latn-BA" dirty="0"/>
              <a:t>%</a:t>
            </a:r>
          </a:p>
        </c:rich>
      </c:tx>
      <c:layout>
        <c:manualLayout>
          <c:xMode val="edge"/>
          <c:yMode val="edge"/>
          <c:x val="0.11728299179993806"/>
          <c:y val="0.627095942941971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Gubitak raznolikosti kultura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19.813485397913922</c:v>
                </c:pt>
                <c:pt idx="1">
                  <c:v>17.5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Povecana birokratija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6.5430886132307053</c:v>
                </c:pt>
                <c:pt idx="1">
                  <c:v>5.4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Veci troskovi zivota i poreza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trendline>
            <c:trendlineType val="linear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50.396928776059816</c:v>
                </c:pt>
                <c:pt idx="1">
                  <c:v>52.7</c:v>
                </c:pt>
                <c:pt idx="2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Prevelika centralizacija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9.9767843470072854</c:v>
                </c:pt>
                <c:pt idx="1">
                  <c:v>13.2</c:v>
                </c:pt>
                <c:pt idx="2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Iseljavanje stanovništva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AA-429F-8C55-B2FD753470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98989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9.0876166930088527</c:v>
                </c:pt>
                <c:pt idx="1">
                  <c:v>7.9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AA-429F-8C55-B2FD753470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Nikakva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F8-486C-8CF5-B9CD7955068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 zna\Odbija odgovoriti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 formatCode="0.0">
                  <c:v>4.1820961727794206</c:v>
                </c:pt>
                <c:pt idx="1">
                  <c:v>3.3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B7-4BAB-A531-525E17FA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77088"/>
        <c:axId val="140382976"/>
      </c:barChart>
      <c:catAx>
        <c:axId val="1403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0382976"/>
        <c:crosses val="autoZero"/>
        <c:auto val="1"/>
        <c:lblAlgn val="ctr"/>
        <c:lblOffset val="0"/>
        <c:noMultiLvlLbl val="0"/>
      </c:catAx>
      <c:valAx>
        <c:axId val="14038297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377088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66341821978979"/>
          <c:y val="7.0254423579434264E-3"/>
          <c:w val="0.65833658178021026"/>
          <c:h val="0.878617310294004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Smanjenje poreskih opterecenja na rad i uklanjanje prepreka zapošljavanju</c:v>
                </c:pt>
              </c:strCache>
            </c:strRef>
          </c:tx>
          <c:spPr>
            <a:solidFill>
              <a:srgbClr val="E60D7F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 formatCode="0.0">
                  <c:v>17.211016871864601</c:v>
                </c:pt>
                <c:pt idx="1">
                  <c:v>17.600000000000001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F-4DA4-AA79-67884172D2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Reforma javne uprave</c:v>
                </c:pt>
              </c:strCache>
            </c:strRef>
          </c:tx>
          <c:spPr>
            <a:solidFill>
              <a:srgbClr val="99CC00"/>
            </a:solidFill>
            <a:ln w="25386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6.8</c:v>
                </c:pt>
                <c:pt idx="1">
                  <c:v>4.9000000000000004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F-4DA4-AA79-67884172D2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Borba protiv korupcije</c:v>
                </c:pt>
              </c:strCache>
            </c:strRef>
          </c:tx>
          <c:spPr>
            <a:solidFill>
              <a:srgbClr val="FFC000"/>
            </a:solidFill>
            <a:ln w="25386">
              <a:noFill/>
            </a:ln>
          </c:spPr>
          <c:invertIfNegative val="0"/>
          <c:dLbls>
            <c:dLbl>
              <c:idx val="0"/>
              <c:layout>
                <c:manualLayout>
                  <c:x val="-1.1419249592169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F-4DA4-AA79-67884172D29F}"/>
                </c:ext>
              </c:extLst>
            </c:dLbl>
            <c:dLbl>
              <c:idx val="6"/>
              <c:layout>
                <c:manualLayout>
                  <c:x val="-1.3050570962479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AF-4DA4-AA79-67884172D29F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 formatCode="0.0">
                  <c:v>49</c:v>
                </c:pt>
                <c:pt idx="1">
                  <c:v>46.6</c:v>
                </c:pt>
                <c:pt idx="2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F-4DA4-AA79-67884172D29F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Reforma socijalnog sistema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11.5</c:v>
                </c:pt>
                <c:pt idx="1">
                  <c:v>10.3</c:v>
                </c:pt>
                <c:pt idx="2">
                  <c:v>13.7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3AF-4DA4-AA79-67884172D29F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  <c:pt idx="0">
                  <c:v>Reforma sudova i tuzilastava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14.5</c:v>
                </c:pt>
                <c:pt idx="1">
                  <c:v>18.3</c:v>
                </c:pt>
                <c:pt idx="2">
                  <c:v>13.6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3AF-4DA4-AA79-67884172D29F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  <c:pt idx="0">
                  <c:v>Nijedna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614613755668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B-45FF-B25C-46FCBE72738D}"/>
                </c:ext>
              </c:extLst>
            </c:dLbl>
            <c:dLbl>
              <c:idx val="2"/>
              <c:layout>
                <c:manualLayout>
                  <c:x val="-1.1772158492926415E-3"/>
                  <c:y val="5.49068888690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B-45FF-B25C-46FCBE727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2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Sheet1!$B$7:$D$7</c:f>
              <c:numCache>
                <c:formatCode>0.0</c:formatCode>
                <c:ptCount val="3"/>
                <c:pt idx="0" formatCode="General">
                  <c:v>0.4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AF-4DA4-AA79-67884172D29F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Ne zna\Ne zeli odgovoriti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137536506801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B-45FF-B25C-46FCBE727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0.5</c:v>
                </c:pt>
                <c:pt idx="1">
                  <c:v>1.3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AF-4DA4-AA79-67884172D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40737152"/>
        <c:axId val="140751232"/>
        <c:extLst/>
      </c:barChart>
      <c:catAx>
        <c:axId val="140737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19">
            <a:noFill/>
          </a:ln>
        </c:spPr>
        <c:txPr>
          <a:bodyPr rot="0" vert="horz"/>
          <a:lstStyle/>
          <a:p>
            <a:pPr rtl="0">
              <a:defRPr sz="1100" b="1" i="0" u="none" strike="noStrike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defRPr>
            </a:pPr>
            <a:endParaRPr lang="sr-Latn-RS"/>
          </a:p>
        </c:txPr>
        <c:crossAx val="14075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51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0737152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.17962840023040061"/>
          <c:y val="0.84641202936437709"/>
          <c:w val="0.81924842461638059"/>
          <c:h val="0.11415793342380318"/>
        </c:manualLayout>
      </c:layout>
      <c:overlay val="0"/>
      <c:spPr>
        <a:noFill/>
        <a:ln w="25386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3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Zbog osiguranja mira i stabilnosti</c:v>
                </c:pt>
              </c:strCache>
            </c:strRef>
          </c:tx>
          <c:spPr>
            <a:solidFill>
              <a:srgbClr val="1DB3E8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20.597641420314712</c:v>
                </c:pt>
                <c:pt idx="1">
                  <c:v>21.3</c:v>
                </c:pt>
                <c:pt idx="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Zbog prirodnih resursa Bosne i Hercegovine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39.51945306407336</c:v>
                </c:pt>
                <c:pt idx="1">
                  <c:v>36.6</c:v>
                </c:pt>
                <c:pt idx="2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Zbog strucnih i kvalifikovanih radnika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15.610677918576455</c:v>
                </c:pt>
                <c:pt idx="1">
                  <c:v>13.5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Zbog sirenja evropskog trzista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16.389401148080022</c:v>
                </c:pt>
                <c:pt idx="1">
                  <c:v>17.899999999999999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Zbog dobre investicijske klime</c:v>
                </c:pt>
              </c:strCache>
            </c:strRef>
          </c:tx>
          <c:spPr>
            <a:solidFill>
              <a:srgbClr val="96C11D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43E-3"/>
                  <c:y val="-1.35253363599820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7-42F8-9A5A-8DFE3EEE47B6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7-42F8-9A5A-8DFE3EEE47B6}"/>
                </c:ext>
              </c:extLst>
            </c:dLbl>
            <c:dLbl>
              <c:idx val="2"/>
              <c:layout>
                <c:manualLayout>
                  <c:x val="3.1859816806053365E-3"/>
                  <c:y val="-2.5853254829632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FFFF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57-42F8-9A5A-8DFE3EEE47B6}"/>
                </c:ext>
              </c:extLst>
            </c:dLbl>
            <c:dLbl>
              <c:idx val="3"/>
              <c:layout>
                <c:manualLayout>
                  <c:x val="6.3719633612106729E-3"/>
                  <c:y val="-6.592419190844387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57-42F8-9A5A-8DFE3EEE4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 formatCode="0.0">
                  <c:v>2.8477871202950804</c:v>
                </c:pt>
                <c:pt idx="1">
                  <c:v>3.2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B0-4F4D-A725-66D9068DF7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B0-4F4D-A725-66D9068DF75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B0-4F4D-A725-66D9068DF7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57-42F8-9A5A-8DFE3EEE4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 formatCode="0.0">
                  <c:v>2.4907563345658477</c:v>
                </c:pt>
                <c:pt idx="1">
                  <c:v>1.6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148-4036-B764-7BC7F9D582F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 formatCode="0.0">
                  <c:v>2.5</c:v>
                </c:pt>
                <c:pt idx="1">
                  <c:v>5.9</c:v>
                </c:pt>
                <c:pt idx="2" formatCode="0.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48-4036-B764-7BC7F9D58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35976064"/>
        <c:axId val="135977600"/>
      </c:barChart>
      <c:catAx>
        <c:axId val="1359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35977600"/>
        <c:crosses val="autoZero"/>
        <c:auto val="1"/>
        <c:lblAlgn val="ctr"/>
        <c:lblOffset val="100"/>
        <c:noMultiLvlLbl val="0"/>
      </c:catAx>
      <c:valAx>
        <c:axId val="135977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976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16452647720124E-3"/>
          <c:y val="0.8852782861601759"/>
          <c:w val="0.98825162983659298"/>
          <c:h val="0.10030729942540967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 ce ucvrstiti unutrasnje odnose i nastaviti sa prosirenjem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51.30098732653547</c:v>
                </c:pt>
                <c:pt idx="1">
                  <c:v>51.3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 kao integracija nece opstati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21.369187984108496</c:v>
                </c:pt>
                <c:pt idx="1">
                  <c:v>17.399999999999999</c:v>
                </c:pt>
                <c:pt idx="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EU ce dozivjeti svojevrsnu blokovsku podjelu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16.143195347574128</c:v>
                </c:pt>
                <c:pt idx="1">
                  <c:v>13.1</c:v>
                </c:pt>
                <c:pt idx="2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 ce odustati od zajednicke valute i nekih zajednickih politika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6.5247007967066315</c:v>
                </c:pt>
                <c:pt idx="1">
                  <c:v>7.5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43E-3"/>
                  <c:y val="-1.35253363599820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53-4925-8D22-FC522F7A9735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53-4925-8D22-FC522F7A9735}"/>
                </c:ext>
              </c:extLst>
            </c:dLbl>
            <c:dLbl>
              <c:idx val="2"/>
              <c:layout>
                <c:manualLayout>
                  <c:x val="3.1859816806053365E-3"/>
                  <c:y val="-2.58532548296327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53-4925-8D22-FC522F7A9735}"/>
                </c:ext>
              </c:extLst>
            </c:dLbl>
            <c:dLbl>
              <c:idx val="3"/>
              <c:layout>
                <c:manualLayout>
                  <c:x val="6.3719633612106729E-3"/>
                  <c:y val="-6.592419190844387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53-4925-8D22-FC522F7A9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 formatCode="0.0">
                  <c:v>0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4.7</c:v>
                </c:pt>
                <c:pt idx="1">
                  <c:v>10.4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53-4925-8D22-FC522F7A9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40509184"/>
        <c:axId val="140510720"/>
      </c:barChart>
      <c:catAx>
        <c:axId val="14050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510720"/>
        <c:crosses val="autoZero"/>
        <c:auto val="1"/>
        <c:lblAlgn val="ctr"/>
        <c:lblOffset val="100"/>
        <c:noMultiLvlLbl val="0"/>
      </c:catAx>
      <c:valAx>
        <c:axId val="1405107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050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824527234449048"/>
          <c:w val="1"/>
          <c:h val="9.9399015052447068E-2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Preduzetnici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7.3122306917026556</c:v>
                </c:pt>
                <c:pt idx="1">
                  <c:v>8.3000000000000007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Studenti i istrazivaci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6.9870365683952027</c:v>
                </c:pt>
                <c:pt idx="1">
                  <c:v>6.8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D-45C4-A84C-E70327E319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Politicari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15.631390415814787</c:v>
                </c:pt>
                <c:pt idx="1">
                  <c:v>16.3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D-45C4-A84C-E70327E319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Mladi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49.872646683647595</c:v>
                </c:pt>
                <c:pt idx="1">
                  <c:v>50.7</c:v>
                </c:pt>
                <c:pt idx="2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D-45C4-A84C-E70327E319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Poljoprivrednici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0.0</c:formatCode>
                <c:ptCount val="3"/>
                <c:pt idx="0">
                  <c:v>6.545840793887967</c:v>
                </c:pt>
                <c:pt idx="1">
                  <c:v>5.5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D-45C4-A84C-E70327E3199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Niko posebno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12.457905005612808</c:v>
                </c:pt>
                <c:pt idx="1">
                  <c:v>10.9</c:v>
                </c:pt>
                <c:pt idx="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D-45C4-A84C-E70327E3199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>
                  <c:v>1.1929498409400341</c:v>
                </c:pt>
                <c:pt idx="1">
                  <c:v>1.5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8D-45C4-A84C-E70327E3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77024"/>
        <c:axId val="140578816"/>
      </c:barChart>
      <c:catAx>
        <c:axId val="1405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0578816"/>
        <c:crosses val="autoZero"/>
        <c:auto val="1"/>
        <c:lblAlgn val="ctr"/>
        <c:lblOffset val="100"/>
        <c:noMultiLvlLbl val="0"/>
      </c:catAx>
      <c:valAx>
        <c:axId val="14057881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57702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898"/>
          <c:y val="0.10604129341919644"/>
          <c:w val="0.50103818281064816"/>
          <c:h val="0.585661513604817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96-4618-A02E-426CA7D33824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E96-4618-A02E-426CA7D33824}"/>
              </c:ext>
            </c:extLst>
          </c:dPt>
          <c:dLbls>
            <c:dLbl>
              <c:idx val="0"/>
              <c:layout>
                <c:manualLayout>
                  <c:x val="4.4593357037376593E-3"/>
                  <c:y val="-2.984114860647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6-4618-A02E-426CA7D33824}"/>
                </c:ext>
              </c:extLst>
            </c:dLbl>
            <c:dLbl>
              <c:idx val="3"/>
              <c:layout>
                <c:manualLayout>
                  <c:x val="-1.0557201990382306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96-4618-A02E-426CA7D33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Bez završene osnovne škole</c:v>
                </c:pt>
                <c:pt idx="1">
                  <c:v>Osnovna škola</c:v>
                </c:pt>
                <c:pt idx="2">
                  <c:v>Srednja škola</c:v>
                </c:pt>
                <c:pt idx="3">
                  <c:v>Univerzitet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10.6</c:v>
                </c:pt>
                <c:pt idx="2">
                  <c:v>64.7</c:v>
                </c:pt>
                <c:pt idx="3" formatCode="0.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68401390036342991"/>
          <c:w val="0.99228035308770801"/>
          <c:h val="0.10134057944405685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Politizacija procesa integrisanja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39.082264789031846</c:v>
                </c:pt>
                <c:pt idx="1">
                  <c:v>40.9</c:v>
                </c:pt>
                <c:pt idx="2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8-4036-B764-7BC7F9D58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Nespremnost na promjene</c:v>
                </c:pt>
              </c:strCache>
            </c:strRef>
          </c:tx>
          <c:spPr>
            <a:solidFill>
              <a:srgbClr val="1DB3E8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8-4036-B764-7BC7F9D58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27.870085450655584</c:v>
                </c:pt>
                <c:pt idx="1">
                  <c:v>23.3</c:v>
                </c:pt>
                <c:pt idx="2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8-4036-B764-7BC7F9D58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Nedovoljno razumijevanje procesa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8.332318055691017</c:v>
                </c:pt>
                <c:pt idx="1">
                  <c:v>7.8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48-4036-B764-7BC7F9D582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Objektivne prepreke (obimne reforme u svim sferama zivota)</c:v>
                </c:pt>
              </c:strCache>
            </c:strRef>
          </c:tx>
          <c:spPr>
            <a:solidFill>
              <a:srgbClr val="96C11D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51-4B37-828E-1EC9CEB8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1717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13.327737389635159</c:v>
                </c:pt>
                <c:pt idx="1">
                  <c:v>14.5</c:v>
                </c:pt>
                <c:pt idx="2" formatCode="0.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48-4036-B764-7BC7F9D582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Trenutno stanje u Evropskoj uniji</c:v>
                </c:pt>
              </c:strCache>
            </c:strRef>
          </c:tx>
          <c:spPr>
            <a:solidFill>
              <a:srgbClr val="802AB7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layout>
                <c:manualLayout>
                  <c:x val="4.7788470885583743E-3"/>
                  <c:y val="-1.35253363599820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51-4B37-828E-1EC9CEB80A49}"/>
                </c:ext>
              </c:extLst>
            </c:dLbl>
            <c:dLbl>
              <c:idx val="1"/>
              <c:layout>
                <c:manualLayout>
                  <c:x val="1.5929908403026682E-3"/>
                  <c:y val="-1.8833321510486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51-4B37-828E-1EC9CEB80A49}"/>
                </c:ext>
              </c:extLst>
            </c:dLbl>
            <c:dLbl>
              <c:idx val="2"/>
              <c:layout>
                <c:manualLayout>
                  <c:x val="3.1859816806053365E-3"/>
                  <c:y val="-2.5853254829632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rgbClr val="FFFFFF"/>
                      </a:solidFill>
                    </a:defRPr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51-4B37-828E-1EC9CEB80A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1-4B37-828E-1EC9CEB80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 formatCode="0.0">
                  <c:v>9.2015821064558256</c:v>
                </c:pt>
                <c:pt idx="1">
                  <c:v>8.5</c:v>
                </c:pt>
                <c:pt idx="2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48-4036-B764-7BC7F9D582F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2.1860122085317291</c:v>
                </c:pt>
                <c:pt idx="1">
                  <c:v>5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51-4B37-828E-1EC9CEB80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40651136"/>
        <c:axId val="140677504"/>
      </c:barChart>
      <c:catAx>
        <c:axId val="1406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677504"/>
        <c:crosses val="autoZero"/>
        <c:auto val="1"/>
        <c:lblAlgn val="ctr"/>
        <c:lblOffset val="100"/>
        <c:noMultiLvlLbl val="0"/>
      </c:catAx>
      <c:valAx>
        <c:axId val="140677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065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74361314154721E-2"/>
          <c:y val="0.89839670041244846"/>
          <c:w val="0.92801289871268799"/>
          <c:h val="0.10160329958755156"/>
        </c:manualLayout>
      </c:layout>
      <c:overlay val="0"/>
      <c:txPr>
        <a:bodyPr/>
        <a:lstStyle/>
        <a:p>
          <a:pPr>
            <a:defRPr sz="10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1.3</c:v>
                </c:pt>
                <c:pt idx="1">
                  <c:v>2.5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46.9</c:v>
                </c:pt>
                <c:pt idx="1">
                  <c:v>41.5</c:v>
                </c:pt>
                <c:pt idx="2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51.8</c:v>
                </c:pt>
                <c:pt idx="1">
                  <c:v>56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5573376"/>
        <c:axId val="145574912"/>
      </c:barChart>
      <c:catAx>
        <c:axId val="145573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45574912"/>
        <c:crosses val="autoZero"/>
        <c:auto val="1"/>
        <c:lblAlgn val="ctr"/>
        <c:lblOffset val="100"/>
        <c:noMultiLvlLbl val="0"/>
      </c:catAx>
      <c:valAx>
        <c:axId val="14557491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5573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Utjecaj procesa evropskih integracija na svakodnevni zivot gradjana</c:v>
                </c:pt>
              </c:strCache>
            </c:strRef>
          </c:tx>
          <c:spPr>
            <a:solidFill>
              <a:srgbClr val="E60D7F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33.430003042666641</c:v>
                </c:pt>
                <c:pt idx="1">
                  <c:v>30.4</c:v>
                </c:pt>
                <c:pt idx="2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F-432A-A486-10DB2FF580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Prednosti integracije u EU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14.780200529306761</c:v>
                </c:pt>
                <c:pt idx="1">
                  <c:v>14.3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F-4B63-853F-AE13241D88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Mogucnost koristenja finansijske pomoci EU</c:v>
                </c:pt>
              </c:strCache>
            </c:strRef>
          </c:tx>
          <c:spPr>
            <a:solidFill>
              <a:srgbClr val="BD9B08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23.204701072706769</c:v>
                </c:pt>
                <c:pt idx="1">
                  <c:v>19.5</c:v>
                </c:pt>
                <c:pt idx="2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F-4B63-853F-AE13241D88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Reforme u okviru procesa integrisanja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0.0</c:formatCode>
                <c:ptCount val="3"/>
                <c:pt idx="0">
                  <c:v>12.70781830562437</c:v>
                </c:pt>
                <c:pt idx="1">
                  <c:v>14.4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F-4B63-853F-AE13241D88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Troskovi integracije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0.0</c:formatCode>
                <c:ptCount val="3"/>
                <c:pt idx="0">
                  <c:v>7.1552090459722066</c:v>
                </c:pt>
                <c:pt idx="1">
                  <c:v>6.7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F-4B63-853F-AE13241D88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802AB7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0.0</c:formatCode>
                <c:ptCount val="3"/>
                <c:pt idx="0">
                  <c:v>0.16509164465444914</c:v>
                </c:pt>
                <c:pt idx="1">
                  <c:v>0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F-4B63-853F-AE13241D882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 zna\Ne zeli odgovoriti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Sheet1!$H$2:$H$4</c:f>
              <c:numCache>
                <c:formatCode>0.0</c:formatCode>
                <c:ptCount val="3"/>
                <c:pt idx="0">
                  <c:v>8.5</c:v>
                </c:pt>
                <c:pt idx="1">
                  <c:v>14.7</c:v>
                </c:pt>
                <c:pt idx="2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2F-4B63-853F-AE13241D8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38528"/>
        <c:axId val="145640064"/>
      </c:barChart>
      <c:catAx>
        <c:axId val="1456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1717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5640064"/>
        <c:crosses val="autoZero"/>
        <c:auto val="1"/>
        <c:lblAlgn val="ctr"/>
        <c:lblOffset val="100"/>
        <c:noMultiLvlLbl val="0"/>
      </c:catAx>
      <c:valAx>
        <c:axId val="145640064"/>
        <c:scaling>
          <c:orientation val="minMax"/>
          <c:max val="5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56385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89898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Nesto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1.6</c:v>
                </c:pt>
                <c:pt idx="4">
                  <c:v>2.5</c:v>
                </c:pt>
                <c:pt idx="5">
                  <c:v>49.7</c:v>
                </c:pt>
                <c:pt idx="6">
                  <c:v>1.1000000000000001</c:v>
                </c:pt>
                <c:pt idx="7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3-4720-B5B5-9BD4C285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Nesto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3.6</c:v>
                </c:pt>
                <c:pt idx="2">
                  <c:v>0</c:v>
                </c:pt>
                <c:pt idx="3">
                  <c:v>1.6</c:v>
                </c:pt>
                <c:pt idx="4">
                  <c:v>2.2000000000000002</c:v>
                </c:pt>
                <c:pt idx="5">
                  <c:v>50.7</c:v>
                </c:pt>
                <c:pt idx="6">
                  <c:v>1.4</c:v>
                </c:pt>
                <c:pt idx="7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93-4720-B5B5-9BD4C285D0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Ne zna/odbija odgovoriti</c:v>
                </c:pt>
                <c:pt idx="1">
                  <c:v>Ništa od navedenog</c:v>
                </c:pt>
                <c:pt idx="2">
                  <c:v>Nesto drugo</c:v>
                </c:pt>
                <c:pt idx="3">
                  <c:v>JAVNI DOGAĐAJI</c:v>
                </c:pt>
                <c:pt idx="4">
                  <c:v>ŠTAMPA</c:v>
                </c:pt>
                <c:pt idx="5">
                  <c:v>INTERNET</c:v>
                </c:pt>
                <c:pt idx="6">
                  <c:v>RADIO</c:v>
                </c:pt>
                <c:pt idx="7">
                  <c:v>TV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3.5</c:v>
                </c:pt>
                <c:pt idx="2">
                  <c:v>0</c:v>
                </c:pt>
                <c:pt idx="3">
                  <c:v>2</c:v>
                </c:pt>
                <c:pt idx="4">
                  <c:v>2.2999999999999998</c:v>
                </c:pt>
                <c:pt idx="5">
                  <c:v>48.4</c:v>
                </c:pt>
                <c:pt idx="6">
                  <c:v>3.5</c:v>
                </c:pt>
                <c:pt idx="7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2-41F1-BF40-9660DD376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732608"/>
        <c:axId val="1734144"/>
      </c:barChart>
      <c:catAx>
        <c:axId val="1732608"/>
        <c:scaling>
          <c:orientation val="maxMin"/>
        </c:scaling>
        <c:delete val="1"/>
        <c:axPos val="b"/>
        <c:numFmt formatCode="General" sourceLinked="0"/>
        <c:majorTickMark val="none"/>
        <c:minorTickMark val="none"/>
        <c:tickLblPos val="nextTo"/>
        <c:crossAx val="1734144"/>
        <c:crosses val="autoZero"/>
        <c:auto val="1"/>
        <c:lblAlgn val="ctr"/>
        <c:lblOffset val="100"/>
        <c:noMultiLvlLbl val="0"/>
      </c:catAx>
      <c:valAx>
        <c:axId val="1734144"/>
        <c:scaling>
          <c:orientation val="minMax"/>
          <c:max val="100"/>
        </c:scaling>
        <c:delete val="0"/>
        <c:axPos val="r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7326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Evropska unija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56.261394165147976</c:v>
                </c:pt>
                <c:pt idx="1">
                  <c:v>61</c:v>
                </c:pt>
                <c:pt idx="2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4.8731435169142507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2" formatCode="0.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Turska</c:v>
                </c:pt>
              </c:strCache>
            </c:strRef>
          </c:tx>
          <c:spPr>
            <a:solidFill>
              <a:srgbClr val="E60D7F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20.892460547672155</c:v>
                </c:pt>
                <c:pt idx="1">
                  <c:v>14.3</c:v>
                </c:pt>
                <c:pt idx="2" formatCode="0.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Rusija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1.974502173279615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B6-490D-9CE7-FF00DDE48A25}"/>
                </c:ext>
              </c:extLst>
            </c:dLbl>
            <c:dLbl>
              <c:idx val="3"/>
              <c:layout>
                <c:manualLayout>
                  <c:x val="2.257336343115124E-3"/>
                  <c:y val="1.4234232198736995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7F-4147-A2D1-D7514BAF1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 formatCode="0.0">
                  <c:v>6.0151100313187298</c:v>
                </c:pt>
                <c:pt idx="1">
                  <c:v>3.6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DF-4152-80C5-4C7C4549BF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zna\Odbija odgovoriti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 formatCode="0.0">
                  <c:v>11.9</c:v>
                </c:pt>
                <c:pt idx="1">
                  <c:v>17.100000000000001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6-490D-9CE7-FF00DDE4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787008"/>
        <c:axId val="1788544"/>
      </c:barChart>
      <c:catAx>
        <c:axId val="178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788544"/>
        <c:crosses val="autoZero"/>
        <c:auto val="1"/>
        <c:lblAlgn val="ctr"/>
        <c:lblOffset val="100"/>
        <c:noMultiLvlLbl val="0"/>
      </c:catAx>
      <c:valAx>
        <c:axId val="1788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8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19E-2"/>
          <c:y val="0.95315856028367496"/>
          <c:w val="0.85988995249199363"/>
          <c:h val="4.6841439716325088E-2"/>
        </c:manualLayout>
      </c:layout>
      <c:overlay val="0"/>
      <c:txPr>
        <a:bodyPr/>
        <a:lstStyle/>
        <a:p>
          <a:pPr>
            <a:defRPr sz="11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 najvise 10 godina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34.700000000000003</c:v>
                </c:pt>
                <c:pt idx="1">
                  <c:v>40.299999999999997</c:v>
                </c:pt>
                <c:pt idx="2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 najvise 15 godina</c:v>
                </c:pt>
              </c:strCache>
            </c:strRef>
          </c:tx>
          <c:spPr>
            <a:solidFill>
              <a:srgbClr val="E60D7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F-4152-80C5-4C7C4549B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15.4</c:v>
                </c:pt>
                <c:pt idx="1">
                  <c:v>19.3</c:v>
                </c:pt>
                <c:pt idx="2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 najvise 20 godina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14.6</c:v>
                </c:pt>
                <c:pt idx="1">
                  <c:v>14.5</c:v>
                </c:pt>
                <c:pt idx="2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Nikada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 formatCode="0.0">
                  <c:v>35.299999999999997</c:v>
                </c:pt>
                <c:pt idx="1">
                  <c:v>25.9</c:v>
                </c:pt>
                <c:pt idx="2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DF-4152-80C5-4C7C4549B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zna/Odbija odgovoriti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8673835125448029E-3"/>
                  <c:y val="-1.884570082449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C-417C-9C49-E61FF74CFE04}"/>
                </c:ext>
              </c:extLst>
            </c:dLbl>
            <c:dLbl>
              <c:idx val="1"/>
              <c:layout>
                <c:manualLayout>
                  <c:x val="0"/>
                  <c:y val="-2.82685512367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1-4E6B-9F24-47DB5048CB0E}"/>
                </c:ext>
              </c:extLst>
            </c:dLbl>
            <c:dLbl>
              <c:idx val="2"/>
              <c:layout>
                <c:manualLayout>
                  <c:x val="-1.4336917562725066E-3"/>
                  <c:y val="-2.5912838633686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81-4E6B-9F24-47DB5048C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F-4CDD-B030-5D522E10A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46071936"/>
        <c:axId val="146073472"/>
      </c:barChart>
      <c:catAx>
        <c:axId val="1460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6073472"/>
        <c:crosses val="autoZero"/>
        <c:auto val="1"/>
        <c:lblAlgn val="ctr"/>
        <c:lblOffset val="100"/>
        <c:noMultiLvlLbl val="0"/>
      </c:catAx>
      <c:valAx>
        <c:axId val="1460734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607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94059852599319E-2"/>
          <c:y val="0.95315856028367496"/>
          <c:w val="0.9332495696102503"/>
          <c:h val="4.6841439716325088E-2"/>
        </c:manualLayout>
      </c:layout>
      <c:overlay val="0"/>
      <c:txPr>
        <a:bodyPr/>
        <a:lstStyle/>
        <a:p>
          <a:pPr>
            <a:defRPr sz="1000" b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Odbija odgovoriti</c:v>
                </c:pt>
              </c:strCache>
            </c:strRef>
          </c:tx>
          <c:spPr>
            <a:solidFill>
              <a:srgbClr val="71717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7.2</c:v>
                </c:pt>
                <c:pt idx="1">
                  <c:v>8.8000000000000007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152-80C5-4C7C4549B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A0A9F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48</c:v>
                </c:pt>
                <c:pt idx="1">
                  <c:v>45.4</c:v>
                </c:pt>
                <c:pt idx="2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DF-4152-80C5-4C7C4549B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0.0</c:formatCode>
                <c:ptCount val="3"/>
                <c:pt idx="0">
                  <c:v>44.8</c:v>
                </c:pt>
                <c:pt idx="1">
                  <c:v>45.8</c:v>
                </c:pt>
                <c:pt idx="2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DF-4152-80C5-4C7C4549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6270848"/>
        <c:axId val="126315904"/>
      </c:barChart>
      <c:catAx>
        <c:axId val="126270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r-Latn-RS"/>
          </a:p>
        </c:txPr>
        <c:crossAx val="126315904"/>
        <c:crosses val="autoZero"/>
        <c:auto val="1"/>
        <c:lblAlgn val="ctr"/>
        <c:lblOffset val="100"/>
        <c:noMultiLvlLbl val="0"/>
      </c:catAx>
      <c:valAx>
        <c:axId val="12631590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26270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 status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56"/>
          <c:y val="0.10560986906765778"/>
          <c:w val="0.58076080734914259"/>
          <c:h val="0.684870574474203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9EF-4263-A151-0ABB89DEDA67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9EF-4263-A151-0ABB89DEDA67}"/>
              </c:ext>
            </c:extLst>
          </c:dPt>
          <c:dLbls>
            <c:dLbl>
              <c:idx val="0"/>
              <c:layout>
                <c:manualLayout>
                  <c:x val="-3.3841125189300589E-2"/>
                  <c:y val="-3.730272596843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F-4263-A151-0ABB89DEDA67}"/>
                </c:ext>
              </c:extLst>
            </c:dLbl>
            <c:dLbl>
              <c:idx val="3"/>
              <c:layout>
                <c:manualLayout>
                  <c:x val="-1.0557201990382306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EF-4263-A151-0ABB89DED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Zaposlen</c:v>
                </c:pt>
                <c:pt idx="1">
                  <c:v>Student</c:v>
                </c:pt>
                <c:pt idx="2">
                  <c:v>Domaćica</c:v>
                </c:pt>
                <c:pt idx="3">
                  <c:v>Penzioner</c:v>
                </c:pt>
                <c:pt idx="4">
                  <c:v>Nezaposleni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 formatCode="General">
                  <c:v>42.6</c:v>
                </c:pt>
                <c:pt idx="1">
                  <c:v>6.7</c:v>
                </c:pt>
                <c:pt idx="2" formatCode="General">
                  <c:v>10.7</c:v>
                </c:pt>
                <c:pt idx="3" formatCode="General">
                  <c:v>20.8</c:v>
                </c:pt>
                <c:pt idx="4" formatCode="General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5348815480393456E-2"/>
          <c:y val="0.80619969432892924"/>
          <c:w val="0.81538284913263648"/>
          <c:h val="0.1322460361312253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898"/>
          <c:y val="0.10604129341919644"/>
          <c:w val="0.50103818281064816"/>
          <c:h val="0.585661513604817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BD9B08"/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E6304B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90-431E-9210-160EA3EF0FCD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D90-431E-9210-160EA3EF0FCD}"/>
              </c:ext>
            </c:extLst>
          </c:dPt>
          <c:dLbls>
            <c:dLbl>
              <c:idx val="0"/>
              <c:layout>
                <c:manualLayout>
                  <c:x val="4.4593357037376593E-3"/>
                  <c:y val="-2.984114860647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0-431E-9210-160EA3EF0FCD}"/>
                </c:ext>
              </c:extLst>
            </c:dLbl>
            <c:dLbl>
              <c:idx val="3"/>
              <c:layout>
                <c:manualLayout>
                  <c:x val="-1.0557201990382306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0-431E-9210-160EA3EF0F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Bez dohotka</c:v>
                </c:pt>
                <c:pt idx="1">
                  <c:v>1-300 KM</c:v>
                </c:pt>
                <c:pt idx="2">
                  <c:v>301-700 KM</c:v>
                </c:pt>
                <c:pt idx="3">
                  <c:v>701-1000 KM</c:v>
                </c:pt>
                <c:pt idx="4">
                  <c:v>1001 KM i više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</c:v>
                </c:pt>
                <c:pt idx="1">
                  <c:v>16.2</c:v>
                </c:pt>
                <c:pt idx="2">
                  <c:v>17.7</c:v>
                </c:pt>
                <c:pt idx="3" formatCode="0.0">
                  <c:v>16.399999999999999</c:v>
                </c:pt>
                <c:pt idx="4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0356317702787063"/>
          <c:w val="0.99228035308770801"/>
          <c:h val="0.10134057944405685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Nacionalnost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2528724982741501E-2"/>
          <c:y val="0.105686860070917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1027707830956"/>
          <c:y val="0.10560986906765778"/>
          <c:w val="0.6075388575100461"/>
          <c:h val="0.77195101883848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rgbClr val="0060FF"/>
              </a:solidFill>
              <a:ln w="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0" cmpd="sng"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42-46B0-B55E-BD4A5CC08CBF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 w="0"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42-46B0-B55E-BD4A5CC08CBF}"/>
              </c:ext>
            </c:extLst>
          </c:dPt>
          <c:dPt>
            <c:idx val="4"/>
            <c:bubble3D val="0"/>
            <c:spPr>
              <a:ln w="0" cmpd="sng"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42-46B0-B55E-BD4A5CC08CBF}"/>
              </c:ext>
            </c:extLst>
          </c:dPt>
          <c:dLbls>
            <c:dLbl>
              <c:idx val="0"/>
              <c:layout>
                <c:manualLayout>
                  <c:x val="7.6233091130908023E-3"/>
                  <c:y val="1.5502715625893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42-46B0-B55E-BD4A5CC08CBF}"/>
                </c:ext>
              </c:extLst>
            </c:dLbl>
            <c:dLbl>
              <c:idx val="3"/>
              <c:layout>
                <c:manualLayout>
                  <c:x val="-1.8332508941791427E-2"/>
                  <c:y val="-5.673726427760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42-46B0-B55E-BD4A5CC08CBF}"/>
                </c:ext>
              </c:extLst>
            </c:dLbl>
            <c:dLbl>
              <c:idx val="4"/>
              <c:layout>
                <c:manualLayout>
                  <c:x val="2.0732222935062432E-2"/>
                  <c:y val="-6.600660066006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42-46B0-B55E-BD4A5CC08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Hrvati</c:v>
                </c:pt>
                <c:pt idx="1">
                  <c:v>Bošnjaci</c:v>
                </c:pt>
                <c:pt idx="2">
                  <c:v>Srbi</c:v>
                </c:pt>
                <c:pt idx="3">
                  <c:v>Drugo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15.4</c:v>
                </c:pt>
                <c:pt idx="1">
                  <c:v>50.4</c:v>
                </c:pt>
                <c:pt idx="2">
                  <c:v>32.299999999999997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3.144571356730104E-2"/>
          <c:y val="0.84345145980205638"/>
          <c:w val="0.93341227841440866"/>
          <c:h val="0.12837124510733813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s-Latn-B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naselja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9511804933171725E-2"/>
          <c:y val="5.42526378743218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82234504723898"/>
          <c:y val="0.10604129341919644"/>
          <c:w val="0.50103818281064816"/>
          <c:h val="0.585661513604817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BD9B08"/>
              </a:solidFill>
            </a:ln>
          </c:spPr>
          <c:dPt>
            <c:idx val="0"/>
            <c:bubble3D val="0"/>
            <c:spPr>
              <a:solidFill>
                <a:sysClr val="window" lastClr="FFFFFF">
                  <a:lumMod val="50000"/>
                </a:sysClr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9D-4954-9649-907DB77CE06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9D-4954-9649-907DB77CE06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90-431E-9210-160EA3EF0FCD}"/>
              </c:ext>
            </c:extLst>
          </c:dPt>
          <c:dPt>
            <c:idx val="3"/>
            <c:bubble3D val="0"/>
            <c:spPr>
              <a:solidFill>
                <a:srgbClr val="717171"/>
              </a:solidFill>
              <a:ln>
                <a:solidFill>
                  <a:srgbClr val="BD9B0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D90-431E-9210-160EA3EF0FCD}"/>
              </c:ext>
            </c:extLst>
          </c:dPt>
          <c:dLbls>
            <c:dLbl>
              <c:idx val="0"/>
              <c:layout>
                <c:manualLayout>
                  <c:x val="4.4593357037376593E-3"/>
                  <c:y val="-2.984114860647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954-9649-907DB77CE069}"/>
                </c:ext>
              </c:extLst>
            </c:dLbl>
            <c:dLbl>
              <c:idx val="1"/>
              <c:layout>
                <c:manualLayout>
                  <c:x val="-3.6603292608728502E-3"/>
                  <c:y val="1.80058518510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954-9649-907DB77CE069}"/>
                </c:ext>
              </c:extLst>
            </c:dLbl>
            <c:dLbl>
              <c:idx val="2"/>
              <c:layout>
                <c:manualLayout>
                  <c:x val="6.7681895093062603E-3"/>
                  <c:y val="1.721664275466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0-431E-9210-160EA3EF0FCD}"/>
                </c:ext>
              </c:extLst>
            </c:dLbl>
            <c:dLbl>
              <c:idx val="3"/>
              <c:layout>
                <c:manualLayout>
                  <c:x val="-1.0557201990382306E-3"/>
                  <c:y val="-1.71333675082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0-431E-9210-160EA3EF0F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Urbano</c:v>
                </c:pt>
                <c:pt idx="1">
                  <c:v>Ruralno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D-4954-9649-907DB77CE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9380262568185067"/>
          <c:y val="0.73189747337909661"/>
          <c:w val="0.20515237062015182"/>
          <c:h val="0.11834120448209269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71.245586120206482</c:v>
                </c:pt>
                <c:pt idx="1">
                  <c:v>83.809155207006981</c:v>
                </c:pt>
                <c:pt idx="2">
                  <c:v>48.3</c:v>
                </c:pt>
                <c:pt idx="3">
                  <c:v>75.089791780674446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19.670849612691292</c:v>
                </c:pt>
                <c:pt idx="1">
                  <c:v>9.9025768701506802</c:v>
                </c:pt>
                <c:pt idx="2">
                  <c:v>37.9</c:v>
                </c:pt>
                <c:pt idx="3">
                  <c:v>10.708483973122574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bih glasao/glasala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7.5131796852450687</c:v>
                </c:pt>
                <c:pt idx="1">
                  <c:v>4.3109935210344625</c:v>
                </c:pt>
                <c:pt idx="2">
                  <c:v>12.9</c:v>
                </c:pt>
                <c:pt idx="3">
                  <c:v>14.20172424620298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zna/Ne želi odgovoriti</c:v>
                </c:pt>
              </c:strCache>
            </c:strRef>
          </c:tx>
          <c:spPr>
            <a:solidFill>
              <a:srgbClr val="71717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1.5703845818570339</c:v>
                </c:pt>
                <c:pt idx="1">
                  <c:v>1.9772744018073176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09888"/>
        <c:axId val="115111424"/>
      </c:barChart>
      <c:catAx>
        <c:axId val="1151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111424"/>
        <c:crosses val="autoZero"/>
        <c:auto val="1"/>
        <c:lblAlgn val="ctr"/>
        <c:lblOffset val="0"/>
        <c:noMultiLvlLbl val="0"/>
      </c:catAx>
      <c:valAx>
        <c:axId val="11511142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AEAE9F"/>
              </a:solidFill>
            </a:ln>
          </c:spPr>
        </c:majorGridlines>
        <c:numFmt formatCode="0" sourceLinked="0"/>
        <c:majorTickMark val="cross"/>
        <c:minorTickMark val="cross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15109888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r-Latn-R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Garancija trajnog mira i politicke stabilnosti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9-4199-8BDD-690991C658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9-4199-8BDD-690991C658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9-4199-8BDD-690991C6584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9-4199-8BDD-690991C6584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79-4199-8BDD-690991C6584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79-4199-8BDD-690991C6584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79-4199-8BDD-690991C6584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779-4199-8BDD-690991C65849}"/>
              </c:ext>
            </c:extLst>
          </c:dPt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32.299999999999997</c:v>
                </c:pt>
                <c:pt idx="1">
                  <c:v>34.36383751404172</c:v>
                </c:pt>
                <c:pt idx="2">
                  <c:v>28.35593089205431</c:v>
                </c:pt>
                <c:pt idx="3">
                  <c:v>10.021739068101729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9-4199-8BDD-690991C658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Sloboda kretanja ljudi, robe i kapitala</c:v>
                </c:pt>
              </c:strCache>
            </c:strRef>
          </c:tx>
          <c:spPr>
            <a:solidFill>
              <a:srgbClr val="E60D7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35.1</c:v>
                </c:pt>
                <c:pt idx="1">
                  <c:v>31.464397306315728</c:v>
                </c:pt>
                <c:pt idx="2">
                  <c:v>43.540289256402765</c:v>
                </c:pt>
                <c:pt idx="3">
                  <c:v>61.756276803472915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9-4199-8BDD-690991C658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Postivanje zakona i propisa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19.899999999999999</c:v>
                </c:pt>
                <c:pt idx="1">
                  <c:v>20.494535215195047</c:v>
                </c:pt>
                <c:pt idx="2">
                  <c:v>18.763555616588757</c:v>
                </c:pt>
                <c:pt idx="3">
                  <c:v>13.472487582112892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79-4199-8BDD-690991C658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Unapredjenje infrastrukture</c:v>
                </c:pt>
              </c:strCache>
            </c:strRef>
          </c:tx>
          <c:spPr>
            <a:solidFill>
              <a:srgbClr val="802AB7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9.5</c:v>
                </c:pt>
                <c:pt idx="1">
                  <c:v>10.432022904448285</c:v>
                </c:pt>
                <c:pt idx="2">
                  <c:v>5.9254975100505272</c:v>
                </c:pt>
                <c:pt idx="3">
                  <c:v>14.749496546312486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79-4199-8BDD-690991C658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Nesto drugo</c:v>
                </c:pt>
              </c:strCache>
            </c:strRef>
          </c:tx>
          <c:spPr>
            <a:solidFill>
              <a:srgbClr val="FF8B5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418-4C91-88C8-423708280882}"/>
              </c:ext>
            </c:extLst>
          </c:dPt>
          <c:cat>
            <c:strRef>
              <c:f>Sheet1!$A$2:$A$5</c:f>
              <c:strCache>
                <c:ptCount val="4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  <c:pt idx="3">
                  <c:v>DB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3.2</c:v>
                </c:pt>
                <c:pt idx="1">
                  <c:v>3.2452070599984939</c:v>
                </c:pt>
                <c:pt idx="2">
                  <c:v>3.4147267249036726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18-4C91-88C8-423708280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3008"/>
        <c:axId val="90364544"/>
      </c:barChart>
      <c:catAx>
        <c:axId val="903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sr-Latn-RS"/>
          </a:p>
        </c:txPr>
        <c:crossAx val="90364544"/>
        <c:crosses val="autoZero"/>
        <c:auto val="1"/>
        <c:lblAlgn val="ctr"/>
        <c:lblOffset val="0"/>
        <c:noMultiLvlLbl val="0"/>
      </c:catAx>
      <c:valAx>
        <c:axId val="9036454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sr-Latn-RS"/>
          </a:p>
        </c:txPr>
        <c:crossAx val="90363008"/>
        <c:crosses val="autoZero"/>
        <c:crossBetween val="between"/>
        <c:majorUnit val="1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F133F-1E51-475D-9400-6445AD68291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54E0ADF-C5D6-41D6-B3ED-3D189BD37B31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gm:t>
    </dgm:pt>
    <dgm:pt modelId="{A35FE7FB-F50A-4090-BC9D-17CBAB8A9929}" type="parTrans" cxnId="{D4C3C957-40C4-47D8-98FA-C004B6136C6E}">
      <dgm:prSet/>
      <dgm:spPr/>
      <dgm:t>
        <a:bodyPr/>
        <a:lstStyle/>
        <a:p>
          <a:endParaRPr lang="bs-Latn-BA"/>
        </a:p>
      </dgm:t>
    </dgm:pt>
    <dgm:pt modelId="{EC3E4F6E-F3CB-4BFD-8C8A-1A0A51C9A687}" type="sibTrans" cxnId="{D4C3C957-40C4-47D8-98FA-C004B6136C6E}">
      <dgm:prSet/>
      <dgm:spPr/>
      <dgm:t>
        <a:bodyPr/>
        <a:lstStyle/>
        <a:p>
          <a:endParaRPr lang="bs-Latn-BA"/>
        </a:p>
      </dgm:t>
    </dgm:pt>
    <dgm:pt modelId="{A618C848-36C9-4F56-9EAD-85F8ADC64EA0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gm:t>
    </dgm:pt>
    <dgm:pt modelId="{7112E611-5487-4726-94DE-895926580CA9}" type="parTrans" cxnId="{7E402140-18C4-4BE5-AC3D-112EF7B357B3}">
      <dgm:prSet/>
      <dgm:spPr/>
      <dgm:t>
        <a:bodyPr/>
        <a:lstStyle/>
        <a:p>
          <a:endParaRPr lang="bs-Latn-BA"/>
        </a:p>
      </dgm:t>
    </dgm:pt>
    <dgm:pt modelId="{7D4C4C84-7C79-49D5-8D27-655C2D08DA9E}" type="sibTrans" cxnId="{7E402140-18C4-4BE5-AC3D-112EF7B357B3}">
      <dgm:prSet/>
      <dgm:spPr/>
      <dgm:t>
        <a:bodyPr/>
        <a:lstStyle/>
        <a:p>
          <a:endParaRPr lang="bs-Latn-BA"/>
        </a:p>
      </dgm:t>
    </dgm:pt>
    <dgm:pt modelId="{22FB3E49-B0A8-4302-9DBD-2E95750717DF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bs-Latn-BA" b="1" dirty="0">
              <a:latin typeface="Arial" panose="020B0604020202020204" pitchFamily="34" charset="0"/>
              <a:cs typeface="Arial" panose="020B0604020202020204" pitchFamily="34" charset="0"/>
            </a:rPr>
            <a:t>     3,5%</a:t>
          </a:r>
        </a:p>
      </dgm:t>
    </dgm:pt>
    <dgm:pt modelId="{C3D3B08F-84FE-4379-88F0-32474698886E}" type="parTrans" cxnId="{1429A8EA-E1BB-4FD4-8B37-2E565CEB3B10}">
      <dgm:prSet/>
      <dgm:spPr/>
      <dgm:t>
        <a:bodyPr/>
        <a:lstStyle/>
        <a:p>
          <a:endParaRPr lang="bs-Latn-BA"/>
        </a:p>
      </dgm:t>
    </dgm:pt>
    <dgm:pt modelId="{92A5CCF3-AFD8-4C1C-A684-137383EA629F}" type="sibTrans" cxnId="{1429A8EA-E1BB-4FD4-8B37-2E565CEB3B10}">
      <dgm:prSet/>
      <dgm:spPr/>
      <dgm:t>
        <a:bodyPr/>
        <a:lstStyle/>
        <a:p>
          <a:endParaRPr lang="bs-Latn-BA"/>
        </a:p>
      </dgm:t>
    </dgm:pt>
    <dgm:pt modelId="{141C448B-E2CB-4774-8A9C-7372AD69ECE9}" type="pres">
      <dgm:prSet presAssocID="{260F133F-1E51-475D-9400-6445AD682918}" presName="diagram" presStyleCnt="0">
        <dgm:presLayoutVars>
          <dgm:dir/>
          <dgm:animLvl val="lvl"/>
          <dgm:resizeHandles val="exact"/>
        </dgm:presLayoutVars>
      </dgm:prSet>
      <dgm:spPr/>
    </dgm:pt>
    <dgm:pt modelId="{EB79DCD0-DB6D-48A6-A74D-A46E722A8F39}" type="pres">
      <dgm:prSet presAssocID="{554E0ADF-C5D6-41D6-B3ED-3D189BD37B31}" presName="compNode" presStyleCnt="0"/>
      <dgm:spPr/>
    </dgm:pt>
    <dgm:pt modelId="{60D3C100-DBC8-4DF0-83A2-1216111B57C5}" type="pres">
      <dgm:prSet presAssocID="{554E0ADF-C5D6-41D6-B3ED-3D189BD37B31}" presName="childRect" presStyleLbl="bgAcc1" presStyleIdx="0" presStyleCnt="3" custScaleX="100084" custScaleY="98938">
        <dgm:presLayoutVars>
          <dgm:bulletEnabled val="1"/>
        </dgm:presLayoutVars>
      </dgm:prSet>
      <dgm:spPr/>
    </dgm:pt>
    <dgm:pt modelId="{48F1CEF9-FB68-46F1-97A1-ED03C2AEAEB0}" type="pres">
      <dgm:prSet presAssocID="{554E0ADF-C5D6-41D6-B3ED-3D189BD37B3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F07E85-8384-4890-AD48-460F4A7F45E6}" type="pres">
      <dgm:prSet presAssocID="{554E0ADF-C5D6-41D6-B3ED-3D189BD37B31}" presName="parentRect" presStyleLbl="alignNode1" presStyleIdx="0" presStyleCnt="3"/>
      <dgm:spPr/>
    </dgm:pt>
    <dgm:pt modelId="{E8050A28-EFA7-44CC-9E48-D0AC3EDD2F6F}" type="pres">
      <dgm:prSet presAssocID="{554E0ADF-C5D6-41D6-B3ED-3D189BD37B31}" presName="adorn" presStyleLbl="fgAccFollowNode1" presStyleIdx="0" presStyleCnt="3" custFlipVert="1" custScaleX="7320" custScaleY="13164" custLinFactNeighborX="-17814" custLinFactNeighborY="-20184"/>
      <dgm:spPr>
        <a:solidFill>
          <a:srgbClr val="0070C0">
            <a:alpha val="90000"/>
          </a:srgbClr>
        </a:solidFill>
        <a:ln>
          <a:noFill/>
        </a:ln>
      </dgm:spPr>
    </dgm:pt>
    <dgm:pt modelId="{7A85A502-B12D-4313-97FF-9BBC1459EF8C}" type="pres">
      <dgm:prSet presAssocID="{EC3E4F6E-F3CB-4BFD-8C8A-1A0A51C9A687}" presName="sibTrans" presStyleLbl="sibTrans2D1" presStyleIdx="0" presStyleCnt="0"/>
      <dgm:spPr/>
    </dgm:pt>
    <dgm:pt modelId="{87C7891B-6E81-462E-B6A5-3A9A37737491}" type="pres">
      <dgm:prSet presAssocID="{A618C848-36C9-4F56-9EAD-85F8ADC64EA0}" presName="compNode" presStyleCnt="0"/>
      <dgm:spPr/>
    </dgm:pt>
    <dgm:pt modelId="{93A2331C-9633-42ED-96D9-100A8CB8E1B7}" type="pres">
      <dgm:prSet presAssocID="{A618C848-36C9-4F56-9EAD-85F8ADC64EA0}" presName="childRect" presStyleLbl="bgAcc1" presStyleIdx="1" presStyleCnt="3" custLinFactNeighborX="123" custLinFactNeighborY="-10">
        <dgm:presLayoutVars>
          <dgm:bulletEnabled val="1"/>
        </dgm:presLayoutVars>
      </dgm:prSet>
      <dgm:spPr/>
    </dgm:pt>
    <dgm:pt modelId="{CE350008-7302-4A89-9EA2-56544BDCC1C2}" type="pres">
      <dgm:prSet presAssocID="{A618C848-36C9-4F56-9EAD-85F8ADC64E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AAB69CF-9E7E-42FB-8C8E-FE230303F87F}" type="pres">
      <dgm:prSet presAssocID="{A618C848-36C9-4F56-9EAD-85F8ADC64EA0}" presName="parentRect" presStyleLbl="alignNode1" presStyleIdx="1" presStyleCnt="3"/>
      <dgm:spPr/>
    </dgm:pt>
    <dgm:pt modelId="{270CFAEF-CB9B-4663-A347-7F30D0BC5562}" type="pres">
      <dgm:prSet presAssocID="{A618C848-36C9-4F56-9EAD-85F8ADC64EA0}" presName="adorn" presStyleLbl="fgAccFollowNode1" presStyleIdx="1" presStyleCnt="3" custFlipVert="0" custFlipHor="0" custScaleX="22341" custScaleY="22052" custLinFactNeighborX="3068" custLinFactNeighborY="-1178"/>
      <dgm:spPr>
        <a:solidFill>
          <a:srgbClr val="0070C0">
            <a:alpha val="90000"/>
          </a:srgbClr>
        </a:solidFill>
        <a:ln>
          <a:noFill/>
        </a:ln>
      </dgm:spPr>
    </dgm:pt>
    <dgm:pt modelId="{D7A34CBB-1263-402F-81C1-71106943C05A}" type="pres">
      <dgm:prSet presAssocID="{7D4C4C84-7C79-49D5-8D27-655C2D08DA9E}" presName="sibTrans" presStyleLbl="sibTrans2D1" presStyleIdx="0" presStyleCnt="0"/>
      <dgm:spPr/>
    </dgm:pt>
    <dgm:pt modelId="{CB172305-9C32-47B7-836E-F8CEC9BEFAE0}" type="pres">
      <dgm:prSet presAssocID="{22FB3E49-B0A8-4302-9DBD-2E95750717DF}" presName="compNode" presStyleCnt="0"/>
      <dgm:spPr/>
    </dgm:pt>
    <dgm:pt modelId="{537616E5-2902-4334-84F6-A6C7138CC49A}" type="pres">
      <dgm:prSet presAssocID="{22FB3E49-B0A8-4302-9DBD-2E95750717DF}" presName="childRect" presStyleLbl="bgAcc1" presStyleIdx="2" presStyleCnt="3">
        <dgm:presLayoutVars>
          <dgm:bulletEnabled val="1"/>
        </dgm:presLayoutVars>
      </dgm:prSet>
      <dgm:spPr/>
    </dgm:pt>
    <dgm:pt modelId="{E7A5AC03-8C6D-491B-9A3E-BCAF810CF8B7}" type="pres">
      <dgm:prSet presAssocID="{22FB3E49-B0A8-4302-9DBD-2E95750717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4252FF-842A-4B70-B0C3-32285B50527A}" type="pres">
      <dgm:prSet presAssocID="{22FB3E49-B0A8-4302-9DBD-2E95750717DF}" presName="parentRect" presStyleLbl="alignNode1" presStyleIdx="2" presStyleCnt="3"/>
      <dgm:spPr/>
    </dgm:pt>
    <dgm:pt modelId="{035703B5-8604-4415-AB81-1AC9CDF1A823}" type="pres">
      <dgm:prSet presAssocID="{22FB3E49-B0A8-4302-9DBD-2E95750717DF}" presName="adorn" presStyleLbl="fgAccFollowNode1" presStyleIdx="2" presStyleCnt="3" custFlipHor="0" custScaleX="13770" custScaleY="7320"/>
      <dgm:spPr>
        <a:solidFill>
          <a:srgbClr val="0070C0">
            <a:alpha val="90000"/>
          </a:srgbClr>
        </a:solidFill>
        <a:ln>
          <a:noFill/>
        </a:ln>
      </dgm:spPr>
    </dgm:pt>
  </dgm:ptLst>
  <dgm:cxnLst>
    <dgm:cxn modelId="{04058905-AD88-44CB-BA0D-13AE4FFA30C1}" type="presOf" srcId="{A618C848-36C9-4F56-9EAD-85F8ADC64EA0}" destId="{CE350008-7302-4A89-9EA2-56544BDCC1C2}" srcOrd="0" destOrd="0" presId="urn:microsoft.com/office/officeart/2005/8/layout/bList2"/>
    <dgm:cxn modelId="{0BF21E11-8A00-4A44-9726-2D656A0751C3}" type="presOf" srcId="{554E0ADF-C5D6-41D6-B3ED-3D189BD37B31}" destId="{48F1CEF9-FB68-46F1-97A1-ED03C2AEAEB0}" srcOrd="0" destOrd="0" presId="urn:microsoft.com/office/officeart/2005/8/layout/bList2"/>
    <dgm:cxn modelId="{39896019-BA3D-42B9-89F4-B79F842AD6F7}" type="presOf" srcId="{260F133F-1E51-475D-9400-6445AD682918}" destId="{141C448B-E2CB-4774-8A9C-7372AD69ECE9}" srcOrd="0" destOrd="0" presId="urn:microsoft.com/office/officeart/2005/8/layout/bList2"/>
    <dgm:cxn modelId="{5B61F82F-2950-4DB3-B571-0C2617E70C23}" type="presOf" srcId="{554E0ADF-C5D6-41D6-B3ED-3D189BD37B31}" destId="{A2F07E85-8384-4890-AD48-460F4A7F45E6}" srcOrd="1" destOrd="0" presId="urn:microsoft.com/office/officeart/2005/8/layout/bList2"/>
    <dgm:cxn modelId="{31B6543D-5A9B-4CC5-8E89-17486563A6A0}" type="presOf" srcId="{22FB3E49-B0A8-4302-9DBD-2E95750717DF}" destId="{E7A5AC03-8C6D-491B-9A3E-BCAF810CF8B7}" srcOrd="0" destOrd="0" presId="urn:microsoft.com/office/officeart/2005/8/layout/bList2"/>
    <dgm:cxn modelId="{7E402140-18C4-4BE5-AC3D-112EF7B357B3}" srcId="{260F133F-1E51-475D-9400-6445AD682918}" destId="{A618C848-36C9-4F56-9EAD-85F8ADC64EA0}" srcOrd="1" destOrd="0" parTransId="{7112E611-5487-4726-94DE-895926580CA9}" sibTransId="{7D4C4C84-7C79-49D5-8D27-655C2D08DA9E}"/>
    <dgm:cxn modelId="{56560970-1E84-4A4E-A5BB-A085CC2D990B}" type="presOf" srcId="{EC3E4F6E-F3CB-4BFD-8C8A-1A0A51C9A687}" destId="{7A85A502-B12D-4313-97FF-9BBC1459EF8C}" srcOrd="0" destOrd="0" presId="urn:microsoft.com/office/officeart/2005/8/layout/bList2"/>
    <dgm:cxn modelId="{D4C3C957-40C4-47D8-98FA-C004B6136C6E}" srcId="{260F133F-1E51-475D-9400-6445AD682918}" destId="{554E0ADF-C5D6-41D6-B3ED-3D189BD37B31}" srcOrd="0" destOrd="0" parTransId="{A35FE7FB-F50A-4090-BC9D-17CBAB8A9929}" sibTransId="{EC3E4F6E-F3CB-4BFD-8C8A-1A0A51C9A687}"/>
    <dgm:cxn modelId="{886FFB78-F779-4898-83B2-4378C36DE313}" type="presOf" srcId="{7D4C4C84-7C79-49D5-8D27-655C2D08DA9E}" destId="{D7A34CBB-1263-402F-81C1-71106943C05A}" srcOrd="0" destOrd="0" presId="urn:microsoft.com/office/officeart/2005/8/layout/bList2"/>
    <dgm:cxn modelId="{A3C533E7-6A0A-4135-AE70-F03BFC7BA2D4}" type="presOf" srcId="{A618C848-36C9-4F56-9EAD-85F8ADC64EA0}" destId="{BAAB69CF-9E7E-42FB-8C8E-FE230303F87F}" srcOrd="1" destOrd="0" presId="urn:microsoft.com/office/officeart/2005/8/layout/bList2"/>
    <dgm:cxn modelId="{1429A8EA-E1BB-4FD4-8B37-2E565CEB3B10}" srcId="{260F133F-1E51-475D-9400-6445AD682918}" destId="{22FB3E49-B0A8-4302-9DBD-2E95750717DF}" srcOrd="2" destOrd="0" parTransId="{C3D3B08F-84FE-4379-88F0-32474698886E}" sibTransId="{92A5CCF3-AFD8-4C1C-A684-137383EA629F}"/>
    <dgm:cxn modelId="{95E542FE-C9FA-4952-824F-64D3E54D274A}" type="presOf" srcId="{22FB3E49-B0A8-4302-9DBD-2E95750717DF}" destId="{FA4252FF-842A-4B70-B0C3-32285B50527A}" srcOrd="1" destOrd="0" presId="urn:microsoft.com/office/officeart/2005/8/layout/bList2"/>
    <dgm:cxn modelId="{93607E39-A125-487B-82DD-348A0829043E}" type="presParOf" srcId="{141C448B-E2CB-4774-8A9C-7372AD69ECE9}" destId="{EB79DCD0-DB6D-48A6-A74D-A46E722A8F39}" srcOrd="0" destOrd="0" presId="urn:microsoft.com/office/officeart/2005/8/layout/bList2"/>
    <dgm:cxn modelId="{8D9C4840-D7C0-4762-9AAD-956C3A748EDC}" type="presParOf" srcId="{EB79DCD0-DB6D-48A6-A74D-A46E722A8F39}" destId="{60D3C100-DBC8-4DF0-83A2-1216111B57C5}" srcOrd="0" destOrd="0" presId="urn:microsoft.com/office/officeart/2005/8/layout/bList2"/>
    <dgm:cxn modelId="{1D006970-F437-460D-B83A-89755ACFA17F}" type="presParOf" srcId="{EB79DCD0-DB6D-48A6-A74D-A46E722A8F39}" destId="{48F1CEF9-FB68-46F1-97A1-ED03C2AEAEB0}" srcOrd="1" destOrd="0" presId="urn:microsoft.com/office/officeart/2005/8/layout/bList2"/>
    <dgm:cxn modelId="{8DC54F22-01D1-43DD-82B3-3BF4FEF2E14A}" type="presParOf" srcId="{EB79DCD0-DB6D-48A6-A74D-A46E722A8F39}" destId="{A2F07E85-8384-4890-AD48-460F4A7F45E6}" srcOrd="2" destOrd="0" presId="urn:microsoft.com/office/officeart/2005/8/layout/bList2"/>
    <dgm:cxn modelId="{CC074462-7814-4CAA-9FFE-D130CE006B6D}" type="presParOf" srcId="{EB79DCD0-DB6D-48A6-A74D-A46E722A8F39}" destId="{E8050A28-EFA7-44CC-9E48-D0AC3EDD2F6F}" srcOrd="3" destOrd="0" presId="urn:microsoft.com/office/officeart/2005/8/layout/bList2"/>
    <dgm:cxn modelId="{5AC82A41-000D-45F6-B27E-C6F9374FB0D0}" type="presParOf" srcId="{141C448B-E2CB-4774-8A9C-7372AD69ECE9}" destId="{7A85A502-B12D-4313-97FF-9BBC1459EF8C}" srcOrd="1" destOrd="0" presId="urn:microsoft.com/office/officeart/2005/8/layout/bList2"/>
    <dgm:cxn modelId="{F27CABAE-F548-4ADD-BA85-B1734C6056C6}" type="presParOf" srcId="{141C448B-E2CB-4774-8A9C-7372AD69ECE9}" destId="{87C7891B-6E81-462E-B6A5-3A9A37737491}" srcOrd="2" destOrd="0" presId="urn:microsoft.com/office/officeart/2005/8/layout/bList2"/>
    <dgm:cxn modelId="{5BA25D3C-890E-47EE-8B96-A2683B302CC4}" type="presParOf" srcId="{87C7891B-6E81-462E-B6A5-3A9A37737491}" destId="{93A2331C-9633-42ED-96D9-100A8CB8E1B7}" srcOrd="0" destOrd="0" presId="urn:microsoft.com/office/officeart/2005/8/layout/bList2"/>
    <dgm:cxn modelId="{55FB8D96-8AF2-42AD-A98F-A1C00EC96361}" type="presParOf" srcId="{87C7891B-6E81-462E-B6A5-3A9A37737491}" destId="{CE350008-7302-4A89-9EA2-56544BDCC1C2}" srcOrd="1" destOrd="0" presId="urn:microsoft.com/office/officeart/2005/8/layout/bList2"/>
    <dgm:cxn modelId="{F9C1D81C-4E55-4A5B-8616-39017E63607B}" type="presParOf" srcId="{87C7891B-6E81-462E-B6A5-3A9A37737491}" destId="{BAAB69CF-9E7E-42FB-8C8E-FE230303F87F}" srcOrd="2" destOrd="0" presId="urn:microsoft.com/office/officeart/2005/8/layout/bList2"/>
    <dgm:cxn modelId="{262C3EAD-7DB4-4795-B552-0417FC5BB7D0}" type="presParOf" srcId="{87C7891B-6E81-462E-B6A5-3A9A37737491}" destId="{270CFAEF-CB9B-4663-A347-7F30D0BC5562}" srcOrd="3" destOrd="0" presId="urn:microsoft.com/office/officeart/2005/8/layout/bList2"/>
    <dgm:cxn modelId="{63B293A6-53A6-49C8-A446-D53E7B7887F6}" type="presParOf" srcId="{141C448B-E2CB-4774-8A9C-7372AD69ECE9}" destId="{D7A34CBB-1263-402F-81C1-71106943C05A}" srcOrd="3" destOrd="0" presId="urn:microsoft.com/office/officeart/2005/8/layout/bList2"/>
    <dgm:cxn modelId="{BA7AB379-4ED3-493C-BE18-3D1610AD9250}" type="presParOf" srcId="{141C448B-E2CB-4774-8A9C-7372AD69ECE9}" destId="{CB172305-9C32-47B7-836E-F8CEC9BEFAE0}" srcOrd="4" destOrd="0" presId="urn:microsoft.com/office/officeart/2005/8/layout/bList2"/>
    <dgm:cxn modelId="{DA88D671-69F1-4197-B9C7-26A518ABD6A3}" type="presParOf" srcId="{CB172305-9C32-47B7-836E-F8CEC9BEFAE0}" destId="{537616E5-2902-4334-84F6-A6C7138CC49A}" srcOrd="0" destOrd="0" presId="urn:microsoft.com/office/officeart/2005/8/layout/bList2"/>
    <dgm:cxn modelId="{08C93DFD-6DC7-47AD-9B27-8B4BA3F9D651}" type="presParOf" srcId="{CB172305-9C32-47B7-836E-F8CEC9BEFAE0}" destId="{E7A5AC03-8C6D-491B-9A3E-BCAF810CF8B7}" srcOrd="1" destOrd="0" presId="urn:microsoft.com/office/officeart/2005/8/layout/bList2"/>
    <dgm:cxn modelId="{16F2B68D-4758-48DF-9A3A-62ED9760E635}" type="presParOf" srcId="{CB172305-9C32-47B7-836E-F8CEC9BEFAE0}" destId="{FA4252FF-842A-4B70-B0C3-32285B50527A}" srcOrd="2" destOrd="0" presId="urn:microsoft.com/office/officeart/2005/8/layout/bList2"/>
    <dgm:cxn modelId="{E39D6926-40D5-470D-9CDA-539BA3E91E8D}" type="presParOf" srcId="{CB172305-9C32-47B7-836E-F8CEC9BEFAE0}" destId="{035703B5-8604-4415-AB81-1AC9CDF1A82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3C100-DBC8-4DF0-83A2-1216111B57C5}">
      <dsp:nvSpPr>
        <dsp:cNvPr id="0" name=""/>
        <dsp:cNvSpPr/>
      </dsp:nvSpPr>
      <dsp:spPr>
        <a:xfrm>
          <a:off x="479022" y="3092"/>
          <a:ext cx="1507363" cy="11123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7E85-8384-4890-AD48-460F4A7F45E6}">
      <dsp:nvSpPr>
        <dsp:cNvPr id="0" name=""/>
        <dsp:cNvSpPr/>
      </dsp:nvSpPr>
      <dsp:spPr>
        <a:xfrm>
          <a:off x="479655" y="1121392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sp:txBody>
      <dsp:txXfrm>
        <a:off x="479655" y="1121392"/>
        <a:ext cx="1060632" cy="483436"/>
      </dsp:txXfrm>
    </dsp:sp>
    <dsp:sp modelId="{E8050A28-EFA7-44CC-9E48-D0AC3EDD2F6F}">
      <dsp:nvSpPr>
        <dsp:cNvPr id="0" name=""/>
        <dsp:cNvSpPr/>
      </dsp:nvSpPr>
      <dsp:spPr>
        <a:xfrm flipV="1">
          <a:off x="1733263" y="1320656"/>
          <a:ext cx="38586" cy="69391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2331C-9633-42ED-96D9-100A8CB8E1B7}">
      <dsp:nvSpPr>
        <dsp:cNvPr id="0" name=""/>
        <dsp:cNvSpPr/>
      </dsp:nvSpPr>
      <dsp:spPr>
        <a:xfrm>
          <a:off x="2118832" y="0"/>
          <a:ext cx="1506098" cy="11242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B69CF-9E7E-42FB-8C8E-FE230303F87F}">
      <dsp:nvSpPr>
        <dsp:cNvPr id="0" name=""/>
        <dsp:cNvSpPr/>
      </dsp:nvSpPr>
      <dsp:spPr>
        <a:xfrm>
          <a:off x="2116980" y="1124377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4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dsp:txBody>
      <dsp:txXfrm>
        <a:off x="2116980" y="1124377"/>
        <a:ext cx="1060632" cy="483436"/>
      </dsp:txXfrm>
    </dsp:sp>
    <dsp:sp modelId="{270CFAEF-CB9B-4663-A347-7F30D0BC5562}">
      <dsp:nvSpPr>
        <dsp:cNvPr id="0" name=""/>
        <dsp:cNvSpPr/>
      </dsp:nvSpPr>
      <dsp:spPr>
        <a:xfrm>
          <a:off x="3441073" y="1400402"/>
          <a:ext cx="117767" cy="116243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616E5-2902-4334-84F6-A6C7138CC49A}">
      <dsp:nvSpPr>
        <dsp:cNvPr id="0" name=""/>
        <dsp:cNvSpPr/>
      </dsp:nvSpPr>
      <dsp:spPr>
        <a:xfrm>
          <a:off x="1298001" y="1868892"/>
          <a:ext cx="1506098" cy="11242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252FF-842A-4B70-B0C3-32285B50527A}">
      <dsp:nvSpPr>
        <dsp:cNvPr id="0" name=""/>
        <dsp:cNvSpPr/>
      </dsp:nvSpPr>
      <dsp:spPr>
        <a:xfrm>
          <a:off x="1298001" y="2993163"/>
          <a:ext cx="1506098" cy="48343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   3,5%</a:t>
          </a:r>
        </a:p>
      </dsp:txBody>
      <dsp:txXfrm>
        <a:off x="1298001" y="2993163"/>
        <a:ext cx="1060632" cy="483436"/>
      </dsp:txXfrm>
    </dsp:sp>
    <dsp:sp modelId="{035703B5-8604-4415-AB81-1AC9CDF1A823}">
      <dsp:nvSpPr>
        <dsp:cNvPr id="0" name=""/>
        <dsp:cNvSpPr/>
      </dsp:nvSpPr>
      <dsp:spPr>
        <a:xfrm>
          <a:off x="2628512" y="3314226"/>
          <a:ext cx="72586" cy="38586"/>
        </a:xfrm>
        <a:prstGeom prst="ellipse">
          <a:avLst/>
        </a:prstGeom>
        <a:solidFill>
          <a:srgbClr val="0070C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9F0A9-7ABE-471B-97E1-4C4E93C866E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5075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2747"/>
            <a:ext cx="5486400" cy="3888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08E8-BC1A-4742-9E16-D5CB8A6E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F08E8-BC1A-4742-9E16-D5CB8A6E8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79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837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216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1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2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5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8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35342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4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9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D4D5-09B2-4C15-BD10-D053F1345DC4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20B15-D8E7-4CBB-9D14-9177542E3D6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95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C58D1-8CDF-4287-A3C2-D2C22C4C7533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3A0DD-C279-4729-8A9D-50C6F678AB0B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9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1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45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04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CC4FC-7B0C-408C-B340-DFFD0F104C68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FE59-AF32-4359-8A53-CC2DBABF9292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5298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5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05888-B29A-46E9-96DE-3C65769533BD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1C2D-0CF2-4D52-8764-042A8F9825F4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829D3-69E4-4944-8A07-1683DBD9D935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59A6-D9B3-4A18-8B97-DDB5E0BAA7FA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BFA45-0BFA-44D6-A057-E19073FD2ABA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CFDD5-08F0-420B-A690-C6F3BCABC05F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16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ECF98-5CA8-4293-8DD6-F65D523897B1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FECD-9945-4BBA-BD5F-2B46289EA784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1174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BA74A-4A11-4E19-91B7-903F74D11C02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A69F5-4BD3-49B3-A77A-AB618DAC303D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641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0DE8A-ABD4-4773-9D55-DA9C42CF09BE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A0181-EA4E-4816-8259-3527A1FDCA36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825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3688B-D9DA-4E3F-8901-9B02A94DD9B1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8519-C36F-48DC-86A3-4DD8A85B9AC5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082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FF17-F7BC-4D3D-86E3-3DF72CC42CE0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A8051-40B4-47A6-8953-5581C1F75422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703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/>
              <a:pPr>
                <a:defRPr/>
              </a:pPr>
              <a:t>12. 7. 2024.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780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D57991-E285-4429-8550-A0C77FE43D0A}" type="datetimeFigureOut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12. 7. 2024.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FA2F7E-6897-40C6-8324-B108B4A87DA5}" type="slidenum">
              <a:rPr lang="bs-Latn-B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s-Latn-B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is.gov.b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9.xml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209" y="2162086"/>
            <a:ext cx="9144000" cy="1476977"/>
          </a:xfrm>
        </p:spPr>
        <p:txBody>
          <a:bodyPr>
            <a:noAutofit/>
          </a:bodyPr>
          <a:lstStyle/>
          <a:p>
            <a:r>
              <a:rPr lang="vi-VN" sz="3200" b="1" dirty="0">
                <a:latin typeface="+mn-lt"/>
              </a:rPr>
              <a:t>ISTRAŽIVANJE JAVNOG MNIJENJA: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Stavovi građana o članstvu u Evropskoj uniji</a:t>
            </a:r>
            <a:br>
              <a:rPr lang="vi-VN" sz="3200" b="1" dirty="0">
                <a:latin typeface="+mn-lt"/>
              </a:rPr>
            </a:br>
            <a:r>
              <a:rPr lang="vi-VN" sz="3200" b="1" dirty="0">
                <a:latin typeface="+mn-lt"/>
              </a:rPr>
              <a:t> i procesu integracija u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572" y="5273457"/>
            <a:ext cx="9144000" cy="443680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Juni/Lipanj 20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88" y="111409"/>
            <a:ext cx="1813106" cy="34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37849"/>
            <a:ext cx="10031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prosjeku 4 od 10 građana Bosne i Hercegovine smatra da je borba protiv korupcije reforma koju je neophodno provesti da bi se unaprijedio njihov svakodnevni život</a:t>
            </a:r>
            <a:r>
              <a:rPr lang="en-US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 ovu reformu, druge neophodne reforme za unapređenje svakodnevnog života su reforme sudova i tužilaštava i smanjenje poreskih opterećenja i uklanjanje prepreka zapošljavanju. Nema značajnih razlika u odgovorima po entitetima.</a:t>
            </a:r>
            <a:endParaRPr lang="hr-BA" altLang="sr-Latn-R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bs-Latn-B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mišljenju građana Bosne i Hercegovine, kao i u ranijim istraživanjima,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je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zainteresovana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pristupanje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osne i Hercegovine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najvećoj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prirodnih resursa,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stabilnosti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blagoj prednosti su s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tručni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kvalifikovani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u odnosu na širenje evropskog tržišta, dok je u 2023. godini širenje evropskog tržišta imalo prednost u odnosu na stručne i kvalifikovane radnike. </a:t>
            </a: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Iako u manjem procentu u odnosu na ranija istraživanja, nešto manje od polovine građana Bosne i Hercegovine budućnost EU vidi u čvrstim unutrašnjim odnosima i nastavku proširenja. Ovog mišljenja je 54,4% građana Federacije BiH i 30,7% građana Republike Srpske. Svaki treći građanin u Republici Srpskoj je mišljenja da EU kao integracija neće opstati (30,8%) ili će EU doživjeti svojevrsnu blokovsku podjelu (20,0%). </a:t>
            </a:r>
            <a:r>
              <a:rPr lang="en-US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bs-Latn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42,2% građana Bosne i Hercegovine smatra da bi od ulaska Bosne i Hercegovine u EU najveću korist imali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I dalje su na drugom mjestu političari, a potom slijede preduzetnici. Građani Republike Srpske više nego građani u Federaciji BiH, korist od ulaska Bosne i Hercegovine u EU vide više za političare (29,2% vs 18,1%). Prema mišljenju građana Bosne i Hercegovine, poljoprivrednici bi imali najmanje koristi od ulaska Bosne i Hercegovine u EU (4,9%).</a:t>
            </a: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od 10 građana očekuje da se, nakon ulaska Bosne i Hercegovine u EU, životni standard građana značajno poboljša. Takvog mišljenja je mnogo više građana u Federaciji BiH nego u Republici Srpskoj (63,5% vs. 39,1%). </a:t>
            </a: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002060"/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100" lvl="1" algn="just">
              <a:buClr>
                <a:srgbClr val="002060"/>
              </a:buClr>
            </a:pP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5"/>
          <p:cNvSpPr txBox="1">
            <a:spLocks/>
          </p:cNvSpPr>
          <p:nvPr/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1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55187"/>
            <a:ext cx="100311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olitizacija procesa integrisanja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vidi kao najveća prepreka integraciji Bosne i Hercegovine u EU, a zatim slijede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nespremnost na promjene te objektivne prepreke (obimne reforme u svim sferama života). Građani Republike Srpske, drugu najveću prepreku integraciji Bosne i Hercegovine u EU vide u trenutnom stanju u EU koje i na nivou Bosne i Hercegovine bilježi trend rasta sa 9,2% u 2022. godini na 13,6% u 2024. godini.  </a:t>
            </a: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Istraživanje 2024. godine zaustavilo je trend rasta u poznavanju Direkcije za evropske integracije Vijeća ministara Bosne i Hercegovine u odnosu na ranije godine. Nema značajnih razlika u procentima po entitetima.</a:t>
            </a: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2024. godini, građane Bosne i Hercegovine su više interesovale teme o mogućnosti korištenja finansijske pomoći EU, a potom utjecaj procesa evropskih integracija na svakodnevni život građana i prednost integracije u EU. Građani Federacije BiH su više zainteresovani za teme o mogućnosti korištenja finansijske pomoći EU, dok građani Republike Srpske su više zainteresovani za troškove integracije. Građani Republike Srpske u odnosu na građane Federacije BiH su imali veći procenat odgovora „ne znam“ (19,1% vs. 10,7%).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Glavni mediji koje građani Bosne i Hercegovine koriste kada je u pitanju informisanje o evropskim integracijama su internet i TV, a kao dopunski medij najčešće se koristi radio. </a:t>
            </a:r>
            <a:endParaRPr lang="en-US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Većina građana Bosne i Hercegovine (59,4%) prepoznalo je </a:t>
            </a:r>
            <a:r>
              <a:rPr lang="hr-BA" alt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Evropsku uniju kao najvećeg donatora sredstava Bosni i Hercegovini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Ovakvog mišljenja je 70,0% građana Federacije BiH i 40,1% građana Republike Srpske. Po mišljenju građana Bosne i Hercegovine, drugi najveći donator je Turska (u Federaciji BiH 17,2%), a u Republici Srpskoj Rusija (21,9%).  </a:t>
            </a: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46434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834" y="855187"/>
            <a:ext cx="100311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Kandidatski status Bosne i Hercegovine kao i donošenje odluke o početku pristupnih pregovora sa Bosnom i Hercegovinom za punopravno članstvo u EU, obnovili su optimizam među građanima Bosne i Hercegovine iz istraživanja u 2023. godini, pa tako 39,6% građana misli da će Bosna i Hercegovina ući u EU za najviše 10 godina. Optimizam je veći među građanima u Federaciji BiH u odnosu na Republiku Srpsku (44,9% vs. 31,7%). 24,4% građana Bosne i Hercegovine mišljenja je da Bosna i Hercegovina nikada neće ući u EU. U odnosu na ranija istraživanja, ukupan procenat ovog mišljenja je u padu ali je i dalje veći u Republici Srpskoj (35,1%) u odnosu na Federaciju BiH (17,9%). </a:t>
            </a: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1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Rezultati ovogodišnjeg istraživanja nastavili su trend rasta stava da evropski put Bosne i Hercegovine nema alternativu. Nema značajnih razlika u procentima po entitetima.</a:t>
            </a: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lvl="1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08000" indent="-34290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46434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010" y="2408748"/>
            <a:ext cx="582440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NALAZI ISTRAŽIVANJA </a:t>
            </a:r>
          </a:p>
          <a:p>
            <a:pPr algn="ctr"/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24536" y="1834395"/>
            <a:ext cx="3242206" cy="2257605"/>
            <a:chOff x="2840038" y="4846638"/>
            <a:chExt cx="555625" cy="509587"/>
          </a:xfrm>
          <a:solidFill>
            <a:schemeClr val="accent1"/>
          </a:solidFill>
        </p:grpSpPr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3046413" y="5264150"/>
              <a:ext cx="177800" cy="92075"/>
            </a:xfrm>
            <a:custGeom>
              <a:avLst/>
              <a:gdLst>
                <a:gd name="T0" fmla="*/ 43 w 47"/>
                <a:gd name="T1" fmla="*/ 24 h 24"/>
                <a:gd name="T2" fmla="*/ 40 w 47"/>
                <a:gd name="T3" fmla="*/ 23 h 24"/>
                <a:gd name="T4" fmla="*/ 24 w 47"/>
                <a:gd name="T5" fmla="*/ 9 h 24"/>
                <a:gd name="T6" fmla="*/ 7 w 47"/>
                <a:gd name="T7" fmla="*/ 23 h 24"/>
                <a:gd name="T8" fmla="*/ 2 w 47"/>
                <a:gd name="T9" fmla="*/ 22 h 24"/>
                <a:gd name="T10" fmla="*/ 2 w 47"/>
                <a:gd name="T11" fmla="*/ 16 h 24"/>
                <a:gd name="T12" fmla="*/ 21 w 47"/>
                <a:gd name="T13" fmla="*/ 1 h 24"/>
                <a:gd name="T14" fmla="*/ 26 w 47"/>
                <a:gd name="T15" fmla="*/ 1 h 24"/>
                <a:gd name="T16" fmla="*/ 45 w 47"/>
                <a:gd name="T17" fmla="*/ 16 h 24"/>
                <a:gd name="T18" fmla="*/ 46 w 47"/>
                <a:gd name="T19" fmla="*/ 22 h 24"/>
                <a:gd name="T20" fmla="*/ 43 w 4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">
                  <a:moveTo>
                    <a:pt x="43" y="24"/>
                  </a:moveTo>
                  <a:cubicBezTo>
                    <a:pt x="42" y="24"/>
                    <a:pt x="41" y="23"/>
                    <a:pt x="40" y="2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3" y="24"/>
                    <a:pt x="2" y="22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18"/>
                    <a:pt x="47" y="20"/>
                    <a:pt x="46" y="22"/>
                  </a:cubicBezTo>
                  <a:cubicBezTo>
                    <a:pt x="45" y="23"/>
                    <a:pt x="44" y="24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2878138" y="4876800"/>
              <a:ext cx="517525" cy="30162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3" name="Freeform 271"/>
            <p:cNvSpPr>
              <a:spLocks/>
            </p:cNvSpPr>
            <p:nvPr/>
          </p:nvSpPr>
          <p:spPr bwMode="auto">
            <a:xfrm>
              <a:off x="3011488" y="4953000"/>
              <a:ext cx="250825" cy="158750"/>
            </a:xfrm>
            <a:custGeom>
              <a:avLst/>
              <a:gdLst>
                <a:gd name="T0" fmla="*/ 6 w 66"/>
                <a:gd name="T1" fmla="*/ 42 h 42"/>
                <a:gd name="T2" fmla="*/ 0 w 66"/>
                <a:gd name="T3" fmla="*/ 37 h 42"/>
                <a:gd name="T4" fmla="*/ 18 w 66"/>
                <a:gd name="T5" fmla="*/ 17 h 42"/>
                <a:gd name="T6" fmla="*/ 23 w 66"/>
                <a:gd name="T7" fmla="*/ 16 h 42"/>
                <a:gd name="T8" fmla="*/ 38 w 66"/>
                <a:gd name="T9" fmla="*/ 26 h 42"/>
                <a:gd name="T10" fmla="*/ 59 w 66"/>
                <a:gd name="T11" fmla="*/ 0 h 42"/>
                <a:gd name="T12" fmla="*/ 66 w 66"/>
                <a:gd name="T13" fmla="*/ 5 h 42"/>
                <a:gd name="T14" fmla="*/ 41 w 66"/>
                <a:gd name="T15" fmla="*/ 34 h 42"/>
                <a:gd name="T16" fmla="*/ 36 w 66"/>
                <a:gd name="T17" fmla="*/ 35 h 42"/>
                <a:gd name="T18" fmla="*/ 22 w 66"/>
                <a:gd name="T19" fmla="*/ 25 h 42"/>
                <a:gd name="T20" fmla="*/ 6 w 66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2">
                  <a:moveTo>
                    <a:pt x="6" y="42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5"/>
                    <a:pt x="22" y="15"/>
                    <a:pt x="23" y="1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5"/>
                    <a:pt x="38" y="36"/>
                    <a:pt x="36" y="35"/>
                  </a:cubicBezTo>
                  <a:cubicBezTo>
                    <a:pt x="22" y="25"/>
                    <a:pt x="22" y="25"/>
                    <a:pt x="22" y="25"/>
                  </a:cubicBezTo>
                  <a:lnTo>
                    <a:pt x="6" y="42"/>
                  </a:lnTo>
                  <a:close/>
                </a:path>
              </a:pathLst>
            </a:custGeom>
            <a:solidFill>
              <a:srgbClr val="F8B3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4" name="Freeform 272"/>
            <p:cNvSpPr>
              <a:spLocks noEditPoints="1"/>
            </p:cNvSpPr>
            <p:nvPr/>
          </p:nvSpPr>
          <p:spPr bwMode="auto">
            <a:xfrm>
              <a:off x="2908300" y="4876800"/>
              <a:ext cx="452438" cy="315912"/>
            </a:xfrm>
            <a:custGeom>
              <a:avLst/>
              <a:gdLst>
                <a:gd name="T0" fmla="*/ 0 w 119"/>
                <a:gd name="T1" fmla="*/ 37 h 83"/>
                <a:gd name="T2" fmla="*/ 0 w 119"/>
                <a:gd name="T3" fmla="*/ 48 h 83"/>
                <a:gd name="T4" fmla="*/ 8 w 119"/>
                <a:gd name="T5" fmla="*/ 47 h 83"/>
                <a:gd name="T6" fmla="*/ 8 w 119"/>
                <a:gd name="T7" fmla="*/ 36 h 83"/>
                <a:gd name="T8" fmla="*/ 4 w 119"/>
                <a:gd name="T9" fmla="*/ 38 h 83"/>
                <a:gd name="T10" fmla="*/ 0 w 119"/>
                <a:gd name="T11" fmla="*/ 37 h 83"/>
                <a:gd name="T12" fmla="*/ 115 w 119"/>
                <a:gd name="T13" fmla="*/ 0 h 83"/>
                <a:gd name="T14" fmla="*/ 4 w 119"/>
                <a:gd name="T15" fmla="*/ 0 h 83"/>
                <a:gd name="T16" fmla="*/ 0 w 119"/>
                <a:gd name="T17" fmla="*/ 4 h 83"/>
                <a:gd name="T18" fmla="*/ 0 w 119"/>
                <a:gd name="T19" fmla="*/ 20 h 83"/>
                <a:gd name="T20" fmla="*/ 4 w 119"/>
                <a:gd name="T21" fmla="*/ 19 h 83"/>
                <a:gd name="T22" fmla="*/ 8 w 119"/>
                <a:gd name="T23" fmla="*/ 20 h 83"/>
                <a:gd name="T24" fmla="*/ 8 w 119"/>
                <a:gd name="T25" fmla="*/ 8 h 83"/>
                <a:gd name="T26" fmla="*/ 111 w 119"/>
                <a:gd name="T27" fmla="*/ 8 h 83"/>
                <a:gd name="T28" fmla="*/ 111 w 119"/>
                <a:gd name="T29" fmla="*/ 75 h 83"/>
                <a:gd name="T30" fmla="*/ 19 w 119"/>
                <a:gd name="T31" fmla="*/ 75 h 83"/>
                <a:gd name="T32" fmla="*/ 20 w 119"/>
                <a:gd name="T33" fmla="*/ 83 h 83"/>
                <a:gd name="T34" fmla="*/ 115 w 119"/>
                <a:gd name="T35" fmla="*/ 83 h 83"/>
                <a:gd name="T36" fmla="*/ 119 w 119"/>
                <a:gd name="T37" fmla="*/ 79 h 83"/>
                <a:gd name="T38" fmla="*/ 119 w 119"/>
                <a:gd name="T39" fmla="*/ 4 h 83"/>
                <a:gd name="T40" fmla="*/ 115 w 1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83">
                  <a:moveTo>
                    <a:pt x="0" y="3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" y="47"/>
                    <a:pt x="6" y="47"/>
                    <a:pt x="8" y="4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5" y="38"/>
                    <a:pt x="4" y="38"/>
                  </a:cubicBezTo>
                  <a:cubicBezTo>
                    <a:pt x="3" y="38"/>
                    <a:pt x="1" y="37"/>
                    <a:pt x="0" y="37"/>
                  </a:cubicBezTo>
                  <a:close/>
                  <a:moveTo>
                    <a:pt x="1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19"/>
                    <a:pt x="4" y="19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0" y="77"/>
                    <a:pt x="20" y="80"/>
                    <a:pt x="20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8" y="83"/>
                    <a:pt x="119" y="81"/>
                    <a:pt x="119" y="7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1"/>
                    <a:pt x="118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5" name="Freeform 273"/>
            <p:cNvSpPr>
              <a:spLocks noEditPoints="1"/>
            </p:cNvSpPr>
            <p:nvPr/>
          </p:nvSpPr>
          <p:spPr bwMode="auto">
            <a:xfrm>
              <a:off x="2874963" y="4937125"/>
              <a:ext cx="98425" cy="95250"/>
            </a:xfrm>
            <a:custGeom>
              <a:avLst/>
              <a:gdLst>
                <a:gd name="T0" fmla="*/ 13 w 26"/>
                <a:gd name="T1" fmla="*/ 25 h 25"/>
                <a:gd name="T2" fmla="*/ 0 w 26"/>
                <a:gd name="T3" fmla="*/ 12 h 25"/>
                <a:gd name="T4" fmla="*/ 13 w 26"/>
                <a:gd name="T5" fmla="*/ 0 h 25"/>
                <a:gd name="T6" fmla="*/ 26 w 26"/>
                <a:gd name="T7" fmla="*/ 12 h 25"/>
                <a:gd name="T8" fmla="*/ 13 w 26"/>
                <a:gd name="T9" fmla="*/ 25 h 25"/>
                <a:gd name="T10" fmla="*/ 13 w 26"/>
                <a:gd name="T11" fmla="*/ 7 h 25"/>
                <a:gd name="T12" fmla="*/ 8 w 26"/>
                <a:gd name="T13" fmla="*/ 12 h 25"/>
                <a:gd name="T14" fmla="*/ 13 w 26"/>
                <a:gd name="T15" fmla="*/ 18 h 25"/>
                <a:gd name="T16" fmla="*/ 18 w 26"/>
                <a:gd name="T17" fmla="*/ 12 h 25"/>
                <a:gd name="T18" fmla="*/ 13 w 26"/>
                <a:gd name="T1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6" y="25"/>
                    <a:pt x="0" y="20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20"/>
                    <a:pt x="20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10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6" y="18"/>
                    <a:pt x="18" y="15"/>
                    <a:pt x="18" y="12"/>
                  </a:cubicBezTo>
                  <a:cubicBezTo>
                    <a:pt x="18" y="10"/>
                    <a:pt x="16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6" name="Freeform 274"/>
            <p:cNvSpPr>
              <a:spLocks noEditPoints="1"/>
            </p:cNvSpPr>
            <p:nvPr/>
          </p:nvSpPr>
          <p:spPr bwMode="auto">
            <a:xfrm>
              <a:off x="2840038" y="5051425"/>
              <a:ext cx="163513" cy="304800"/>
            </a:xfrm>
            <a:custGeom>
              <a:avLst/>
              <a:gdLst>
                <a:gd name="T0" fmla="*/ 30 w 43"/>
                <a:gd name="T1" fmla="*/ 80 h 80"/>
                <a:gd name="T2" fmla="*/ 13 w 43"/>
                <a:gd name="T3" fmla="*/ 80 h 80"/>
                <a:gd name="T4" fmla="*/ 10 w 43"/>
                <a:gd name="T5" fmla="*/ 76 h 80"/>
                <a:gd name="T6" fmla="*/ 10 w 43"/>
                <a:gd name="T7" fmla="*/ 53 h 80"/>
                <a:gd name="T8" fmla="*/ 4 w 43"/>
                <a:gd name="T9" fmla="*/ 53 h 80"/>
                <a:gd name="T10" fmla="*/ 1 w 43"/>
                <a:gd name="T11" fmla="*/ 52 h 80"/>
                <a:gd name="T12" fmla="*/ 0 w 43"/>
                <a:gd name="T13" fmla="*/ 49 h 80"/>
                <a:gd name="T14" fmla="*/ 5 w 43"/>
                <a:gd name="T15" fmla="*/ 3 h 80"/>
                <a:gd name="T16" fmla="*/ 9 w 43"/>
                <a:gd name="T17" fmla="*/ 0 h 80"/>
                <a:gd name="T18" fmla="*/ 35 w 43"/>
                <a:gd name="T19" fmla="*/ 0 h 80"/>
                <a:gd name="T20" fmla="*/ 39 w 43"/>
                <a:gd name="T21" fmla="*/ 3 h 80"/>
                <a:gd name="T22" fmla="*/ 43 w 43"/>
                <a:gd name="T23" fmla="*/ 49 h 80"/>
                <a:gd name="T24" fmla="*/ 42 w 43"/>
                <a:gd name="T25" fmla="*/ 52 h 80"/>
                <a:gd name="T26" fmla="*/ 40 w 43"/>
                <a:gd name="T27" fmla="*/ 53 h 80"/>
                <a:gd name="T28" fmla="*/ 34 w 43"/>
                <a:gd name="T29" fmla="*/ 53 h 80"/>
                <a:gd name="T30" fmla="*/ 34 w 43"/>
                <a:gd name="T31" fmla="*/ 76 h 80"/>
                <a:gd name="T32" fmla="*/ 30 w 43"/>
                <a:gd name="T33" fmla="*/ 80 h 80"/>
                <a:gd name="T34" fmla="*/ 17 w 43"/>
                <a:gd name="T35" fmla="*/ 72 h 80"/>
                <a:gd name="T36" fmla="*/ 27 w 43"/>
                <a:gd name="T37" fmla="*/ 72 h 80"/>
                <a:gd name="T38" fmla="*/ 27 w 43"/>
                <a:gd name="T39" fmla="*/ 49 h 80"/>
                <a:gd name="T40" fmla="*/ 30 w 43"/>
                <a:gd name="T41" fmla="*/ 45 h 80"/>
                <a:gd name="T42" fmla="*/ 35 w 43"/>
                <a:gd name="T43" fmla="*/ 45 h 80"/>
                <a:gd name="T44" fmla="*/ 31 w 43"/>
                <a:gd name="T45" fmla="*/ 7 h 80"/>
                <a:gd name="T46" fmla="*/ 13 w 43"/>
                <a:gd name="T47" fmla="*/ 7 h 80"/>
                <a:gd name="T48" fmla="*/ 8 w 43"/>
                <a:gd name="T49" fmla="*/ 45 h 80"/>
                <a:gd name="T50" fmla="*/ 13 w 43"/>
                <a:gd name="T51" fmla="*/ 45 h 80"/>
                <a:gd name="T52" fmla="*/ 17 w 43"/>
                <a:gd name="T53" fmla="*/ 49 h 80"/>
                <a:gd name="T54" fmla="*/ 17 w 43"/>
                <a:gd name="T55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80">
                  <a:moveTo>
                    <a:pt x="30" y="80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11" y="80"/>
                    <a:pt x="10" y="78"/>
                    <a:pt x="10" y="76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2" y="53"/>
                    <a:pt x="1" y="52"/>
                  </a:cubicBezTo>
                  <a:cubicBezTo>
                    <a:pt x="1" y="51"/>
                    <a:pt x="0" y="50"/>
                    <a:pt x="0" y="4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9" y="3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1"/>
                    <a:pt x="42" y="52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3" y="80"/>
                    <a:pt x="30" y="80"/>
                  </a:cubicBezTo>
                  <a:close/>
                  <a:moveTo>
                    <a:pt x="17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7"/>
                    <a:pt x="28" y="45"/>
                    <a:pt x="30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5"/>
                    <a:pt x="17" y="47"/>
                    <a:pt x="17" y="49"/>
                  </a:cubicBezTo>
                  <a:lnTo>
                    <a:pt x="17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  <p:sp>
          <p:nvSpPr>
            <p:cNvPr id="17" name="Freeform 275"/>
            <p:cNvSpPr>
              <a:spLocks noEditPoints="1"/>
            </p:cNvSpPr>
            <p:nvPr/>
          </p:nvSpPr>
          <p:spPr bwMode="auto">
            <a:xfrm>
              <a:off x="3121025" y="4846638"/>
              <a:ext cx="31750" cy="509587"/>
            </a:xfrm>
            <a:custGeom>
              <a:avLst/>
              <a:gdLst>
                <a:gd name="T0" fmla="*/ 4 w 8"/>
                <a:gd name="T1" fmla="*/ 0 h 134"/>
                <a:gd name="T2" fmla="*/ 0 w 8"/>
                <a:gd name="T3" fmla="*/ 4 h 134"/>
                <a:gd name="T4" fmla="*/ 0 w 8"/>
                <a:gd name="T5" fmla="*/ 10 h 134"/>
                <a:gd name="T6" fmla="*/ 8 w 8"/>
                <a:gd name="T7" fmla="*/ 10 h 134"/>
                <a:gd name="T8" fmla="*/ 8 w 8"/>
                <a:gd name="T9" fmla="*/ 4 h 134"/>
                <a:gd name="T10" fmla="*/ 4 w 8"/>
                <a:gd name="T11" fmla="*/ 0 h 134"/>
                <a:gd name="T12" fmla="*/ 0 w 8"/>
                <a:gd name="T13" fmla="*/ 130 h 134"/>
                <a:gd name="T14" fmla="*/ 4 w 8"/>
                <a:gd name="T15" fmla="*/ 134 h 134"/>
                <a:gd name="T16" fmla="*/ 8 w 8"/>
                <a:gd name="T17" fmla="*/ 130 h 134"/>
                <a:gd name="T18" fmla="*/ 8 w 8"/>
                <a:gd name="T19" fmla="*/ 87 h 134"/>
                <a:gd name="T20" fmla="*/ 0 w 8"/>
                <a:gd name="T21" fmla="*/ 87 h 134"/>
                <a:gd name="T22" fmla="*/ 0 w 8"/>
                <a:gd name="T23" fmla="*/ 13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34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  <a:moveTo>
                    <a:pt x="0" y="130"/>
                  </a:moveTo>
                  <a:cubicBezTo>
                    <a:pt x="0" y="132"/>
                    <a:pt x="2" y="134"/>
                    <a:pt x="4" y="134"/>
                  </a:cubicBezTo>
                  <a:cubicBezTo>
                    <a:pt x="6" y="134"/>
                    <a:pt x="8" y="132"/>
                    <a:pt x="8" y="130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u="sng"/>
            </a:p>
          </p:txBody>
        </p:sp>
      </p:grpSp>
    </p:spTree>
    <p:extLst>
      <p:ext uri="{BB962C8B-B14F-4D97-AF65-F5344CB8AC3E}">
        <p14:creationId xmlns:p14="http://schemas.microsoft.com/office/powerpoint/2010/main" val="396188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752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1. Ako bi sutra bio referendum za članstvo u EU s pitanjem „Da li podržavate ulazak Bosne i Hercegovine u Evropsku Uniju?“, kako biste glasali?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41352757"/>
              </p:ext>
            </p:extLst>
          </p:nvPr>
        </p:nvGraphicFramePr>
        <p:xfrm>
          <a:off x="3893581" y="1062001"/>
          <a:ext cx="7743825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4162" y="1924050"/>
            <a:ext cx="398281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Na nivou države, 7 od 10 građana glasalo bi za ulazak Bosne i Hercegovine u EU.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Podrška je najveća u Federaciji BiH i Distriktu Brčko (8 od 10), u odnosu na Republiku Srpsku u kojoj je takvog mišljenja gotovo 5 od 10 građana.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Manje od 2,0% građana je neodlučno, a 1 od 10 građana ne bi glasalo na referendumu.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6579" y="799979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</p:spTree>
    <p:extLst>
      <p:ext uri="{BB962C8B-B14F-4D97-AF65-F5344CB8AC3E}">
        <p14:creationId xmlns:p14="http://schemas.microsoft.com/office/powerpoint/2010/main" val="342163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966818" y="14861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2. Zašto podržavate ulazak Bosne i Hercegovine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730" y="1527815"/>
            <a:ext cx="4160353" cy="373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Tri glavna razloga zašto građani podržavaju ulazak Bosne i Hercegovine u EU su garancija trajnog mira i političke stabilnosti, sloboda kretanja ljudi, robe i kapitala, te poštivanje zakona i propisa.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Republici Srpskoj glavni razlog podržavanja ulaska Bosne i Hercegovine u Evropsku uniju je sloboda kretanja ljudi, robe i kapitala i takvog mišljenja je 43,5% građana.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koji su spomenuli nešto drugo (3,2%) kao razlog podržavanja ulaska Bosne i Hercegovine u EU naveli su sve navedene odgovore i ukupan ekonomski napredak.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818" y="549651"/>
            <a:ext cx="283763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=856,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=632,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=203,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=21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68605495"/>
              </p:ext>
            </p:extLst>
          </p:nvPr>
        </p:nvGraphicFramePr>
        <p:xfrm>
          <a:off x="4128408" y="1126671"/>
          <a:ext cx="7554685" cy="493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9948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3. Zašto ne podržavate ulazak Bosne i Hercegovine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817" y="504762"/>
            <a:ext cx="26677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=235,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=158,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767" y="1941739"/>
            <a:ext cx="353806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1 od 5 građana Bosne i Hercegovine ne podržava ulazak Bosne i Hercegovine u EU (19,7%), a kao glavni razlog navode „veće troškove života i poreza“, potom slijede „prevelika centralizacija“ i „iseljavanje stanovništva“.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11387358"/>
              </p:ext>
            </p:extLst>
          </p:nvPr>
        </p:nvGraphicFramePr>
        <p:xfrm>
          <a:off x="3880758" y="957943"/>
          <a:ext cx="7867650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832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5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Koja je od sljedećih reformi prema Vašem mišljenju neophodna za unapređenje svakodnevnog života građana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9696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885" y="1600936"/>
            <a:ext cx="360045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Svaki drugi građanin Bosne i Hercegovine smatra da je borba protiv korupcije neophodna za unapređenje svakodnevnog života građana Bosne i Hercegovine.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Uz borbu protiv korupcije, jedna petina građana smatra da je neophodno smanjenje poreskih opterećenja na rad i uklanjanje prepreka zapošljavanju, a potom slijede reforma socijalnog sistema i reforma sudova i tužilaštava.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Smanjenje poreskih opterećenja na rad i uklanjanje prepreka zapošljavanju potrebnijim smatraju građani u Federaciji BiH, dok za ostale reforme nema znatne razlike po entitetima.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31895834"/>
              </p:ext>
            </p:extLst>
          </p:nvPr>
        </p:nvGraphicFramePr>
        <p:xfrm>
          <a:off x="1458111" y="882413"/>
          <a:ext cx="10527062" cy="538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180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5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+mn-lt"/>
                <a:cs typeface="Arial" panose="020B0604020202020204" pitchFamily="34" charset="0"/>
              </a:rPr>
              <a:t>5</a:t>
            </a:r>
            <a:r>
              <a:rPr lang="vi-VN" sz="2000" cap="all" dirty="0">
                <a:latin typeface="+mn-lt"/>
                <a:cs typeface="Arial" panose="020B0604020202020204" pitchFamily="34" charset="0"/>
              </a:rPr>
              <a:t>. Zašto je po Vašem mišljenju, Evropska unija zainteresovana za pristupanje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i hercegovine</a:t>
            </a:r>
            <a:r>
              <a:rPr lang="vi-VN" sz="2000" cap="all" dirty="0">
                <a:latin typeface="+mn-lt"/>
                <a:cs typeface="Arial" panose="020B0604020202020204" pitchFamily="34" charset="0"/>
              </a:rPr>
              <a:t>?</a:t>
            </a:r>
            <a:br>
              <a:rPr lang="bs-Latn-BA" sz="2000" cap="all" dirty="0">
                <a:latin typeface="+mn-lt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6813" y="1423144"/>
            <a:ext cx="3600450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3 od 10 građana Bosne i Hercegovine mišljenja je da je EU zainteresovana za pristupanje Bosne i Hercegovine zbog prirodnih resursa, a svaki četvrti građanin misli da je EU zainteresovana za pristupanje Bosne i Hercegovine zbog osiguranja mira i stabilnosti.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Trećina građana podijeljena je u mišljenju da je EU zainteresovana za pristupanje Bosne i Hercegovine zbog stručne i kvalifikovane radne snage i širenja evropskog tržišta.  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Građani Republike Srpske, više od građana Federacije BiH, smatraju da je EU zainteresovana za pristupanje Bosne i Hercegovine zbog prirodnih resursa i širenja evropskog tržišta, a manje zbog osiguranja mira i stabilnosti.</a:t>
            </a: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53777113"/>
              </p:ext>
            </p:extLst>
          </p:nvPr>
        </p:nvGraphicFramePr>
        <p:xfrm>
          <a:off x="4161282" y="545536"/>
          <a:ext cx="8177676" cy="552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124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144372"/>
            <a:ext cx="1116386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Kakvo je vaše mišljenje o budućnosti EU?</a:t>
            </a:r>
            <a:br>
              <a:rPr lang="bs-Latn-BA" sz="2400" cap="all" dirty="0">
                <a:solidFill>
                  <a:schemeClr val="bg1"/>
                </a:solidFill>
                <a:latin typeface="+mn-lt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3342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5679" y="1790700"/>
            <a:ext cx="2918731" cy="2408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Nešto manje od polovine građana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osne i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ercegovine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smatra da će EU učvrstiti unutrašnje odnose i nastaviti sa proširenjem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mišljenje je zastupljenije u Federaciji BiH nego u Republici Srpskoj (54,4% vs 30,7%), čiji građani češće od onih iz Federacije BiH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smatraju da EU kao integracija neće opstati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 da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će doživjeti svojevrsnu blokovsku podjelu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42119554"/>
              </p:ext>
            </p:extLst>
          </p:nvPr>
        </p:nvGraphicFramePr>
        <p:xfrm>
          <a:off x="3396342" y="487738"/>
          <a:ext cx="8953500" cy="56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3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58755" y="246182"/>
            <a:ext cx="9773422" cy="369332"/>
          </a:xfrm>
          <a:prstGeom prst="rect">
            <a:avLst/>
          </a:prstGeom>
          <a:solidFill>
            <a:srgbClr val="F8B318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68725"/>
              </p:ext>
            </p:extLst>
          </p:nvPr>
        </p:nvGraphicFramePr>
        <p:xfrm>
          <a:off x="1563675" y="1499443"/>
          <a:ext cx="9814931" cy="41764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5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40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Prikupljanje podataka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10/06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28/06 20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godine 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53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Kvantitativno </a:t>
                      </a:r>
                      <a:r>
                        <a:rPr lang="bs-Latn-BA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istraživanje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CATI metodom (kompjuterski potpomognuto telefonsko anketiranje)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Populacija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Stanovnici B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it-IT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starosti 18 i više godina </a:t>
                      </a:r>
                      <a:endParaRPr lang="it-IT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Uzorak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lučajn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višestepeni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stratificiran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uzor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k,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</a:t>
                      </a:r>
                      <a:r>
                        <a:rPr lang="bs-Latn-BA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 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Okvir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</a:t>
                      </a:r>
                      <a:r>
                        <a:rPr lang="bs-Latn-BA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stanovništva, domaćinstava i stanova u BiH,</a:t>
                      </a:r>
                      <a:r>
                        <a:rPr lang="bs-Latn-BA" sz="160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 godina, 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www.popis.gov.ba</a:t>
                      </a:r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Veličina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N=1.20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634"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Greška uzorka</a:t>
                      </a:r>
                      <a:endParaRPr lang="bs-Latn-BA" sz="16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6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+/- 2,8% na ukupnom uzorku</a:t>
                      </a:r>
                      <a:endParaRPr lang="bs-Latn-BA" sz="16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18" marR="78460" marT="871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4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Koji bi dio društva, prema vašem mišljenju, imao najveću korist od ulaska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496" y="1238459"/>
            <a:ext cx="2963635" cy="3562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Većina g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rađan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osne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ercegovine</a:t>
            </a:r>
            <a:r>
              <a:rPr lang="vi-VN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smatra </a:t>
            </a: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 bi najveću korist od ulaska Bosne i Hercegovine u EU imali mladi, a potom slijede političari, preduzetnici, te studenti i istraživači.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od 10 građana smatra da niko posebno neće imati korist od ulaska Bosne i Hercegovine u EU.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u Republici Srpskoj, mnogo više od građana u Federaciji BiH misle da će političari imati najveću korist od ulaska Bosne i Hercegovine u EU (29,2% vs 18,1%) i mnogo manje misle da će korist imati mladi (29,9% vs 49,0%).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929929"/>
              </p:ext>
            </p:extLst>
          </p:nvPr>
        </p:nvGraphicFramePr>
        <p:xfrm>
          <a:off x="2691493" y="1236277"/>
          <a:ext cx="9405257" cy="466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27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4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OČEKUJETE LI DA ĆE SE, NAKON ULASKA BOSNE I HERCEGOVINE U EVROPSKU UNIJU, ŽIVOTNI STANDARD GRAĐANA ZNAČAJNO POBOLJŠATI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345" y="1933575"/>
            <a:ext cx="2906485" cy="2485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Malo više od polovine građana Bosne i Hercegovine smatra da bi se životni standard građana značajno poboljšao nakon ulaska Bosne i Hercegovine u EU.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mišljenje je značajno zastupljenije u Federaciji BiH nego u Republici Srpskoj (63,5% vs. 39,1%).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20682198"/>
              </p:ext>
            </p:extLst>
          </p:nvPr>
        </p:nvGraphicFramePr>
        <p:xfrm>
          <a:off x="3533774" y="553700"/>
          <a:ext cx="87915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414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4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Po Vašem mišljenju,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šta u najvećoj mjeri otežava integraciju naše zemlje u Evropsku uniju?</a:t>
            </a:r>
            <a:br>
              <a:rPr lang="vi-VN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80513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345" y="1933575"/>
            <a:ext cx="2906485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Politizacija procesa integrisanja u najvećoj mjeri otežava integraciju Bosne i Hercegovine u EU.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mišljenje je zastupljenije u Federaciji BiH nego u Republici Srpskoj, gdje građani smatraju da trenutno stanje u Evropskoj uniji otežava proces integracije Bosne i Hercegovine u EU.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Pored politizacije procesa integrisanja, značajnu prepreku za integraciju Bosne i Hercegovine u EU predstavlja i nespremnost na promjene i nema značajne razlike po entitetima u odnosu na državni nivo. 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86889395"/>
              </p:ext>
            </p:extLst>
          </p:nvPr>
        </p:nvGraphicFramePr>
        <p:xfrm>
          <a:off x="3533774" y="553700"/>
          <a:ext cx="87915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212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63531" y="180982"/>
            <a:ext cx="1116386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. Da li ste čuli za Direkciju za evropske integracije Vijeća ministara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889551" y="745464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531344"/>
              </p:ext>
            </p:extLst>
          </p:nvPr>
        </p:nvGraphicFramePr>
        <p:xfrm>
          <a:off x="2884488" y="1217613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8503" y="1933575"/>
            <a:ext cx="2847974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50% građana Bosne i Hercegovine čulo je za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Direkciju za evropske integracije Vijeća ministara Bosne i Hercegovine.</a:t>
            </a: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8309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11. Koje su teme u vezi sa procesom evropskih integracija u medijima predmet Vašeg interesovanja?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56148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727100"/>
              </p:ext>
            </p:extLst>
          </p:nvPr>
        </p:nvGraphicFramePr>
        <p:xfrm>
          <a:off x="2564947" y="998613"/>
          <a:ext cx="9526361" cy="486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5798" y="1428750"/>
            <a:ext cx="3380209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Jedna četvrtina građana Bosne i Hercegovine zainteresovana je za mogućnost korištenja finansijske pomoći EU, a  jedna petina ispitanika  izjavila je da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ih, u vezi sa procesom evropskih integracija, interesuju teme vezane za utjecaj procesa EU integracija na svakodnevni život građana.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Zainteresovanost za mogućnost korištenja finansijske pomoći EU je prisutnija u Federaciji BiH u odnosu na Republiku Srpsku (31,5% vs 18,9%).</a:t>
            </a:r>
          </a:p>
        </p:txBody>
      </p:sp>
    </p:spTree>
    <p:extLst>
      <p:ext uri="{BB962C8B-B14F-4D97-AF65-F5344CB8AC3E}">
        <p14:creationId xmlns:p14="http://schemas.microsoft.com/office/powerpoint/2010/main" val="351160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8309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12. Koja sredstva informiranja najviše koristite kad je u pitanju informiranje o evropskim integracijama?</a:t>
            </a:r>
            <a:br>
              <a:rPr lang="bs-Latn-BA" sz="2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764312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0998" y="1106291"/>
            <a:ext cx="11369856" cy="4471838"/>
            <a:chOff x="650998" y="1065831"/>
            <a:chExt cx="11369856" cy="4471838"/>
          </a:xfrm>
        </p:grpSpPr>
        <p:graphicFrame>
          <p:nvGraphicFramePr>
            <p:cNvPr id="7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3261249"/>
                </p:ext>
              </p:extLst>
            </p:nvPr>
          </p:nvGraphicFramePr>
          <p:xfrm>
            <a:off x="2157413" y="1065831"/>
            <a:ext cx="9863441" cy="4359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650998" y="1219200"/>
              <a:ext cx="4102101" cy="3913015"/>
              <a:chOff x="340766" y="1466850"/>
              <a:chExt cx="4102101" cy="391301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0766" y="1903158"/>
                <a:ext cx="4102101" cy="3476707"/>
                <a:chOff x="517525" y="1058781"/>
                <a:chExt cx="4511675" cy="4122820"/>
              </a:xfrm>
            </p:grpSpPr>
            <p:graphicFrame>
              <p:nvGraphicFramePr>
                <p:cNvPr id="15" name="Diagram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429844027"/>
                    </p:ext>
                  </p:extLst>
                </p:nvPr>
              </p:nvGraphicFramePr>
              <p:xfrm>
                <a:off x="517525" y="1058781"/>
                <a:ext cx="4511675" cy="412282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  <p:grpSp>
              <p:nvGrpSpPr>
                <p:cNvPr id="17" name="Group 16"/>
                <p:cNvGrpSpPr>
                  <a:grpSpLocks noChangeAspect="1"/>
                </p:cNvGrpSpPr>
                <p:nvPr/>
              </p:nvGrpSpPr>
              <p:grpSpPr>
                <a:xfrm>
                  <a:off x="1645700" y="1806218"/>
                  <a:ext cx="394461" cy="561145"/>
                  <a:chOff x="-9775566" y="2708269"/>
                  <a:chExt cx="3013063" cy="4286250"/>
                </a:xfrm>
                <a:gradFill flip="none" rotWithShape="1">
                  <a:gsLst>
                    <a:gs pos="0">
                      <a:srgbClr val="F2DA64"/>
                    </a:gs>
                    <a:gs pos="100000">
                      <a:srgbClr val="987000"/>
                    </a:gs>
                    <a:gs pos="18000">
                      <a:srgbClr val="A27700"/>
                    </a:gs>
                    <a:gs pos="51000">
                      <a:srgbClr val="F2DA64"/>
                    </a:gs>
                    <a:gs pos="71000">
                      <a:srgbClr val="D7B446"/>
                    </a:gs>
                  </a:gsLst>
                  <a:lin ang="0" scaled="1"/>
                  <a:tileRect/>
                </a:gradFill>
              </p:grpSpPr>
              <p:sp>
                <p:nvSpPr>
                  <p:cNvPr id="25" name="Freeform 2"/>
                  <p:cNvSpPr>
                    <a:spLocks noChangeArrowheads="1"/>
                  </p:cNvSpPr>
                  <p:nvPr/>
                </p:nvSpPr>
                <p:spPr bwMode="auto">
                  <a:xfrm>
                    <a:off x="-7922961" y="3063866"/>
                    <a:ext cx="666751" cy="1809748"/>
                  </a:xfrm>
                  <a:custGeom>
                    <a:avLst/>
                    <a:gdLst>
                      <a:gd name="T0" fmla="*/ 1198 w 1851"/>
                      <a:gd name="T1" fmla="*/ 2513 h 5026"/>
                      <a:gd name="T2" fmla="*/ 1180 w 1851"/>
                      <a:gd name="T3" fmla="*/ 2813 h 5026"/>
                      <a:gd name="T4" fmla="*/ 1118 w 1851"/>
                      <a:gd name="T5" fmla="*/ 3104 h 5026"/>
                      <a:gd name="T6" fmla="*/ 1013 w 1851"/>
                      <a:gd name="T7" fmla="*/ 3386 h 5026"/>
                      <a:gd name="T8" fmla="*/ 880 w 1851"/>
                      <a:gd name="T9" fmla="*/ 3642 h 5026"/>
                      <a:gd name="T10" fmla="*/ 704 w 1851"/>
                      <a:gd name="T11" fmla="*/ 3889 h 5026"/>
                      <a:gd name="T12" fmla="*/ 502 w 1851"/>
                      <a:gd name="T13" fmla="*/ 4101 h 5026"/>
                      <a:gd name="T14" fmla="*/ 264 w 1851"/>
                      <a:gd name="T15" fmla="*/ 4286 h 5026"/>
                      <a:gd name="T16" fmla="*/ 0 w 1851"/>
                      <a:gd name="T17" fmla="*/ 4445 h 5026"/>
                      <a:gd name="T18" fmla="*/ 290 w 1851"/>
                      <a:gd name="T19" fmla="*/ 5025 h 5026"/>
                      <a:gd name="T20" fmla="*/ 634 w 1851"/>
                      <a:gd name="T21" fmla="*/ 4824 h 5026"/>
                      <a:gd name="T22" fmla="*/ 942 w 1851"/>
                      <a:gd name="T23" fmla="*/ 4577 h 5026"/>
                      <a:gd name="T24" fmla="*/ 1207 w 1851"/>
                      <a:gd name="T25" fmla="*/ 4295 h 5026"/>
                      <a:gd name="T26" fmla="*/ 1426 w 1851"/>
                      <a:gd name="T27" fmla="*/ 3986 h 5026"/>
                      <a:gd name="T28" fmla="*/ 1612 w 1851"/>
                      <a:gd name="T29" fmla="*/ 3651 h 5026"/>
                      <a:gd name="T30" fmla="*/ 1735 w 1851"/>
                      <a:gd name="T31" fmla="*/ 3289 h 5026"/>
                      <a:gd name="T32" fmla="*/ 1823 w 1851"/>
                      <a:gd name="T33" fmla="*/ 2902 h 5026"/>
                      <a:gd name="T34" fmla="*/ 1850 w 1851"/>
                      <a:gd name="T35" fmla="*/ 2513 h 5026"/>
                      <a:gd name="T36" fmla="*/ 1841 w 1851"/>
                      <a:gd name="T37" fmla="*/ 2311 h 5026"/>
                      <a:gd name="T38" fmla="*/ 1788 w 1851"/>
                      <a:gd name="T39" fmla="*/ 1922 h 5026"/>
                      <a:gd name="T40" fmla="*/ 1682 w 1851"/>
                      <a:gd name="T41" fmla="*/ 1552 h 5026"/>
                      <a:gd name="T42" fmla="*/ 1523 w 1851"/>
                      <a:gd name="T43" fmla="*/ 1199 h 5026"/>
                      <a:gd name="T44" fmla="*/ 1320 w 1851"/>
                      <a:gd name="T45" fmla="*/ 882 h 5026"/>
                      <a:gd name="T46" fmla="*/ 1083 w 1851"/>
                      <a:gd name="T47" fmla="*/ 582 h 5026"/>
                      <a:gd name="T48" fmla="*/ 792 w 1851"/>
                      <a:gd name="T49" fmla="*/ 317 h 5026"/>
                      <a:gd name="T50" fmla="*/ 467 w 1851"/>
                      <a:gd name="T51" fmla="*/ 97 h 5026"/>
                      <a:gd name="T52" fmla="*/ 9 w 1851"/>
                      <a:gd name="T53" fmla="*/ 582 h 5026"/>
                      <a:gd name="T54" fmla="*/ 140 w 1851"/>
                      <a:gd name="T55" fmla="*/ 653 h 5026"/>
                      <a:gd name="T56" fmla="*/ 387 w 1851"/>
                      <a:gd name="T57" fmla="*/ 829 h 5026"/>
                      <a:gd name="T58" fmla="*/ 608 w 1851"/>
                      <a:gd name="T59" fmla="*/ 1023 h 5026"/>
                      <a:gd name="T60" fmla="*/ 801 w 1851"/>
                      <a:gd name="T61" fmla="*/ 1252 h 5026"/>
                      <a:gd name="T62" fmla="*/ 951 w 1851"/>
                      <a:gd name="T63" fmla="*/ 1508 h 5026"/>
                      <a:gd name="T64" fmla="*/ 1074 w 1851"/>
                      <a:gd name="T65" fmla="*/ 1772 h 5026"/>
                      <a:gd name="T66" fmla="*/ 1154 w 1851"/>
                      <a:gd name="T67" fmla="*/ 2063 h 5026"/>
                      <a:gd name="T68" fmla="*/ 1198 w 1851"/>
                      <a:gd name="T69" fmla="*/ 2355 h 5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851" h="5026">
                        <a:moveTo>
                          <a:pt x="1198" y="2513"/>
                        </a:moveTo>
                        <a:lnTo>
                          <a:pt x="1198" y="2513"/>
                        </a:lnTo>
                        <a:lnTo>
                          <a:pt x="1198" y="2663"/>
                        </a:lnTo>
                        <a:lnTo>
                          <a:pt x="1180" y="2813"/>
                        </a:lnTo>
                        <a:lnTo>
                          <a:pt x="1154" y="2963"/>
                        </a:lnTo>
                        <a:lnTo>
                          <a:pt x="1118" y="3104"/>
                        </a:lnTo>
                        <a:lnTo>
                          <a:pt x="1074" y="3245"/>
                        </a:lnTo>
                        <a:lnTo>
                          <a:pt x="1013" y="3386"/>
                        </a:lnTo>
                        <a:lnTo>
                          <a:pt x="951" y="3518"/>
                        </a:lnTo>
                        <a:lnTo>
                          <a:pt x="880" y="3642"/>
                        </a:lnTo>
                        <a:lnTo>
                          <a:pt x="792" y="3765"/>
                        </a:lnTo>
                        <a:lnTo>
                          <a:pt x="704" y="3889"/>
                        </a:lnTo>
                        <a:lnTo>
                          <a:pt x="608" y="3995"/>
                        </a:lnTo>
                        <a:lnTo>
                          <a:pt x="502" y="4101"/>
                        </a:lnTo>
                        <a:lnTo>
                          <a:pt x="387" y="4198"/>
                        </a:lnTo>
                        <a:lnTo>
                          <a:pt x="264" y="4286"/>
                        </a:lnTo>
                        <a:lnTo>
                          <a:pt x="140" y="4374"/>
                        </a:lnTo>
                        <a:lnTo>
                          <a:pt x="0" y="4445"/>
                        </a:lnTo>
                        <a:lnTo>
                          <a:pt x="290" y="5025"/>
                        </a:lnTo>
                        <a:lnTo>
                          <a:pt x="290" y="5025"/>
                        </a:lnTo>
                        <a:lnTo>
                          <a:pt x="467" y="4930"/>
                        </a:lnTo>
                        <a:lnTo>
                          <a:pt x="634" y="4824"/>
                        </a:lnTo>
                        <a:lnTo>
                          <a:pt x="792" y="4701"/>
                        </a:lnTo>
                        <a:lnTo>
                          <a:pt x="942" y="4577"/>
                        </a:lnTo>
                        <a:lnTo>
                          <a:pt x="1074" y="4445"/>
                        </a:lnTo>
                        <a:lnTo>
                          <a:pt x="1207" y="4295"/>
                        </a:lnTo>
                        <a:lnTo>
                          <a:pt x="1320" y="4145"/>
                        </a:lnTo>
                        <a:lnTo>
                          <a:pt x="1426" y="3986"/>
                        </a:lnTo>
                        <a:lnTo>
                          <a:pt x="1523" y="3818"/>
                        </a:lnTo>
                        <a:lnTo>
                          <a:pt x="1612" y="3651"/>
                        </a:lnTo>
                        <a:lnTo>
                          <a:pt x="1682" y="3465"/>
                        </a:lnTo>
                        <a:lnTo>
                          <a:pt x="1735" y="3289"/>
                        </a:lnTo>
                        <a:lnTo>
                          <a:pt x="1788" y="3095"/>
                        </a:lnTo>
                        <a:lnTo>
                          <a:pt x="1823" y="2902"/>
                        </a:lnTo>
                        <a:lnTo>
                          <a:pt x="1841" y="2708"/>
                        </a:lnTo>
                        <a:lnTo>
                          <a:pt x="1850" y="2513"/>
                        </a:lnTo>
                        <a:lnTo>
                          <a:pt x="1850" y="2513"/>
                        </a:lnTo>
                        <a:lnTo>
                          <a:pt x="1841" y="2311"/>
                        </a:lnTo>
                        <a:lnTo>
                          <a:pt x="1823" y="2116"/>
                        </a:lnTo>
                        <a:lnTo>
                          <a:pt x="1788" y="1922"/>
                        </a:lnTo>
                        <a:lnTo>
                          <a:pt x="1735" y="1737"/>
                        </a:lnTo>
                        <a:lnTo>
                          <a:pt x="1682" y="1552"/>
                        </a:lnTo>
                        <a:lnTo>
                          <a:pt x="1612" y="1375"/>
                        </a:lnTo>
                        <a:lnTo>
                          <a:pt x="1523" y="1199"/>
                        </a:lnTo>
                        <a:lnTo>
                          <a:pt x="1426" y="1041"/>
                        </a:lnTo>
                        <a:lnTo>
                          <a:pt x="1320" y="882"/>
                        </a:lnTo>
                        <a:lnTo>
                          <a:pt x="1207" y="723"/>
                        </a:lnTo>
                        <a:lnTo>
                          <a:pt x="1083" y="582"/>
                        </a:lnTo>
                        <a:lnTo>
                          <a:pt x="942" y="450"/>
                        </a:lnTo>
                        <a:lnTo>
                          <a:pt x="792" y="317"/>
                        </a:lnTo>
                        <a:lnTo>
                          <a:pt x="634" y="203"/>
                        </a:lnTo>
                        <a:lnTo>
                          <a:pt x="467" y="97"/>
                        </a:lnTo>
                        <a:lnTo>
                          <a:pt x="290" y="0"/>
                        </a:lnTo>
                        <a:lnTo>
                          <a:pt x="9" y="582"/>
                        </a:lnTo>
                        <a:lnTo>
                          <a:pt x="9" y="582"/>
                        </a:lnTo>
                        <a:lnTo>
                          <a:pt x="140" y="653"/>
                        </a:lnTo>
                        <a:lnTo>
                          <a:pt x="264" y="732"/>
                        </a:lnTo>
                        <a:lnTo>
                          <a:pt x="387" y="829"/>
                        </a:lnTo>
                        <a:lnTo>
                          <a:pt x="502" y="926"/>
                        </a:lnTo>
                        <a:lnTo>
                          <a:pt x="608" y="1023"/>
                        </a:lnTo>
                        <a:lnTo>
                          <a:pt x="704" y="1137"/>
                        </a:lnTo>
                        <a:lnTo>
                          <a:pt x="801" y="1252"/>
                        </a:lnTo>
                        <a:lnTo>
                          <a:pt x="880" y="1375"/>
                        </a:lnTo>
                        <a:lnTo>
                          <a:pt x="951" y="1508"/>
                        </a:lnTo>
                        <a:lnTo>
                          <a:pt x="1013" y="1640"/>
                        </a:lnTo>
                        <a:lnTo>
                          <a:pt x="1074" y="1772"/>
                        </a:lnTo>
                        <a:lnTo>
                          <a:pt x="1118" y="1913"/>
                        </a:lnTo>
                        <a:lnTo>
                          <a:pt x="1154" y="2063"/>
                        </a:lnTo>
                        <a:lnTo>
                          <a:pt x="1180" y="2205"/>
                        </a:lnTo>
                        <a:lnTo>
                          <a:pt x="1198" y="2355"/>
                        </a:lnTo>
                        <a:lnTo>
                          <a:pt x="1198" y="2513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6" name="Freeform 3"/>
                  <p:cNvSpPr>
                    <a:spLocks noChangeArrowheads="1"/>
                  </p:cNvSpPr>
                  <p:nvPr/>
                </p:nvSpPr>
                <p:spPr bwMode="auto">
                  <a:xfrm>
                    <a:off x="-7572132" y="2708269"/>
                    <a:ext cx="809629" cy="2517779"/>
                  </a:xfrm>
                  <a:custGeom>
                    <a:avLst/>
                    <a:gdLst>
                      <a:gd name="T0" fmla="*/ 0 w 2248"/>
                      <a:gd name="T1" fmla="*/ 547 h 6994"/>
                      <a:gd name="T2" fmla="*/ 186 w 2248"/>
                      <a:gd name="T3" fmla="*/ 670 h 6994"/>
                      <a:gd name="T4" fmla="*/ 520 w 2248"/>
                      <a:gd name="T5" fmla="*/ 961 h 6994"/>
                      <a:gd name="T6" fmla="*/ 811 w 2248"/>
                      <a:gd name="T7" fmla="*/ 1279 h 6994"/>
                      <a:gd name="T8" fmla="*/ 1066 w 2248"/>
                      <a:gd name="T9" fmla="*/ 1632 h 6994"/>
                      <a:gd name="T10" fmla="*/ 1269 w 2248"/>
                      <a:gd name="T11" fmla="*/ 2011 h 6994"/>
                      <a:gd name="T12" fmla="*/ 1428 w 2248"/>
                      <a:gd name="T13" fmla="*/ 2416 h 6994"/>
                      <a:gd name="T14" fmla="*/ 1534 w 2248"/>
                      <a:gd name="T15" fmla="*/ 2840 h 6994"/>
                      <a:gd name="T16" fmla="*/ 1595 w 2248"/>
                      <a:gd name="T17" fmla="*/ 3272 h 6994"/>
                      <a:gd name="T18" fmla="*/ 1595 w 2248"/>
                      <a:gd name="T19" fmla="*/ 3501 h 6994"/>
                      <a:gd name="T20" fmla="*/ 1569 w 2248"/>
                      <a:gd name="T21" fmla="*/ 3943 h 6994"/>
                      <a:gd name="T22" fmla="*/ 1490 w 2248"/>
                      <a:gd name="T23" fmla="*/ 4374 h 6994"/>
                      <a:gd name="T24" fmla="*/ 1357 w 2248"/>
                      <a:gd name="T25" fmla="*/ 4789 h 6994"/>
                      <a:gd name="T26" fmla="*/ 1172 w 2248"/>
                      <a:gd name="T27" fmla="*/ 5177 h 6994"/>
                      <a:gd name="T28" fmla="*/ 943 w 2248"/>
                      <a:gd name="T29" fmla="*/ 5548 h 6994"/>
                      <a:gd name="T30" fmla="*/ 670 w 2248"/>
                      <a:gd name="T31" fmla="*/ 5883 h 6994"/>
                      <a:gd name="T32" fmla="*/ 352 w 2248"/>
                      <a:gd name="T33" fmla="*/ 6190 h 6994"/>
                      <a:gd name="T34" fmla="*/ 0 w 2248"/>
                      <a:gd name="T35" fmla="*/ 6454 h 6994"/>
                      <a:gd name="T36" fmla="*/ 352 w 2248"/>
                      <a:gd name="T37" fmla="*/ 6993 h 6994"/>
                      <a:gd name="T38" fmla="*/ 776 w 2248"/>
                      <a:gd name="T39" fmla="*/ 6684 h 6994"/>
                      <a:gd name="T40" fmla="*/ 1145 w 2248"/>
                      <a:gd name="T41" fmla="*/ 6322 h 6994"/>
                      <a:gd name="T42" fmla="*/ 1472 w 2248"/>
                      <a:gd name="T43" fmla="*/ 5918 h 6994"/>
                      <a:gd name="T44" fmla="*/ 1744 w 2248"/>
                      <a:gd name="T45" fmla="*/ 5486 h 6994"/>
                      <a:gd name="T46" fmla="*/ 1956 w 2248"/>
                      <a:gd name="T47" fmla="*/ 5018 h 6994"/>
                      <a:gd name="T48" fmla="*/ 2115 w 2248"/>
                      <a:gd name="T49" fmla="*/ 4533 h 6994"/>
                      <a:gd name="T50" fmla="*/ 2212 w 2248"/>
                      <a:gd name="T51" fmla="*/ 4021 h 6994"/>
                      <a:gd name="T52" fmla="*/ 2247 w 2248"/>
                      <a:gd name="T53" fmla="*/ 3501 h 6994"/>
                      <a:gd name="T54" fmla="*/ 2239 w 2248"/>
                      <a:gd name="T55" fmla="*/ 3237 h 6994"/>
                      <a:gd name="T56" fmla="*/ 2168 w 2248"/>
                      <a:gd name="T57" fmla="*/ 2716 h 6994"/>
                      <a:gd name="T58" fmla="*/ 2044 w 2248"/>
                      <a:gd name="T59" fmla="*/ 2222 h 6994"/>
                      <a:gd name="T60" fmla="*/ 1859 w 2248"/>
                      <a:gd name="T61" fmla="*/ 1747 h 6994"/>
                      <a:gd name="T62" fmla="*/ 1613 w 2248"/>
                      <a:gd name="T63" fmla="*/ 1297 h 6994"/>
                      <a:gd name="T64" fmla="*/ 1322 w 2248"/>
                      <a:gd name="T65" fmla="*/ 873 h 6994"/>
                      <a:gd name="T66" fmla="*/ 970 w 2248"/>
                      <a:gd name="T67" fmla="*/ 494 h 6994"/>
                      <a:gd name="T68" fmla="*/ 573 w 2248"/>
                      <a:gd name="T69" fmla="*/ 149 h 69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48" h="6994">
                        <a:moveTo>
                          <a:pt x="352" y="0"/>
                        </a:moveTo>
                        <a:lnTo>
                          <a:pt x="0" y="547"/>
                        </a:lnTo>
                        <a:lnTo>
                          <a:pt x="0" y="547"/>
                        </a:lnTo>
                        <a:lnTo>
                          <a:pt x="186" y="670"/>
                        </a:lnTo>
                        <a:lnTo>
                          <a:pt x="352" y="811"/>
                        </a:lnTo>
                        <a:lnTo>
                          <a:pt x="520" y="961"/>
                        </a:lnTo>
                        <a:lnTo>
                          <a:pt x="670" y="1111"/>
                        </a:lnTo>
                        <a:lnTo>
                          <a:pt x="811" y="1279"/>
                        </a:lnTo>
                        <a:lnTo>
                          <a:pt x="943" y="1455"/>
                        </a:lnTo>
                        <a:lnTo>
                          <a:pt x="1066" y="1632"/>
                        </a:lnTo>
                        <a:lnTo>
                          <a:pt x="1172" y="1826"/>
                        </a:lnTo>
                        <a:lnTo>
                          <a:pt x="1269" y="2011"/>
                        </a:lnTo>
                        <a:lnTo>
                          <a:pt x="1357" y="2213"/>
                        </a:lnTo>
                        <a:lnTo>
                          <a:pt x="1428" y="2416"/>
                        </a:lnTo>
                        <a:lnTo>
                          <a:pt x="1490" y="2628"/>
                        </a:lnTo>
                        <a:lnTo>
                          <a:pt x="1534" y="2840"/>
                        </a:lnTo>
                        <a:lnTo>
                          <a:pt x="1569" y="3060"/>
                        </a:lnTo>
                        <a:lnTo>
                          <a:pt x="1595" y="3272"/>
                        </a:lnTo>
                        <a:lnTo>
                          <a:pt x="1595" y="3501"/>
                        </a:lnTo>
                        <a:lnTo>
                          <a:pt x="1595" y="3501"/>
                        </a:lnTo>
                        <a:lnTo>
                          <a:pt x="1595" y="3722"/>
                        </a:lnTo>
                        <a:lnTo>
                          <a:pt x="1569" y="3943"/>
                        </a:lnTo>
                        <a:lnTo>
                          <a:pt x="1534" y="4153"/>
                        </a:lnTo>
                        <a:lnTo>
                          <a:pt x="1490" y="4374"/>
                        </a:lnTo>
                        <a:lnTo>
                          <a:pt x="1428" y="4577"/>
                        </a:lnTo>
                        <a:lnTo>
                          <a:pt x="1357" y="4789"/>
                        </a:lnTo>
                        <a:lnTo>
                          <a:pt x="1269" y="4983"/>
                        </a:lnTo>
                        <a:lnTo>
                          <a:pt x="1172" y="5177"/>
                        </a:lnTo>
                        <a:lnTo>
                          <a:pt x="1066" y="5362"/>
                        </a:lnTo>
                        <a:lnTo>
                          <a:pt x="943" y="5548"/>
                        </a:lnTo>
                        <a:lnTo>
                          <a:pt x="811" y="5715"/>
                        </a:lnTo>
                        <a:lnTo>
                          <a:pt x="670" y="5883"/>
                        </a:lnTo>
                        <a:lnTo>
                          <a:pt x="520" y="6040"/>
                        </a:lnTo>
                        <a:lnTo>
                          <a:pt x="352" y="6190"/>
                        </a:lnTo>
                        <a:lnTo>
                          <a:pt x="186" y="6322"/>
                        </a:lnTo>
                        <a:lnTo>
                          <a:pt x="0" y="6454"/>
                        </a:lnTo>
                        <a:lnTo>
                          <a:pt x="352" y="6993"/>
                        </a:lnTo>
                        <a:lnTo>
                          <a:pt x="352" y="6993"/>
                        </a:lnTo>
                        <a:lnTo>
                          <a:pt x="573" y="6843"/>
                        </a:lnTo>
                        <a:lnTo>
                          <a:pt x="776" y="6684"/>
                        </a:lnTo>
                        <a:lnTo>
                          <a:pt x="970" y="6507"/>
                        </a:lnTo>
                        <a:lnTo>
                          <a:pt x="1145" y="6322"/>
                        </a:lnTo>
                        <a:lnTo>
                          <a:pt x="1322" y="6119"/>
                        </a:lnTo>
                        <a:lnTo>
                          <a:pt x="1472" y="5918"/>
                        </a:lnTo>
                        <a:lnTo>
                          <a:pt x="1613" y="5706"/>
                        </a:lnTo>
                        <a:lnTo>
                          <a:pt x="1744" y="5486"/>
                        </a:lnTo>
                        <a:lnTo>
                          <a:pt x="1859" y="5256"/>
                        </a:lnTo>
                        <a:lnTo>
                          <a:pt x="1956" y="5018"/>
                        </a:lnTo>
                        <a:lnTo>
                          <a:pt x="2044" y="4780"/>
                        </a:lnTo>
                        <a:lnTo>
                          <a:pt x="2115" y="4533"/>
                        </a:lnTo>
                        <a:lnTo>
                          <a:pt x="2168" y="4277"/>
                        </a:lnTo>
                        <a:lnTo>
                          <a:pt x="2212" y="4021"/>
                        </a:lnTo>
                        <a:lnTo>
                          <a:pt x="2239" y="3766"/>
                        </a:lnTo>
                        <a:lnTo>
                          <a:pt x="2247" y="3501"/>
                        </a:lnTo>
                        <a:lnTo>
                          <a:pt x="2247" y="3501"/>
                        </a:lnTo>
                        <a:lnTo>
                          <a:pt x="2239" y="3237"/>
                        </a:lnTo>
                        <a:lnTo>
                          <a:pt x="2212" y="2972"/>
                        </a:lnTo>
                        <a:lnTo>
                          <a:pt x="2168" y="2716"/>
                        </a:lnTo>
                        <a:lnTo>
                          <a:pt x="2115" y="2469"/>
                        </a:lnTo>
                        <a:lnTo>
                          <a:pt x="2044" y="2222"/>
                        </a:lnTo>
                        <a:lnTo>
                          <a:pt x="1956" y="1976"/>
                        </a:lnTo>
                        <a:lnTo>
                          <a:pt x="1859" y="1747"/>
                        </a:lnTo>
                        <a:lnTo>
                          <a:pt x="1744" y="1517"/>
                        </a:lnTo>
                        <a:lnTo>
                          <a:pt x="1613" y="1297"/>
                        </a:lnTo>
                        <a:lnTo>
                          <a:pt x="1472" y="1076"/>
                        </a:lnTo>
                        <a:lnTo>
                          <a:pt x="1322" y="873"/>
                        </a:lnTo>
                        <a:lnTo>
                          <a:pt x="1154" y="679"/>
                        </a:lnTo>
                        <a:lnTo>
                          <a:pt x="970" y="494"/>
                        </a:lnTo>
                        <a:lnTo>
                          <a:pt x="776" y="317"/>
                        </a:lnTo>
                        <a:lnTo>
                          <a:pt x="573" y="149"/>
                        </a:lnTo>
                        <a:lnTo>
                          <a:pt x="352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7" name="Freeform 4"/>
                  <p:cNvSpPr>
                    <a:spLocks noChangeArrowheads="1"/>
                  </p:cNvSpPr>
                  <p:nvPr/>
                </p:nvSpPr>
                <p:spPr bwMode="auto">
                  <a:xfrm>
                    <a:off x="-9280289" y="3063866"/>
                    <a:ext cx="666752" cy="1809748"/>
                  </a:xfrm>
                  <a:custGeom>
                    <a:avLst/>
                    <a:gdLst>
                      <a:gd name="T0" fmla="*/ 1850 w 1851"/>
                      <a:gd name="T1" fmla="*/ 4445 h 5026"/>
                      <a:gd name="T2" fmla="*/ 1710 w 1851"/>
                      <a:gd name="T3" fmla="*/ 4374 h 5026"/>
                      <a:gd name="T4" fmla="*/ 1463 w 1851"/>
                      <a:gd name="T5" fmla="*/ 4198 h 5026"/>
                      <a:gd name="T6" fmla="*/ 1242 w 1851"/>
                      <a:gd name="T7" fmla="*/ 3995 h 5026"/>
                      <a:gd name="T8" fmla="*/ 1058 w 1851"/>
                      <a:gd name="T9" fmla="*/ 3765 h 5026"/>
                      <a:gd name="T10" fmla="*/ 899 w 1851"/>
                      <a:gd name="T11" fmla="*/ 3518 h 5026"/>
                      <a:gd name="T12" fmla="*/ 776 w 1851"/>
                      <a:gd name="T13" fmla="*/ 3245 h 5026"/>
                      <a:gd name="T14" fmla="*/ 696 w 1851"/>
                      <a:gd name="T15" fmla="*/ 2963 h 5026"/>
                      <a:gd name="T16" fmla="*/ 652 w 1851"/>
                      <a:gd name="T17" fmla="*/ 2663 h 5026"/>
                      <a:gd name="T18" fmla="*/ 652 w 1851"/>
                      <a:gd name="T19" fmla="*/ 2513 h 5026"/>
                      <a:gd name="T20" fmla="*/ 670 w 1851"/>
                      <a:gd name="T21" fmla="*/ 2205 h 5026"/>
                      <a:gd name="T22" fmla="*/ 732 w 1851"/>
                      <a:gd name="T23" fmla="*/ 1913 h 5026"/>
                      <a:gd name="T24" fmla="*/ 837 w 1851"/>
                      <a:gd name="T25" fmla="*/ 1640 h 5026"/>
                      <a:gd name="T26" fmla="*/ 970 w 1851"/>
                      <a:gd name="T27" fmla="*/ 1375 h 5026"/>
                      <a:gd name="T28" fmla="*/ 1146 w 1851"/>
                      <a:gd name="T29" fmla="*/ 1137 h 5026"/>
                      <a:gd name="T30" fmla="*/ 1348 w 1851"/>
                      <a:gd name="T31" fmla="*/ 926 h 5026"/>
                      <a:gd name="T32" fmla="*/ 1586 w 1851"/>
                      <a:gd name="T33" fmla="*/ 732 h 5026"/>
                      <a:gd name="T34" fmla="*/ 1841 w 1851"/>
                      <a:gd name="T35" fmla="*/ 582 h 5026"/>
                      <a:gd name="T36" fmla="*/ 1551 w 1851"/>
                      <a:gd name="T37" fmla="*/ 0 h 5026"/>
                      <a:gd name="T38" fmla="*/ 1216 w 1851"/>
                      <a:gd name="T39" fmla="*/ 203 h 5026"/>
                      <a:gd name="T40" fmla="*/ 908 w 1851"/>
                      <a:gd name="T41" fmla="*/ 450 h 5026"/>
                      <a:gd name="T42" fmla="*/ 643 w 1851"/>
                      <a:gd name="T43" fmla="*/ 723 h 5026"/>
                      <a:gd name="T44" fmla="*/ 424 w 1851"/>
                      <a:gd name="T45" fmla="*/ 1041 h 5026"/>
                      <a:gd name="T46" fmla="*/ 238 w 1851"/>
                      <a:gd name="T47" fmla="*/ 1375 h 5026"/>
                      <a:gd name="T48" fmla="*/ 115 w 1851"/>
                      <a:gd name="T49" fmla="*/ 1737 h 5026"/>
                      <a:gd name="T50" fmla="*/ 27 w 1851"/>
                      <a:gd name="T51" fmla="*/ 2116 h 5026"/>
                      <a:gd name="T52" fmla="*/ 0 w 1851"/>
                      <a:gd name="T53" fmla="*/ 2513 h 5026"/>
                      <a:gd name="T54" fmla="*/ 9 w 1851"/>
                      <a:gd name="T55" fmla="*/ 2708 h 5026"/>
                      <a:gd name="T56" fmla="*/ 62 w 1851"/>
                      <a:gd name="T57" fmla="*/ 3095 h 5026"/>
                      <a:gd name="T58" fmla="*/ 168 w 1851"/>
                      <a:gd name="T59" fmla="*/ 3465 h 5026"/>
                      <a:gd name="T60" fmla="*/ 327 w 1851"/>
                      <a:gd name="T61" fmla="*/ 3818 h 5026"/>
                      <a:gd name="T62" fmla="*/ 530 w 1851"/>
                      <a:gd name="T63" fmla="*/ 4145 h 5026"/>
                      <a:gd name="T64" fmla="*/ 767 w 1851"/>
                      <a:gd name="T65" fmla="*/ 4445 h 5026"/>
                      <a:gd name="T66" fmla="*/ 1058 w 1851"/>
                      <a:gd name="T67" fmla="*/ 4701 h 5026"/>
                      <a:gd name="T68" fmla="*/ 1383 w 1851"/>
                      <a:gd name="T69" fmla="*/ 4930 h 50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851" h="5026">
                        <a:moveTo>
                          <a:pt x="1560" y="5025"/>
                        </a:moveTo>
                        <a:lnTo>
                          <a:pt x="1850" y="4445"/>
                        </a:lnTo>
                        <a:lnTo>
                          <a:pt x="1850" y="4445"/>
                        </a:lnTo>
                        <a:lnTo>
                          <a:pt x="1710" y="4374"/>
                        </a:lnTo>
                        <a:lnTo>
                          <a:pt x="1586" y="4286"/>
                        </a:lnTo>
                        <a:lnTo>
                          <a:pt x="1463" y="4198"/>
                        </a:lnTo>
                        <a:lnTo>
                          <a:pt x="1348" y="4101"/>
                        </a:lnTo>
                        <a:lnTo>
                          <a:pt x="1242" y="3995"/>
                        </a:lnTo>
                        <a:lnTo>
                          <a:pt x="1146" y="3889"/>
                        </a:lnTo>
                        <a:lnTo>
                          <a:pt x="1058" y="3765"/>
                        </a:lnTo>
                        <a:lnTo>
                          <a:pt x="970" y="3642"/>
                        </a:lnTo>
                        <a:lnTo>
                          <a:pt x="899" y="3518"/>
                        </a:lnTo>
                        <a:lnTo>
                          <a:pt x="837" y="3386"/>
                        </a:lnTo>
                        <a:lnTo>
                          <a:pt x="776" y="3245"/>
                        </a:lnTo>
                        <a:lnTo>
                          <a:pt x="732" y="3104"/>
                        </a:lnTo>
                        <a:lnTo>
                          <a:pt x="696" y="2963"/>
                        </a:lnTo>
                        <a:lnTo>
                          <a:pt x="670" y="2813"/>
                        </a:lnTo>
                        <a:lnTo>
                          <a:pt x="652" y="2663"/>
                        </a:lnTo>
                        <a:lnTo>
                          <a:pt x="652" y="2513"/>
                        </a:lnTo>
                        <a:lnTo>
                          <a:pt x="652" y="2513"/>
                        </a:lnTo>
                        <a:lnTo>
                          <a:pt x="652" y="2355"/>
                        </a:lnTo>
                        <a:lnTo>
                          <a:pt x="670" y="2205"/>
                        </a:lnTo>
                        <a:lnTo>
                          <a:pt x="696" y="2063"/>
                        </a:lnTo>
                        <a:lnTo>
                          <a:pt x="732" y="1913"/>
                        </a:lnTo>
                        <a:lnTo>
                          <a:pt x="776" y="1772"/>
                        </a:lnTo>
                        <a:lnTo>
                          <a:pt x="837" y="1640"/>
                        </a:lnTo>
                        <a:lnTo>
                          <a:pt x="899" y="1508"/>
                        </a:lnTo>
                        <a:lnTo>
                          <a:pt x="970" y="1375"/>
                        </a:lnTo>
                        <a:lnTo>
                          <a:pt x="1049" y="1252"/>
                        </a:lnTo>
                        <a:lnTo>
                          <a:pt x="1146" y="1137"/>
                        </a:lnTo>
                        <a:lnTo>
                          <a:pt x="1242" y="1023"/>
                        </a:lnTo>
                        <a:lnTo>
                          <a:pt x="1348" y="926"/>
                        </a:lnTo>
                        <a:lnTo>
                          <a:pt x="1463" y="829"/>
                        </a:lnTo>
                        <a:lnTo>
                          <a:pt x="1586" y="732"/>
                        </a:lnTo>
                        <a:lnTo>
                          <a:pt x="1710" y="653"/>
                        </a:lnTo>
                        <a:lnTo>
                          <a:pt x="1841" y="582"/>
                        </a:lnTo>
                        <a:lnTo>
                          <a:pt x="1551" y="0"/>
                        </a:lnTo>
                        <a:lnTo>
                          <a:pt x="1551" y="0"/>
                        </a:lnTo>
                        <a:lnTo>
                          <a:pt x="1383" y="97"/>
                        </a:lnTo>
                        <a:lnTo>
                          <a:pt x="1216" y="203"/>
                        </a:lnTo>
                        <a:lnTo>
                          <a:pt x="1058" y="317"/>
                        </a:lnTo>
                        <a:lnTo>
                          <a:pt x="908" y="450"/>
                        </a:lnTo>
                        <a:lnTo>
                          <a:pt x="767" y="582"/>
                        </a:lnTo>
                        <a:lnTo>
                          <a:pt x="643" y="723"/>
                        </a:lnTo>
                        <a:lnTo>
                          <a:pt x="530" y="882"/>
                        </a:lnTo>
                        <a:lnTo>
                          <a:pt x="424" y="1041"/>
                        </a:lnTo>
                        <a:lnTo>
                          <a:pt x="327" y="1199"/>
                        </a:lnTo>
                        <a:lnTo>
                          <a:pt x="238" y="1375"/>
                        </a:lnTo>
                        <a:lnTo>
                          <a:pt x="168" y="1552"/>
                        </a:lnTo>
                        <a:lnTo>
                          <a:pt x="115" y="1737"/>
                        </a:lnTo>
                        <a:lnTo>
                          <a:pt x="62" y="1922"/>
                        </a:lnTo>
                        <a:lnTo>
                          <a:pt x="27" y="2116"/>
                        </a:lnTo>
                        <a:lnTo>
                          <a:pt x="9" y="2311"/>
                        </a:lnTo>
                        <a:lnTo>
                          <a:pt x="0" y="2513"/>
                        </a:lnTo>
                        <a:lnTo>
                          <a:pt x="0" y="2513"/>
                        </a:lnTo>
                        <a:lnTo>
                          <a:pt x="9" y="2708"/>
                        </a:lnTo>
                        <a:lnTo>
                          <a:pt x="27" y="2902"/>
                        </a:lnTo>
                        <a:lnTo>
                          <a:pt x="62" y="3095"/>
                        </a:lnTo>
                        <a:lnTo>
                          <a:pt x="115" y="3289"/>
                        </a:lnTo>
                        <a:lnTo>
                          <a:pt x="168" y="3465"/>
                        </a:lnTo>
                        <a:lnTo>
                          <a:pt x="238" y="3651"/>
                        </a:lnTo>
                        <a:lnTo>
                          <a:pt x="327" y="3818"/>
                        </a:lnTo>
                        <a:lnTo>
                          <a:pt x="424" y="3986"/>
                        </a:lnTo>
                        <a:lnTo>
                          <a:pt x="530" y="4145"/>
                        </a:lnTo>
                        <a:lnTo>
                          <a:pt x="643" y="4295"/>
                        </a:lnTo>
                        <a:lnTo>
                          <a:pt x="767" y="4445"/>
                        </a:lnTo>
                        <a:lnTo>
                          <a:pt x="908" y="4577"/>
                        </a:lnTo>
                        <a:lnTo>
                          <a:pt x="1058" y="4701"/>
                        </a:lnTo>
                        <a:lnTo>
                          <a:pt x="1216" y="4824"/>
                        </a:lnTo>
                        <a:lnTo>
                          <a:pt x="1383" y="4930"/>
                        </a:lnTo>
                        <a:lnTo>
                          <a:pt x="1560" y="5025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8" name="Freeform 5"/>
                  <p:cNvSpPr>
                    <a:spLocks noChangeArrowheads="1"/>
                  </p:cNvSpPr>
                  <p:nvPr/>
                </p:nvSpPr>
                <p:spPr bwMode="auto">
                  <a:xfrm>
                    <a:off x="-9775566" y="2708269"/>
                    <a:ext cx="809629" cy="2517779"/>
                  </a:xfrm>
                  <a:custGeom>
                    <a:avLst/>
                    <a:gdLst>
                      <a:gd name="T0" fmla="*/ 2247 w 2248"/>
                      <a:gd name="T1" fmla="*/ 6454 h 6994"/>
                      <a:gd name="T2" fmla="*/ 1895 w 2248"/>
                      <a:gd name="T3" fmla="*/ 6190 h 6994"/>
                      <a:gd name="T4" fmla="*/ 1577 w 2248"/>
                      <a:gd name="T5" fmla="*/ 5883 h 6994"/>
                      <a:gd name="T6" fmla="*/ 1304 w 2248"/>
                      <a:gd name="T7" fmla="*/ 5548 h 6994"/>
                      <a:gd name="T8" fmla="*/ 1075 w 2248"/>
                      <a:gd name="T9" fmla="*/ 5177 h 6994"/>
                      <a:gd name="T10" fmla="*/ 890 w 2248"/>
                      <a:gd name="T11" fmla="*/ 4780 h 6994"/>
                      <a:gd name="T12" fmla="*/ 757 w 2248"/>
                      <a:gd name="T13" fmla="*/ 4374 h 6994"/>
                      <a:gd name="T14" fmla="*/ 678 w 2248"/>
                      <a:gd name="T15" fmla="*/ 3943 h 6994"/>
                      <a:gd name="T16" fmla="*/ 652 w 2248"/>
                      <a:gd name="T17" fmla="*/ 3501 h 6994"/>
                      <a:gd name="T18" fmla="*/ 652 w 2248"/>
                      <a:gd name="T19" fmla="*/ 3272 h 6994"/>
                      <a:gd name="T20" fmla="*/ 713 w 2248"/>
                      <a:gd name="T21" fmla="*/ 2840 h 6994"/>
                      <a:gd name="T22" fmla="*/ 819 w 2248"/>
                      <a:gd name="T23" fmla="*/ 2416 h 6994"/>
                      <a:gd name="T24" fmla="*/ 978 w 2248"/>
                      <a:gd name="T25" fmla="*/ 2011 h 6994"/>
                      <a:gd name="T26" fmla="*/ 1181 w 2248"/>
                      <a:gd name="T27" fmla="*/ 1632 h 6994"/>
                      <a:gd name="T28" fmla="*/ 1436 w 2248"/>
                      <a:gd name="T29" fmla="*/ 1279 h 6994"/>
                      <a:gd name="T30" fmla="*/ 1727 w 2248"/>
                      <a:gd name="T31" fmla="*/ 961 h 6994"/>
                      <a:gd name="T32" fmla="*/ 2061 w 2248"/>
                      <a:gd name="T33" fmla="*/ 670 h 6994"/>
                      <a:gd name="T34" fmla="*/ 1895 w 2248"/>
                      <a:gd name="T35" fmla="*/ 0 h 6994"/>
                      <a:gd name="T36" fmla="*/ 1674 w 2248"/>
                      <a:gd name="T37" fmla="*/ 149 h 6994"/>
                      <a:gd name="T38" fmla="*/ 1277 w 2248"/>
                      <a:gd name="T39" fmla="*/ 494 h 6994"/>
                      <a:gd name="T40" fmla="*/ 925 w 2248"/>
                      <a:gd name="T41" fmla="*/ 873 h 6994"/>
                      <a:gd name="T42" fmla="*/ 634 w 2248"/>
                      <a:gd name="T43" fmla="*/ 1297 h 6994"/>
                      <a:gd name="T44" fmla="*/ 388 w 2248"/>
                      <a:gd name="T45" fmla="*/ 1747 h 6994"/>
                      <a:gd name="T46" fmla="*/ 203 w 2248"/>
                      <a:gd name="T47" fmla="*/ 2222 h 6994"/>
                      <a:gd name="T48" fmla="*/ 79 w 2248"/>
                      <a:gd name="T49" fmla="*/ 2716 h 6994"/>
                      <a:gd name="T50" fmla="*/ 8 w 2248"/>
                      <a:gd name="T51" fmla="*/ 3237 h 6994"/>
                      <a:gd name="T52" fmla="*/ 0 w 2248"/>
                      <a:gd name="T53" fmla="*/ 3501 h 6994"/>
                      <a:gd name="T54" fmla="*/ 35 w 2248"/>
                      <a:gd name="T55" fmla="*/ 4021 h 6994"/>
                      <a:gd name="T56" fmla="*/ 132 w 2248"/>
                      <a:gd name="T57" fmla="*/ 4533 h 6994"/>
                      <a:gd name="T58" fmla="*/ 291 w 2248"/>
                      <a:gd name="T59" fmla="*/ 5018 h 6994"/>
                      <a:gd name="T60" fmla="*/ 503 w 2248"/>
                      <a:gd name="T61" fmla="*/ 5486 h 6994"/>
                      <a:gd name="T62" fmla="*/ 775 w 2248"/>
                      <a:gd name="T63" fmla="*/ 5918 h 6994"/>
                      <a:gd name="T64" fmla="*/ 1102 w 2248"/>
                      <a:gd name="T65" fmla="*/ 6322 h 6994"/>
                      <a:gd name="T66" fmla="*/ 1471 w 2248"/>
                      <a:gd name="T67" fmla="*/ 6684 h 6994"/>
                      <a:gd name="T68" fmla="*/ 1895 w 2248"/>
                      <a:gd name="T69" fmla="*/ 6993 h 69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48" h="6994">
                        <a:moveTo>
                          <a:pt x="2247" y="6454"/>
                        </a:moveTo>
                        <a:lnTo>
                          <a:pt x="2247" y="6454"/>
                        </a:lnTo>
                        <a:lnTo>
                          <a:pt x="2061" y="6322"/>
                        </a:lnTo>
                        <a:lnTo>
                          <a:pt x="1895" y="6190"/>
                        </a:lnTo>
                        <a:lnTo>
                          <a:pt x="1727" y="6040"/>
                        </a:lnTo>
                        <a:lnTo>
                          <a:pt x="1577" y="5883"/>
                        </a:lnTo>
                        <a:lnTo>
                          <a:pt x="1436" y="5715"/>
                        </a:lnTo>
                        <a:lnTo>
                          <a:pt x="1304" y="5548"/>
                        </a:lnTo>
                        <a:lnTo>
                          <a:pt x="1181" y="5362"/>
                        </a:lnTo>
                        <a:lnTo>
                          <a:pt x="1075" y="5177"/>
                        </a:lnTo>
                        <a:lnTo>
                          <a:pt x="978" y="4983"/>
                        </a:lnTo>
                        <a:lnTo>
                          <a:pt x="890" y="4780"/>
                        </a:lnTo>
                        <a:lnTo>
                          <a:pt x="819" y="4577"/>
                        </a:lnTo>
                        <a:lnTo>
                          <a:pt x="757" y="4374"/>
                        </a:lnTo>
                        <a:lnTo>
                          <a:pt x="713" y="4153"/>
                        </a:lnTo>
                        <a:lnTo>
                          <a:pt x="678" y="3943"/>
                        </a:lnTo>
                        <a:lnTo>
                          <a:pt x="652" y="3722"/>
                        </a:lnTo>
                        <a:lnTo>
                          <a:pt x="652" y="3501"/>
                        </a:lnTo>
                        <a:lnTo>
                          <a:pt x="652" y="3501"/>
                        </a:lnTo>
                        <a:lnTo>
                          <a:pt x="652" y="3272"/>
                        </a:lnTo>
                        <a:lnTo>
                          <a:pt x="678" y="3060"/>
                        </a:lnTo>
                        <a:lnTo>
                          <a:pt x="713" y="2840"/>
                        </a:lnTo>
                        <a:lnTo>
                          <a:pt x="757" y="2628"/>
                        </a:lnTo>
                        <a:lnTo>
                          <a:pt x="819" y="2416"/>
                        </a:lnTo>
                        <a:lnTo>
                          <a:pt x="890" y="2213"/>
                        </a:lnTo>
                        <a:lnTo>
                          <a:pt x="978" y="2011"/>
                        </a:lnTo>
                        <a:lnTo>
                          <a:pt x="1075" y="1826"/>
                        </a:lnTo>
                        <a:lnTo>
                          <a:pt x="1181" y="1632"/>
                        </a:lnTo>
                        <a:lnTo>
                          <a:pt x="1304" y="1455"/>
                        </a:lnTo>
                        <a:lnTo>
                          <a:pt x="1436" y="1279"/>
                        </a:lnTo>
                        <a:lnTo>
                          <a:pt x="1577" y="1111"/>
                        </a:lnTo>
                        <a:lnTo>
                          <a:pt x="1727" y="961"/>
                        </a:lnTo>
                        <a:lnTo>
                          <a:pt x="1895" y="811"/>
                        </a:lnTo>
                        <a:lnTo>
                          <a:pt x="2061" y="670"/>
                        </a:lnTo>
                        <a:lnTo>
                          <a:pt x="2247" y="547"/>
                        </a:lnTo>
                        <a:lnTo>
                          <a:pt x="1895" y="0"/>
                        </a:lnTo>
                        <a:lnTo>
                          <a:pt x="1895" y="0"/>
                        </a:lnTo>
                        <a:lnTo>
                          <a:pt x="1674" y="149"/>
                        </a:lnTo>
                        <a:lnTo>
                          <a:pt x="1471" y="317"/>
                        </a:lnTo>
                        <a:lnTo>
                          <a:pt x="1277" y="494"/>
                        </a:lnTo>
                        <a:lnTo>
                          <a:pt x="1102" y="679"/>
                        </a:lnTo>
                        <a:lnTo>
                          <a:pt x="925" y="873"/>
                        </a:lnTo>
                        <a:lnTo>
                          <a:pt x="775" y="1076"/>
                        </a:lnTo>
                        <a:lnTo>
                          <a:pt x="634" y="1297"/>
                        </a:lnTo>
                        <a:lnTo>
                          <a:pt x="503" y="1517"/>
                        </a:lnTo>
                        <a:lnTo>
                          <a:pt x="388" y="1747"/>
                        </a:lnTo>
                        <a:lnTo>
                          <a:pt x="291" y="1976"/>
                        </a:lnTo>
                        <a:lnTo>
                          <a:pt x="203" y="2222"/>
                        </a:lnTo>
                        <a:lnTo>
                          <a:pt x="132" y="2469"/>
                        </a:lnTo>
                        <a:lnTo>
                          <a:pt x="79" y="2716"/>
                        </a:lnTo>
                        <a:lnTo>
                          <a:pt x="35" y="2972"/>
                        </a:lnTo>
                        <a:lnTo>
                          <a:pt x="8" y="3237"/>
                        </a:lnTo>
                        <a:lnTo>
                          <a:pt x="0" y="3501"/>
                        </a:lnTo>
                        <a:lnTo>
                          <a:pt x="0" y="3501"/>
                        </a:lnTo>
                        <a:lnTo>
                          <a:pt x="8" y="3766"/>
                        </a:lnTo>
                        <a:lnTo>
                          <a:pt x="35" y="4021"/>
                        </a:lnTo>
                        <a:lnTo>
                          <a:pt x="79" y="4277"/>
                        </a:lnTo>
                        <a:lnTo>
                          <a:pt x="132" y="4533"/>
                        </a:lnTo>
                        <a:lnTo>
                          <a:pt x="203" y="4780"/>
                        </a:lnTo>
                        <a:lnTo>
                          <a:pt x="291" y="5018"/>
                        </a:lnTo>
                        <a:lnTo>
                          <a:pt x="388" y="5256"/>
                        </a:lnTo>
                        <a:lnTo>
                          <a:pt x="503" y="5486"/>
                        </a:lnTo>
                        <a:lnTo>
                          <a:pt x="634" y="5706"/>
                        </a:lnTo>
                        <a:lnTo>
                          <a:pt x="775" y="5918"/>
                        </a:lnTo>
                        <a:lnTo>
                          <a:pt x="925" y="6119"/>
                        </a:lnTo>
                        <a:lnTo>
                          <a:pt x="1102" y="6322"/>
                        </a:lnTo>
                        <a:lnTo>
                          <a:pt x="1277" y="6507"/>
                        </a:lnTo>
                        <a:lnTo>
                          <a:pt x="1471" y="6684"/>
                        </a:lnTo>
                        <a:lnTo>
                          <a:pt x="1674" y="6843"/>
                        </a:lnTo>
                        <a:lnTo>
                          <a:pt x="1895" y="6993"/>
                        </a:lnTo>
                        <a:lnTo>
                          <a:pt x="2247" y="6454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  <p:sp>
                <p:nvSpPr>
                  <p:cNvPr id="29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-9340617" y="3451219"/>
                    <a:ext cx="2144712" cy="3543300"/>
                  </a:xfrm>
                  <a:custGeom>
                    <a:avLst/>
                    <a:gdLst>
                      <a:gd name="T0" fmla="*/ 3417 w 5956"/>
                      <a:gd name="T1" fmla="*/ 2796 h 9843"/>
                      <a:gd name="T2" fmla="*/ 3744 w 5956"/>
                      <a:gd name="T3" fmla="*/ 2646 h 9843"/>
                      <a:gd name="T4" fmla="*/ 4016 w 5956"/>
                      <a:gd name="T5" fmla="*/ 2417 h 9843"/>
                      <a:gd name="T6" fmla="*/ 4228 w 5956"/>
                      <a:gd name="T7" fmla="*/ 2135 h 9843"/>
                      <a:gd name="T8" fmla="*/ 4360 w 5956"/>
                      <a:gd name="T9" fmla="*/ 1800 h 9843"/>
                      <a:gd name="T10" fmla="*/ 4413 w 5956"/>
                      <a:gd name="T11" fmla="*/ 1438 h 9843"/>
                      <a:gd name="T12" fmla="*/ 4378 w 5956"/>
                      <a:gd name="T13" fmla="*/ 1147 h 9843"/>
                      <a:gd name="T14" fmla="*/ 4237 w 5956"/>
                      <a:gd name="T15" fmla="*/ 750 h 9843"/>
                      <a:gd name="T16" fmla="*/ 3990 w 5956"/>
                      <a:gd name="T17" fmla="*/ 424 h 9843"/>
                      <a:gd name="T18" fmla="*/ 3655 w 5956"/>
                      <a:gd name="T19" fmla="*/ 177 h 9843"/>
                      <a:gd name="T20" fmla="*/ 3268 w 5956"/>
                      <a:gd name="T21" fmla="*/ 36 h 9843"/>
                      <a:gd name="T22" fmla="*/ 2978 w 5956"/>
                      <a:gd name="T23" fmla="*/ 0 h 9843"/>
                      <a:gd name="T24" fmla="*/ 2555 w 5956"/>
                      <a:gd name="T25" fmla="*/ 71 h 9843"/>
                      <a:gd name="T26" fmla="*/ 2176 w 5956"/>
                      <a:gd name="T27" fmla="*/ 247 h 9843"/>
                      <a:gd name="T28" fmla="*/ 1877 w 5956"/>
                      <a:gd name="T29" fmla="*/ 521 h 9843"/>
                      <a:gd name="T30" fmla="*/ 1656 w 5956"/>
                      <a:gd name="T31" fmla="*/ 883 h 9843"/>
                      <a:gd name="T32" fmla="*/ 1550 w 5956"/>
                      <a:gd name="T33" fmla="*/ 1288 h 9843"/>
                      <a:gd name="T34" fmla="*/ 1550 w 5956"/>
                      <a:gd name="T35" fmla="*/ 1562 h 9843"/>
                      <a:gd name="T36" fmla="*/ 1630 w 5956"/>
                      <a:gd name="T37" fmla="*/ 1924 h 9843"/>
                      <a:gd name="T38" fmla="*/ 1789 w 5956"/>
                      <a:gd name="T39" fmla="*/ 2240 h 9843"/>
                      <a:gd name="T40" fmla="*/ 2026 w 5956"/>
                      <a:gd name="T41" fmla="*/ 2505 h 9843"/>
                      <a:gd name="T42" fmla="*/ 2317 w 5956"/>
                      <a:gd name="T43" fmla="*/ 2708 h 9843"/>
                      <a:gd name="T44" fmla="*/ 2653 w 5956"/>
                      <a:gd name="T45" fmla="*/ 2832 h 9843"/>
                      <a:gd name="T46" fmla="*/ 0 w 5956"/>
                      <a:gd name="T47" fmla="*/ 9842 h 9843"/>
                      <a:gd name="T48" fmla="*/ 3302 w 5956"/>
                      <a:gd name="T49" fmla="*/ 7452 h 9843"/>
                      <a:gd name="T50" fmla="*/ 2194 w 5956"/>
                      <a:gd name="T51" fmla="*/ 1438 h 9843"/>
                      <a:gd name="T52" fmla="*/ 2229 w 5956"/>
                      <a:gd name="T53" fmla="*/ 1200 h 9843"/>
                      <a:gd name="T54" fmla="*/ 2326 w 5956"/>
                      <a:gd name="T55" fmla="*/ 997 h 9843"/>
                      <a:gd name="T56" fmla="*/ 2476 w 5956"/>
                      <a:gd name="T57" fmla="*/ 830 h 9843"/>
                      <a:gd name="T58" fmla="*/ 2669 w 5956"/>
                      <a:gd name="T59" fmla="*/ 715 h 9843"/>
                      <a:gd name="T60" fmla="*/ 2899 w 5956"/>
                      <a:gd name="T61" fmla="*/ 653 h 9843"/>
                      <a:gd name="T62" fmla="*/ 3056 w 5956"/>
                      <a:gd name="T63" fmla="*/ 653 h 9843"/>
                      <a:gd name="T64" fmla="*/ 3286 w 5956"/>
                      <a:gd name="T65" fmla="*/ 715 h 9843"/>
                      <a:gd name="T66" fmla="*/ 3479 w 5956"/>
                      <a:gd name="T67" fmla="*/ 830 h 9843"/>
                      <a:gd name="T68" fmla="*/ 3629 w 5956"/>
                      <a:gd name="T69" fmla="*/ 997 h 9843"/>
                      <a:gd name="T70" fmla="*/ 3726 w 5956"/>
                      <a:gd name="T71" fmla="*/ 1200 h 9843"/>
                      <a:gd name="T72" fmla="*/ 3761 w 5956"/>
                      <a:gd name="T73" fmla="*/ 1438 h 9843"/>
                      <a:gd name="T74" fmla="*/ 3744 w 5956"/>
                      <a:gd name="T75" fmla="*/ 1597 h 9843"/>
                      <a:gd name="T76" fmla="*/ 3664 w 5956"/>
                      <a:gd name="T77" fmla="*/ 1809 h 9843"/>
                      <a:gd name="T78" fmla="*/ 3532 w 5956"/>
                      <a:gd name="T79" fmla="*/ 1993 h 9843"/>
                      <a:gd name="T80" fmla="*/ 3347 w 5956"/>
                      <a:gd name="T81" fmla="*/ 2126 h 9843"/>
                      <a:gd name="T82" fmla="*/ 3136 w 5956"/>
                      <a:gd name="T83" fmla="*/ 2205 h 9843"/>
                      <a:gd name="T84" fmla="*/ 2978 w 5956"/>
                      <a:gd name="T85" fmla="*/ 2223 h 9843"/>
                      <a:gd name="T86" fmla="*/ 2749 w 5956"/>
                      <a:gd name="T87" fmla="*/ 2188 h 9843"/>
                      <a:gd name="T88" fmla="*/ 2538 w 5956"/>
                      <a:gd name="T89" fmla="*/ 2090 h 9843"/>
                      <a:gd name="T90" fmla="*/ 2370 w 5956"/>
                      <a:gd name="T91" fmla="*/ 1933 h 9843"/>
                      <a:gd name="T92" fmla="*/ 2255 w 5956"/>
                      <a:gd name="T93" fmla="*/ 1738 h 9843"/>
                      <a:gd name="T94" fmla="*/ 2194 w 5956"/>
                      <a:gd name="T95" fmla="*/ 1518 h 9843"/>
                      <a:gd name="T96" fmla="*/ 652 w 5956"/>
                      <a:gd name="T97" fmla="*/ 9190 h 9843"/>
                      <a:gd name="T98" fmla="*/ 5303 w 5956"/>
                      <a:gd name="T99" fmla="*/ 9190 h 98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5956" h="9843">
                        <a:moveTo>
                          <a:pt x="3302" y="2832"/>
                        </a:moveTo>
                        <a:lnTo>
                          <a:pt x="3302" y="2832"/>
                        </a:lnTo>
                        <a:lnTo>
                          <a:pt x="3417" y="2796"/>
                        </a:lnTo>
                        <a:lnTo>
                          <a:pt x="3532" y="2752"/>
                        </a:lnTo>
                        <a:lnTo>
                          <a:pt x="3638" y="2708"/>
                        </a:lnTo>
                        <a:lnTo>
                          <a:pt x="3744" y="2646"/>
                        </a:lnTo>
                        <a:lnTo>
                          <a:pt x="3841" y="2576"/>
                        </a:lnTo>
                        <a:lnTo>
                          <a:pt x="3929" y="2505"/>
                        </a:lnTo>
                        <a:lnTo>
                          <a:pt x="4016" y="2417"/>
                        </a:lnTo>
                        <a:lnTo>
                          <a:pt x="4096" y="2329"/>
                        </a:lnTo>
                        <a:lnTo>
                          <a:pt x="4166" y="2240"/>
                        </a:lnTo>
                        <a:lnTo>
                          <a:pt x="4228" y="2135"/>
                        </a:lnTo>
                        <a:lnTo>
                          <a:pt x="4281" y="2029"/>
                        </a:lnTo>
                        <a:lnTo>
                          <a:pt x="4325" y="1924"/>
                        </a:lnTo>
                        <a:lnTo>
                          <a:pt x="4360" y="1800"/>
                        </a:lnTo>
                        <a:lnTo>
                          <a:pt x="4387" y="1686"/>
                        </a:lnTo>
                        <a:lnTo>
                          <a:pt x="4405" y="1562"/>
                        </a:lnTo>
                        <a:lnTo>
                          <a:pt x="4413" y="1438"/>
                        </a:lnTo>
                        <a:lnTo>
                          <a:pt x="4413" y="1438"/>
                        </a:lnTo>
                        <a:lnTo>
                          <a:pt x="4405" y="1288"/>
                        </a:lnTo>
                        <a:lnTo>
                          <a:pt x="4378" y="1147"/>
                        </a:lnTo>
                        <a:lnTo>
                          <a:pt x="4343" y="1006"/>
                        </a:lnTo>
                        <a:lnTo>
                          <a:pt x="4299" y="883"/>
                        </a:lnTo>
                        <a:lnTo>
                          <a:pt x="4237" y="750"/>
                        </a:lnTo>
                        <a:lnTo>
                          <a:pt x="4166" y="636"/>
                        </a:lnTo>
                        <a:lnTo>
                          <a:pt x="4078" y="521"/>
                        </a:lnTo>
                        <a:lnTo>
                          <a:pt x="3990" y="424"/>
                        </a:lnTo>
                        <a:lnTo>
                          <a:pt x="3885" y="327"/>
                        </a:lnTo>
                        <a:lnTo>
                          <a:pt x="3779" y="247"/>
                        </a:lnTo>
                        <a:lnTo>
                          <a:pt x="3655" y="177"/>
                        </a:lnTo>
                        <a:lnTo>
                          <a:pt x="3532" y="115"/>
                        </a:lnTo>
                        <a:lnTo>
                          <a:pt x="3400" y="71"/>
                        </a:lnTo>
                        <a:lnTo>
                          <a:pt x="3268" y="36"/>
                        </a:lnTo>
                        <a:lnTo>
                          <a:pt x="3127" y="9"/>
                        </a:lnTo>
                        <a:lnTo>
                          <a:pt x="2978" y="0"/>
                        </a:lnTo>
                        <a:lnTo>
                          <a:pt x="2978" y="0"/>
                        </a:lnTo>
                        <a:lnTo>
                          <a:pt x="2828" y="9"/>
                        </a:lnTo>
                        <a:lnTo>
                          <a:pt x="2687" y="36"/>
                        </a:lnTo>
                        <a:lnTo>
                          <a:pt x="2555" y="71"/>
                        </a:lnTo>
                        <a:lnTo>
                          <a:pt x="2423" y="115"/>
                        </a:lnTo>
                        <a:lnTo>
                          <a:pt x="2300" y="177"/>
                        </a:lnTo>
                        <a:lnTo>
                          <a:pt x="2176" y="247"/>
                        </a:lnTo>
                        <a:lnTo>
                          <a:pt x="2070" y="327"/>
                        </a:lnTo>
                        <a:lnTo>
                          <a:pt x="1965" y="424"/>
                        </a:lnTo>
                        <a:lnTo>
                          <a:pt x="1877" y="521"/>
                        </a:lnTo>
                        <a:lnTo>
                          <a:pt x="1789" y="636"/>
                        </a:lnTo>
                        <a:lnTo>
                          <a:pt x="1718" y="750"/>
                        </a:lnTo>
                        <a:lnTo>
                          <a:pt x="1656" y="883"/>
                        </a:lnTo>
                        <a:lnTo>
                          <a:pt x="1612" y="1006"/>
                        </a:lnTo>
                        <a:lnTo>
                          <a:pt x="1577" y="1147"/>
                        </a:lnTo>
                        <a:lnTo>
                          <a:pt x="1550" y="1288"/>
                        </a:lnTo>
                        <a:lnTo>
                          <a:pt x="1550" y="1438"/>
                        </a:lnTo>
                        <a:lnTo>
                          <a:pt x="1550" y="1438"/>
                        </a:lnTo>
                        <a:lnTo>
                          <a:pt x="1550" y="1562"/>
                        </a:lnTo>
                        <a:lnTo>
                          <a:pt x="1568" y="1686"/>
                        </a:lnTo>
                        <a:lnTo>
                          <a:pt x="1595" y="1800"/>
                        </a:lnTo>
                        <a:lnTo>
                          <a:pt x="1630" y="1924"/>
                        </a:lnTo>
                        <a:lnTo>
                          <a:pt x="1674" y="2029"/>
                        </a:lnTo>
                        <a:lnTo>
                          <a:pt x="1727" y="2135"/>
                        </a:lnTo>
                        <a:lnTo>
                          <a:pt x="1789" y="2240"/>
                        </a:lnTo>
                        <a:lnTo>
                          <a:pt x="1859" y="2329"/>
                        </a:lnTo>
                        <a:lnTo>
                          <a:pt x="1939" y="2417"/>
                        </a:lnTo>
                        <a:lnTo>
                          <a:pt x="2026" y="2505"/>
                        </a:lnTo>
                        <a:lnTo>
                          <a:pt x="2114" y="2576"/>
                        </a:lnTo>
                        <a:lnTo>
                          <a:pt x="2211" y="2646"/>
                        </a:lnTo>
                        <a:lnTo>
                          <a:pt x="2317" y="2708"/>
                        </a:lnTo>
                        <a:lnTo>
                          <a:pt x="2423" y="2752"/>
                        </a:lnTo>
                        <a:lnTo>
                          <a:pt x="2538" y="2796"/>
                        </a:lnTo>
                        <a:lnTo>
                          <a:pt x="2653" y="2832"/>
                        </a:lnTo>
                        <a:lnTo>
                          <a:pt x="2653" y="7452"/>
                        </a:lnTo>
                        <a:lnTo>
                          <a:pt x="0" y="7452"/>
                        </a:lnTo>
                        <a:lnTo>
                          <a:pt x="0" y="9842"/>
                        </a:lnTo>
                        <a:lnTo>
                          <a:pt x="5955" y="9842"/>
                        </a:lnTo>
                        <a:lnTo>
                          <a:pt x="5955" y="7452"/>
                        </a:lnTo>
                        <a:lnTo>
                          <a:pt x="3302" y="7452"/>
                        </a:lnTo>
                        <a:lnTo>
                          <a:pt x="3302" y="2832"/>
                        </a:lnTo>
                        <a:close/>
                        <a:moveTo>
                          <a:pt x="2194" y="1438"/>
                        </a:moveTo>
                        <a:lnTo>
                          <a:pt x="2194" y="1438"/>
                        </a:lnTo>
                        <a:lnTo>
                          <a:pt x="2194" y="1359"/>
                        </a:lnTo>
                        <a:lnTo>
                          <a:pt x="2211" y="1280"/>
                        </a:lnTo>
                        <a:lnTo>
                          <a:pt x="2229" y="1200"/>
                        </a:lnTo>
                        <a:lnTo>
                          <a:pt x="2255" y="1130"/>
                        </a:lnTo>
                        <a:lnTo>
                          <a:pt x="2291" y="1059"/>
                        </a:lnTo>
                        <a:lnTo>
                          <a:pt x="2326" y="997"/>
                        </a:lnTo>
                        <a:lnTo>
                          <a:pt x="2370" y="936"/>
                        </a:lnTo>
                        <a:lnTo>
                          <a:pt x="2423" y="883"/>
                        </a:lnTo>
                        <a:lnTo>
                          <a:pt x="2476" y="830"/>
                        </a:lnTo>
                        <a:lnTo>
                          <a:pt x="2538" y="786"/>
                        </a:lnTo>
                        <a:lnTo>
                          <a:pt x="2608" y="741"/>
                        </a:lnTo>
                        <a:lnTo>
                          <a:pt x="2669" y="715"/>
                        </a:lnTo>
                        <a:lnTo>
                          <a:pt x="2749" y="688"/>
                        </a:lnTo>
                        <a:lnTo>
                          <a:pt x="2819" y="671"/>
                        </a:lnTo>
                        <a:lnTo>
                          <a:pt x="2899" y="653"/>
                        </a:lnTo>
                        <a:lnTo>
                          <a:pt x="2978" y="653"/>
                        </a:lnTo>
                        <a:lnTo>
                          <a:pt x="2978" y="653"/>
                        </a:lnTo>
                        <a:lnTo>
                          <a:pt x="3056" y="653"/>
                        </a:lnTo>
                        <a:lnTo>
                          <a:pt x="3136" y="671"/>
                        </a:lnTo>
                        <a:lnTo>
                          <a:pt x="3206" y="688"/>
                        </a:lnTo>
                        <a:lnTo>
                          <a:pt x="3286" y="715"/>
                        </a:lnTo>
                        <a:lnTo>
                          <a:pt x="3347" y="741"/>
                        </a:lnTo>
                        <a:lnTo>
                          <a:pt x="3417" y="786"/>
                        </a:lnTo>
                        <a:lnTo>
                          <a:pt x="3479" y="830"/>
                        </a:lnTo>
                        <a:lnTo>
                          <a:pt x="3532" y="883"/>
                        </a:lnTo>
                        <a:lnTo>
                          <a:pt x="3585" y="936"/>
                        </a:lnTo>
                        <a:lnTo>
                          <a:pt x="3629" y="997"/>
                        </a:lnTo>
                        <a:lnTo>
                          <a:pt x="3664" y="1059"/>
                        </a:lnTo>
                        <a:lnTo>
                          <a:pt x="3700" y="1130"/>
                        </a:lnTo>
                        <a:lnTo>
                          <a:pt x="3726" y="1200"/>
                        </a:lnTo>
                        <a:lnTo>
                          <a:pt x="3744" y="1280"/>
                        </a:lnTo>
                        <a:lnTo>
                          <a:pt x="3761" y="1359"/>
                        </a:lnTo>
                        <a:lnTo>
                          <a:pt x="3761" y="1438"/>
                        </a:lnTo>
                        <a:lnTo>
                          <a:pt x="3761" y="1438"/>
                        </a:lnTo>
                        <a:lnTo>
                          <a:pt x="3761" y="1518"/>
                        </a:lnTo>
                        <a:lnTo>
                          <a:pt x="3744" y="1597"/>
                        </a:lnTo>
                        <a:lnTo>
                          <a:pt x="3726" y="1668"/>
                        </a:lnTo>
                        <a:lnTo>
                          <a:pt x="3700" y="1738"/>
                        </a:lnTo>
                        <a:lnTo>
                          <a:pt x="3664" y="1809"/>
                        </a:lnTo>
                        <a:lnTo>
                          <a:pt x="3629" y="1880"/>
                        </a:lnTo>
                        <a:lnTo>
                          <a:pt x="3585" y="1933"/>
                        </a:lnTo>
                        <a:lnTo>
                          <a:pt x="3532" y="1993"/>
                        </a:lnTo>
                        <a:lnTo>
                          <a:pt x="3479" y="2046"/>
                        </a:lnTo>
                        <a:lnTo>
                          <a:pt x="3417" y="2090"/>
                        </a:lnTo>
                        <a:lnTo>
                          <a:pt x="3347" y="2126"/>
                        </a:lnTo>
                        <a:lnTo>
                          <a:pt x="3286" y="2161"/>
                        </a:lnTo>
                        <a:lnTo>
                          <a:pt x="3206" y="2188"/>
                        </a:lnTo>
                        <a:lnTo>
                          <a:pt x="3136" y="2205"/>
                        </a:lnTo>
                        <a:lnTo>
                          <a:pt x="3056" y="2214"/>
                        </a:lnTo>
                        <a:lnTo>
                          <a:pt x="2978" y="2223"/>
                        </a:lnTo>
                        <a:lnTo>
                          <a:pt x="2978" y="2223"/>
                        </a:lnTo>
                        <a:lnTo>
                          <a:pt x="2899" y="2214"/>
                        </a:lnTo>
                        <a:lnTo>
                          <a:pt x="2819" y="2205"/>
                        </a:lnTo>
                        <a:lnTo>
                          <a:pt x="2749" y="2188"/>
                        </a:lnTo>
                        <a:lnTo>
                          <a:pt x="2669" y="2161"/>
                        </a:lnTo>
                        <a:lnTo>
                          <a:pt x="2608" y="2126"/>
                        </a:lnTo>
                        <a:lnTo>
                          <a:pt x="2538" y="2090"/>
                        </a:lnTo>
                        <a:lnTo>
                          <a:pt x="2476" y="2046"/>
                        </a:lnTo>
                        <a:lnTo>
                          <a:pt x="2423" y="1993"/>
                        </a:lnTo>
                        <a:lnTo>
                          <a:pt x="2370" y="1933"/>
                        </a:lnTo>
                        <a:lnTo>
                          <a:pt x="2326" y="1880"/>
                        </a:lnTo>
                        <a:lnTo>
                          <a:pt x="2291" y="1809"/>
                        </a:lnTo>
                        <a:lnTo>
                          <a:pt x="2255" y="1738"/>
                        </a:lnTo>
                        <a:lnTo>
                          <a:pt x="2229" y="1668"/>
                        </a:lnTo>
                        <a:lnTo>
                          <a:pt x="2211" y="1597"/>
                        </a:lnTo>
                        <a:lnTo>
                          <a:pt x="2194" y="1518"/>
                        </a:lnTo>
                        <a:lnTo>
                          <a:pt x="2194" y="1438"/>
                        </a:lnTo>
                        <a:close/>
                        <a:moveTo>
                          <a:pt x="5303" y="9190"/>
                        </a:moveTo>
                        <a:lnTo>
                          <a:pt x="652" y="9190"/>
                        </a:lnTo>
                        <a:lnTo>
                          <a:pt x="652" y="8095"/>
                        </a:lnTo>
                        <a:lnTo>
                          <a:pt x="5303" y="8095"/>
                        </a:lnTo>
                        <a:lnTo>
                          <a:pt x="5303" y="91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u="sng"/>
                  </a:p>
                </p:txBody>
              </p:sp>
            </p:grpSp>
            <p:sp>
              <p:nvSpPr>
                <p:cNvPr id="23" name="Freeform 22"/>
                <p:cNvSpPr>
                  <a:spLocks noChangeArrowheads="1"/>
                </p:cNvSpPr>
                <p:nvPr/>
              </p:nvSpPr>
              <p:spPr bwMode="auto">
                <a:xfrm>
                  <a:off x="3357464" y="1821180"/>
                  <a:ext cx="553039" cy="546182"/>
                </a:xfrm>
                <a:custGeom>
                  <a:avLst/>
                  <a:gdLst>
                    <a:gd name="T0" fmla="*/ 11408 w 11736"/>
                    <a:gd name="T1" fmla="*/ 3467 h 11590"/>
                    <a:gd name="T2" fmla="*/ 5982 w 11736"/>
                    <a:gd name="T3" fmla="*/ 3467 h 11590"/>
                    <a:gd name="T4" fmla="*/ 6819 w 11736"/>
                    <a:gd name="T5" fmla="*/ 159 h 11590"/>
                    <a:gd name="T6" fmla="*/ 6192 w 11736"/>
                    <a:gd name="T7" fmla="*/ 0 h 11590"/>
                    <a:gd name="T8" fmla="*/ 5568 w 11736"/>
                    <a:gd name="T9" fmla="*/ 2470 h 11590"/>
                    <a:gd name="T10" fmla="*/ 4942 w 11736"/>
                    <a:gd name="T11" fmla="*/ 0 h 11590"/>
                    <a:gd name="T12" fmla="*/ 4317 w 11736"/>
                    <a:gd name="T13" fmla="*/ 159 h 11590"/>
                    <a:gd name="T14" fmla="*/ 5154 w 11736"/>
                    <a:gd name="T15" fmla="*/ 3467 h 11590"/>
                    <a:gd name="T16" fmla="*/ 327 w 11736"/>
                    <a:gd name="T17" fmla="*/ 3467 h 11590"/>
                    <a:gd name="T18" fmla="*/ 327 w 11736"/>
                    <a:gd name="T19" fmla="*/ 3467 h 11590"/>
                    <a:gd name="T20" fmla="*/ 256 w 11736"/>
                    <a:gd name="T21" fmla="*/ 3467 h 11590"/>
                    <a:gd name="T22" fmla="*/ 194 w 11736"/>
                    <a:gd name="T23" fmla="*/ 3485 h 11590"/>
                    <a:gd name="T24" fmla="*/ 141 w 11736"/>
                    <a:gd name="T25" fmla="*/ 3520 h 11590"/>
                    <a:gd name="T26" fmla="*/ 97 w 11736"/>
                    <a:gd name="T27" fmla="*/ 3555 h 11590"/>
                    <a:gd name="T28" fmla="*/ 53 w 11736"/>
                    <a:gd name="T29" fmla="*/ 3608 h 11590"/>
                    <a:gd name="T30" fmla="*/ 27 w 11736"/>
                    <a:gd name="T31" fmla="*/ 3661 h 11590"/>
                    <a:gd name="T32" fmla="*/ 9 w 11736"/>
                    <a:gd name="T33" fmla="*/ 3723 h 11590"/>
                    <a:gd name="T34" fmla="*/ 0 w 11736"/>
                    <a:gd name="T35" fmla="*/ 3785 h 11590"/>
                    <a:gd name="T36" fmla="*/ 0 w 11736"/>
                    <a:gd name="T37" fmla="*/ 11262 h 11590"/>
                    <a:gd name="T38" fmla="*/ 0 w 11736"/>
                    <a:gd name="T39" fmla="*/ 11262 h 11590"/>
                    <a:gd name="T40" fmla="*/ 9 w 11736"/>
                    <a:gd name="T41" fmla="*/ 11324 h 11590"/>
                    <a:gd name="T42" fmla="*/ 27 w 11736"/>
                    <a:gd name="T43" fmla="*/ 11386 h 11590"/>
                    <a:gd name="T44" fmla="*/ 53 w 11736"/>
                    <a:gd name="T45" fmla="*/ 11448 h 11590"/>
                    <a:gd name="T46" fmla="*/ 97 w 11736"/>
                    <a:gd name="T47" fmla="*/ 11492 h 11590"/>
                    <a:gd name="T48" fmla="*/ 141 w 11736"/>
                    <a:gd name="T49" fmla="*/ 11527 h 11590"/>
                    <a:gd name="T50" fmla="*/ 194 w 11736"/>
                    <a:gd name="T51" fmla="*/ 11562 h 11590"/>
                    <a:gd name="T52" fmla="*/ 256 w 11736"/>
                    <a:gd name="T53" fmla="*/ 11580 h 11590"/>
                    <a:gd name="T54" fmla="*/ 327 w 11736"/>
                    <a:gd name="T55" fmla="*/ 11589 h 11590"/>
                    <a:gd name="T56" fmla="*/ 11408 w 11736"/>
                    <a:gd name="T57" fmla="*/ 11589 h 11590"/>
                    <a:gd name="T58" fmla="*/ 11408 w 11736"/>
                    <a:gd name="T59" fmla="*/ 11589 h 11590"/>
                    <a:gd name="T60" fmla="*/ 11479 w 11736"/>
                    <a:gd name="T61" fmla="*/ 11580 h 11590"/>
                    <a:gd name="T62" fmla="*/ 11541 w 11736"/>
                    <a:gd name="T63" fmla="*/ 11562 h 11590"/>
                    <a:gd name="T64" fmla="*/ 11594 w 11736"/>
                    <a:gd name="T65" fmla="*/ 11527 h 11590"/>
                    <a:gd name="T66" fmla="*/ 11638 w 11736"/>
                    <a:gd name="T67" fmla="*/ 11492 h 11590"/>
                    <a:gd name="T68" fmla="*/ 11682 w 11736"/>
                    <a:gd name="T69" fmla="*/ 11448 h 11590"/>
                    <a:gd name="T70" fmla="*/ 11708 w 11736"/>
                    <a:gd name="T71" fmla="*/ 11386 h 11590"/>
                    <a:gd name="T72" fmla="*/ 11726 w 11736"/>
                    <a:gd name="T73" fmla="*/ 11324 h 11590"/>
                    <a:gd name="T74" fmla="*/ 11735 w 11736"/>
                    <a:gd name="T75" fmla="*/ 11262 h 11590"/>
                    <a:gd name="T76" fmla="*/ 11735 w 11736"/>
                    <a:gd name="T77" fmla="*/ 3785 h 11590"/>
                    <a:gd name="T78" fmla="*/ 11735 w 11736"/>
                    <a:gd name="T79" fmla="*/ 3785 h 11590"/>
                    <a:gd name="T80" fmla="*/ 11726 w 11736"/>
                    <a:gd name="T81" fmla="*/ 3723 h 11590"/>
                    <a:gd name="T82" fmla="*/ 11708 w 11736"/>
                    <a:gd name="T83" fmla="*/ 3661 h 11590"/>
                    <a:gd name="T84" fmla="*/ 11682 w 11736"/>
                    <a:gd name="T85" fmla="*/ 3608 h 11590"/>
                    <a:gd name="T86" fmla="*/ 11638 w 11736"/>
                    <a:gd name="T87" fmla="*/ 3555 h 11590"/>
                    <a:gd name="T88" fmla="*/ 11594 w 11736"/>
                    <a:gd name="T89" fmla="*/ 3520 h 11590"/>
                    <a:gd name="T90" fmla="*/ 11541 w 11736"/>
                    <a:gd name="T91" fmla="*/ 3485 h 11590"/>
                    <a:gd name="T92" fmla="*/ 11479 w 11736"/>
                    <a:gd name="T93" fmla="*/ 3467 h 11590"/>
                    <a:gd name="T94" fmla="*/ 11408 w 11736"/>
                    <a:gd name="T95" fmla="*/ 3467 h 11590"/>
                    <a:gd name="T96" fmla="*/ 11092 w 11736"/>
                    <a:gd name="T97" fmla="*/ 10936 h 11590"/>
                    <a:gd name="T98" fmla="*/ 643 w 11736"/>
                    <a:gd name="T99" fmla="*/ 10936 h 11590"/>
                    <a:gd name="T100" fmla="*/ 643 w 11736"/>
                    <a:gd name="T101" fmla="*/ 4110 h 11590"/>
                    <a:gd name="T102" fmla="*/ 11092 w 11736"/>
                    <a:gd name="T103" fmla="*/ 4110 h 11590"/>
                    <a:gd name="T104" fmla="*/ 11092 w 11736"/>
                    <a:gd name="T105" fmla="*/ 10936 h 1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736" h="11590">
                      <a:moveTo>
                        <a:pt x="11408" y="3467"/>
                      </a:moveTo>
                      <a:lnTo>
                        <a:pt x="5982" y="3467"/>
                      </a:lnTo>
                      <a:lnTo>
                        <a:pt x="6819" y="159"/>
                      </a:lnTo>
                      <a:lnTo>
                        <a:pt x="6192" y="0"/>
                      </a:lnTo>
                      <a:lnTo>
                        <a:pt x="5568" y="2470"/>
                      </a:lnTo>
                      <a:lnTo>
                        <a:pt x="4942" y="0"/>
                      </a:lnTo>
                      <a:lnTo>
                        <a:pt x="4317" y="159"/>
                      </a:lnTo>
                      <a:lnTo>
                        <a:pt x="5154" y="3467"/>
                      </a:lnTo>
                      <a:lnTo>
                        <a:pt x="327" y="3467"/>
                      </a:lnTo>
                      <a:lnTo>
                        <a:pt x="327" y="3467"/>
                      </a:lnTo>
                      <a:lnTo>
                        <a:pt x="256" y="3467"/>
                      </a:lnTo>
                      <a:lnTo>
                        <a:pt x="194" y="3485"/>
                      </a:lnTo>
                      <a:lnTo>
                        <a:pt x="141" y="3520"/>
                      </a:lnTo>
                      <a:lnTo>
                        <a:pt x="97" y="3555"/>
                      </a:lnTo>
                      <a:lnTo>
                        <a:pt x="53" y="3608"/>
                      </a:lnTo>
                      <a:lnTo>
                        <a:pt x="27" y="3661"/>
                      </a:lnTo>
                      <a:lnTo>
                        <a:pt x="9" y="3723"/>
                      </a:lnTo>
                      <a:lnTo>
                        <a:pt x="0" y="3785"/>
                      </a:lnTo>
                      <a:lnTo>
                        <a:pt x="0" y="11262"/>
                      </a:lnTo>
                      <a:lnTo>
                        <a:pt x="0" y="11262"/>
                      </a:lnTo>
                      <a:lnTo>
                        <a:pt x="9" y="11324"/>
                      </a:lnTo>
                      <a:lnTo>
                        <a:pt x="27" y="11386"/>
                      </a:lnTo>
                      <a:lnTo>
                        <a:pt x="53" y="11448"/>
                      </a:lnTo>
                      <a:lnTo>
                        <a:pt x="97" y="11492"/>
                      </a:lnTo>
                      <a:lnTo>
                        <a:pt x="141" y="11527"/>
                      </a:lnTo>
                      <a:lnTo>
                        <a:pt x="194" y="11562"/>
                      </a:lnTo>
                      <a:lnTo>
                        <a:pt x="256" y="11580"/>
                      </a:lnTo>
                      <a:lnTo>
                        <a:pt x="327" y="11589"/>
                      </a:lnTo>
                      <a:lnTo>
                        <a:pt x="11408" y="11589"/>
                      </a:lnTo>
                      <a:lnTo>
                        <a:pt x="11408" y="11589"/>
                      </a:lnTo>
                      <a:lnTo>
                        <a:pt x="11479" y="11580"/>
                      </a:lnTo>
                      <a:lnTo>
                        <a:pt x="11541" y="11562"/>
                      </a:lnTo>
                      <a:lnTo>
                        <a:pt x="11594" y="11527"/>
                      </a:lnTo>
                      <a:lnTo>
                        <a:pt x="11638" y="11492"/>
                      </a:lnTo>
                      <a:lnTo>
                        <a:pt x="11682" y="11448"/>
                      </a:lnTo>
                      <a:lnTo>
                        <a:pt x="11708" y="11386"/>
                      </a:lnTo>
                      <a:lnTo>
                        <a:pt x="11726" y="11324"/>
                      </a:lnTo>
                      <a:lnTo>
                        <a:pt x="11735" y="11262"/>
                      </a:lnTo>
                      <a:lnTo>
                        <a:pt x="11735" y="3785"/>
                      </a:lnTo>
                      <a:lnTo>
                        <a:pt x="11735" y="3785"/>
                      </a:lnTo>
                      <a:lnTo>
                        <a:pt x="11726" y="3723"/>
                      </a:lnTo>
                      <a:lnTo>
                        <a:pt x="11708" y="3661"/>
                      </a:lnTo>
                      <a:lnTo>
                        <a:pt x="11682" y="3608"/>
                      </a:lnTo>
                      <a:lnTo>
                        <a:pt x="11638" y="3555"/>
                      </a:lnTo>
                      <a:lnTo>
                        <a:pt x="11594" y="3520"/>
                      </a:lnTo>
                      <a:lnTo>
                        <a:pt x="11541" y="3485"/>
                      </a:lnTo>
                      <a:lnTo>
                        <a:pt x="11479" y="3467"/>
                      </a:lnTo>
                      <a:lnTo>
                        <a:pt x="11408" y="3467"/>
                      </a:lnTo>
                      <a:close/>
                      <a:moveTo>
                        <a:pt x="11092" y="10936"/>
                      </a:moveTo>
                      <a:lnTo>
                        <a:pt x="643" y="10936"/>
                      </a:lnTo>
                      <a:lnTo>
                        <a:pt x="643" y="4110"/>
                      </a:lnTo>
                      <a:lnTo>
                        <a:pt x="11092" y="4110"/>
                      </a:lnTo>
                      <a:lnTo>
                        <a:pt x="11092" y="1093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2DA64"/>
                    </a:gs>
                    <a:gs pos="100000">
                      <a:srgbClr val="987000"/>
                    </a:gs>
                    <a:gs pos="18000">
                      <a:srgbClr val="A27700"/>
                    </a:gs>
                    <a:gs pos="51000">
                      <a:srgbClr val="F2DA64"/>
                    </a:gs>
                    <a:gs pos="71000">
                      <a:srgbClr val="D7B446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u="sng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345233" y="1067141"/>
                  <a:ext cx="995598" cy="6569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 Internet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0312" y="1067141"/>
                  <a:ext cx="1739313" cy="3284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2. TV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94671" y="3269679"/>
                  <a:ext cx="1739313" cy="3284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bs-Latn-BA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3. Radio 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626725" y="1466850"/>
                <a:ext cx="12647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bs-Latn-BA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Prvi odgovor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006433" y="4583562"/>
              <a:ext cx="37147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Građani Bosne i Hercegovine najčešće se po pitanju evropskih integracija informišu putem </a:t>
              </a:r>
              <a:r>
                <a:rPr lang="hr-BA" altLang="sr-Latn-RS" sz="1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interneta,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a potom slijede </a:t>
              </a:r>
              <a:r>
                <a:rPr lang="hr-BA" altLang="sr-Latn-RS" sz="1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televizija i radio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3" name="Freeform 32"/>
          <p:cNvSpPr>
            <a:spLocks noChangeArrowheads="1"/>
          </p:cNvSpPr>
          <p:nvPr/>
        </p:nvSpPr>
        <p:spPr bwMode="auto">
          <a:xfrm>
            <a:off x="2697074" y="4408522"/>
            <a:ext cx="108072" cy="30759"/>
          </a:xfrm>
          <a:custGeom>
            <a:avLst/>
            <a:gdLst>
              <a:gd name="T0" fmla="*/ 0 w 2292"/>
              <a:gd name="T1" fmla="*/ 652 h 653"/>
              <a:gd name="T2" fmla="*/ 2291 w 2292"/>
              <a:gd name="T3" fmla="*/ 652 h 653"/>
              <a:gd name="T4" fmla="*/ 2291 w 2292"/>
              <a:gd name="T5" fmla="*/ 0 h 653"/>
              <a:gd name="T6" fmla="*/ 0 w 2292"/>
              <a:gd name="T7" fmla="*/ 0 h 653"/>
              <a:gd name="T8" fmla="*/ 0 w 2292"/>
              <a:gd name="T9" fmla="*/ 652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2" h="653">
                <a:moveTo>
                  <a:pt x="0" y="652"/>
                </a:moveTo>
                <a:lnTo>
                  <a:pt x="2291" y="652"/>
                </a:lnTo>
                <a:lnTo>
                  <a:pt x="2291" y="0"/>
                </a:lnTo>
                <a:lnTo>
                  <a:pt x="0" y="0"/>
                </a:lnTo>
                <a:lnTo>
                  <a:pt x="0" y="652"/>
                </a:lnTo>
              </a:path>
            </a:pathLst>
          </a:custGeo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/>
          <p:cNvSpPr>
            <a:spLocks noChangeArrowheads="1"/>
          </p:cNvSpPr>
          <p:nvPr/>
        </p:nvSpPr>
        <p:spPr bwMode="auto">
          <a:xfrm>
            <a:off x="2697074" y="4362496"/>
            <a:ext cx="108072" cy="30343"/>
          </a:xfrm>
          <a:custGeom>
            <a:avLst/>
            <a:gdLst>
              <a:gd name="T0" fmla="*/ 0 w 2292"/>
              <a:gd name="T1" fmla="*/ 643 h 644"/>
              <a:gd name="T2" fmla="*/ 2291 w 2292"/>
              <a:gd name="T3" fmla="*/ 643 h 644"/>
              <a:gd name="T4" fmla="*/ 2291 w 2292"/>
              <a:gd name="T5" fmla="*/ 0 h 644"/>
              <a:gd name="T6" fmla="*/ 0 w 2292"/>
              <a:gd name="T7" fmla="*/ 0 h 644"/>
              <a:gd name="T8" fmla="*/ 0 w 2292"/>
              <a:gd name="T9" fmla="*/ 64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2" h="644">
                <a:moveTo>
                  <a:pt x="0" y="643"/>
                </a:moveTo>
                <a:lnTo>
                  <a:pt x="2291" y="643"/>
                </a:lnTo>
                <a:lnTo>
                  <a:pt x="2291" y="0"/>
                </a:lnTo>
                <a:lnTo>
                  <a:pt x="0" y="0"/>
                </a:lnTo>
                <a:lnTo>
                  <a:pt x="0" y="643"/>
                </a:lnTo>
              </a:path>
            </a:pathLst>
          </a:custGeo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/>
          <p:cNvSpPr>
            <a:spLocks noChangeArrowheads="1"/>
          </p:cNvSpPr>
          <p:nvPr/>
        </p:nvSpPr>
        <p:spPr bwMode="auto">
          <a:xfrm>
            <a:off x="2697074" y="4451160"/>
            <a:ext cx="108072" cy="30759"/>
          </a:xfrm>
          <a:custGeom>
            <a:avLst/>
            <a:gdLst>
              <a:gd name="T0" fmla="*/ 0 w 2292"/>
              <a:gd name="T1" fmla="*/ 653 h 654"/>
              <a:gd name="T2" fmla="*/ 2291 w 2292"/>
              <a:gd name="T3" fmla="*/ 653 h 654"/>
              <a:gd name="T4" fmla="*/ 2291 w 2292"/>
              <a:gd name="T5" fmla="*/ 0 h 654"/>
              <a:gd name="T6" fmla="*/ 0 w 2292"/>
              <a:gd name="T7" fmla="*/ 0 h 654"/>
              <a:gd name="T8" fmla="*/ 0 w 2292"/>
              <a:gd name="T9" fmla="*/ 653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2" h="654">
                <a:moveTo>
                  <a:pt x="0" y="653"/>
                </a:moveTo>
                <a:lnTo>
                  <a:pt x="2291" y="653"/>
                </a:lnTo>
                <a:lnTo>
                  <a:pt x="2291" y="0"/>
                </a:lnTo>
                <a:lnTo>
                  <a:pt x="0" y="0"/>
                </a:lnTo>
                <a:lnTo>
                  <a:pt x="0" y="653"/>
                </a:lnTo>
              </a:path>
            </a:pathLst>
          </a:custGeo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2375767" y="4036156"/>
            <a:ext cx="516668" cy="564470"/>
          </a:xfrm>
          <a:custGeom>
            <a:avLst/>
            <a:gdLst>
              <a:gd name="T0" fmla="*/ 4547 w 10962"/>
              <a:gd name="T1" fmla="*/ 1755 h 11976"/>
              <a:gd name="T2" fmla="*/ 4829 w 10962"/>
              <a:gd name="T3" fmla="*/ 1799 h 11976"/>
              <a:gd name="T4" fmla="*/ 5252 w 10962"/>
              <a:gd name="T5" fmla="*/ 1693 h 11976"/>
              <a:gd name="T6" fmla="*/ 5524 w 10962"/>
              <a:gd name="T7" fmla="*/ 1473 h 11976"/>
              <a:gd name="T8" fmla="*/ 5709 w 10962"/>
              <a:gd name="T9" fmla="*/ 1076 h 11976"/>
              <a:gd name="T10" fmla="*/ 5709 w 10962"/>
              <a:gd name="T11" fmla="*/ 723 h 11976"/>
              <a:gd name="T12" fmla="*/ 5524 w 10962"/>
              <a:gd name="T13" fmla="*/ 326 h 11976"/>
              <a:gd name="T14" fmla="*/ 5252 w 10962"/>
              <a:gd name="T15" fmla="*/ 106 h 11976"/>
              <a:gd name="T16" fmla="*/ 4829 w 10962"/>
              <a:gd name="T17" fmla="*/ 0 h 11976"/>
              <a:gd name="T18" fmla="*/ 4564 w 10962"/>
              <a:gd name="T19" fmla="*/ 35 h 11976"/>
              <a:gd name="T20" fmla="*/ 4195 w 10962"/>
              <a:gd name="T21" fmla="*/ 264 h 11976"/>
              <a:gd name="T22" fmla="*/ 3992 w 10962"/>
              <a:gd name="T23" fmla="*/ 555 h 11976"/>
              <a:gd name="T24" fmla="*/ 3930 w 10962"/>
              <a:gd name="T25" fmla="*/ 899 h 11976"/>
              <a:gd name="T26" fmla="*/ 1235 w 10962"/>
              <a:gd name="T27" fmla="*/ 4038 h 11976"/>
              <a:gd name="T28" fmla="*/ 749 w 10962"/>
              <a:gd name="T29" fmla="*/ 4180 h 11976"/>
              <a:gd name="T30" fmla="*/ 274 w 10962"/>
              <a:gd name="T31" fmla="*/ 4577 h 11976"/>
              <a:gd name="T32" fmla="*/ 27 w 10962"/>
              <a:gd name="T33" fmla="*/ 5150 h 11976"/>
              <a:gd name="T34" fmla="*/ 9 w 10962"/>
              <a:gd name="T35" fmla="*/ 10732 h 11976"/>
              <a:gd name="T36" fmla="*/ 239 w 10962"/>
              <a:gd name="T37" fmla="*/ 11367 h 11976"/>
              <a:gd name="T38" fmla="*/ 723 w 10962"/>
              <a:gd name="T39" fmla="*/ 11808 h 11976"/>
              <a:gd name="T40" fmla="*/ 1384 w 10962"/>
              <a:gd name="T41" fmla="*/ 11975 h 11976"/>
              <a:gd name="T42" fmla="*/ 9991 w 10962"/>
              <a:gd name="T43" fmla="*/ 11913 h 11976"/>
              <a:gd name="T44" fmla="*/ 10555 w 10962"/>
              <a:gd name="T45" fmla="*/ 11570 h 11976"/>
              <a:gd name="T46" fmla="*/ 10899 w 10962"/>
              <a:gd name="T47" fmla="*/ 11005 h 11976"/>
              <a:gd name="T48" fmla="*/ 10961 w 10962"/>
              <a:gd name="T49" fmla="*/ 5406 h 11976"/>
              <a:gd name="T50" fmla="*/ 10793 w 10962"/>
              <a:gd name="T51" fmla="*/ 4744 h 11976"/>
              <a:gd name="T52" fmla="*/ 10352 w 10962"/>
              <a:gd name="T53" fmla="*/ 4259 h 11976"/>
              <a:gd name="T54" fmla="*/ 9717 w 10962"/>
              <a:gd name="T55" fmla="*/ 4031 h 11976"/>
              <a:gd name="T56" fmla="*/ 4732 w 10962"/>
              <a:gd name="T57" fmla="*/ 661 h 11976"/>
              <a:gd name="T58" fmla="*/ 4926 w 10962"/>
              <a:gd name="T59" fmla="*/ 661 h 11976"/>
              <a:gd name="T60" fmla="*/ 5067 w 10962"/>
              <a:gd name="T61" fmla="*/ 802 h 11976"/>
              <a:gd name="T62" fmla="*/ 5067 w 10962"/>
              <a:gd name="T63" fmla="*/ 996 h 11976"/>
              <a:gd name="T64" fmla="*/ 4926 w 10962"/>
              <a:gd name="T65" fmla="*/ 1137 h 11976"/>
              <a:gd name="T66" fmla="*/ 4776 w 10962"/>
              <a:gd name="T67" fmla="*/ 1146 h 11976"/>
              <a:gd name="T68" fmla="*/ 4617 w 10962"/>
              <a:gd name="T69" fmla="*/ 1040 h 11976"/>
              <a:gd name="T70" fmla="*/ 4582 w 10962"/>
              <a:gd name="T71" fmla="*/ 846 h 11976"/>
              <a:gd name="T72" fmla="*/ 10317 w 10962"/>
              <a:gd name="T73" fmla="*/ 10591 h 11976"/>
              <a:gd name="T74" fmla="*/ 10229 w 10962"/>
              <a:gd name="T75" fmla="*/ 10943 h 11976"/>
              <a:gd name="T76" fmla="*/ 9991 w 10962"/>
              <a:gd name="T77" fmla="*/ 11208 h 11976"/>
              <a:gd name="T78" fmla="*/ 9648 w 10962"/>
              <a:gd name="T79" fmla="*/ 11332 h 11976"/>
              <a:gd name="T80" fmla="*/ 1235 w 10962"/>
              <a:gd name="T81" fmla="*/ 11314 h 11976"/>
              <a:gd name="T82" fmla="*/ 917 w 10962"/>
              <a:gd name="T83" fmla="*/ 11164 h 11976"/>
              <a:gd name="T84" fmla="*/ 705 w 10962"/>
              <a:gd name="T85" fmla="*/ 10882 h 11976"/>
              <a:gd name="T86" fmla="*/ 644 w 10962"/>
              <a:gd name="T87" fmla="*/ 5406 h 11976"/>
              <a:gd name="T88" fmla="*/ 705 w 10962"/>
              <a:gd name="T89" fmla="*/ 5124 h 11976"/>
              <a:gd name="T90" fmla="*/ 917 w 10962"/>
              <a:gd name="T91" fmla="*/ 4841 h 11976"/>
              <a:gd name="T92" fmla="*/ 1235 w 10962"/>
              <a:gd name="T93" fmla="*/ 4683 h 11976"/>
              <a:gd name="T94" fmla="*/ 9648 w 10962"/>
              <a:gd name="T95" fmla="*/ 4674 h 11976"/>
              <a:gd name="T96" fmla="*/ 9991 w 10962"/>
              <a:gd name="T97" fmla="*/ 4797 h 11976"/>
              <a:gd name="T98" fmla="*/ 10229 w 10962"/>
              <a:gd name="T99" fmla="*/ 5053 h 11976"/>
              <a:gd name="T100" fmla="*/ 10317 w 10962"/>
              <a:gd name="T101" fmla="*/ 5406 h 1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962" h="11976">
                <a:moveTo>
                  <a:pt x="9577" y="4022"/>
                </a:moveTo>
                <a:lnTo>
                  <a:pt x="2168" y="4022"/>
                </a:lnTo>
                <a:lnTo>
                  <a:pt x="4468" y="1720"/>
                </a:lnTo>
                <a:lnTo>
                  <a:pt x="4468" y="1720"/>
                </a:lnTo>
                <a:lnTo>
                  <a:pt x="4547" y="1755"/>
                </a:lnTo>
                <a:lnTo>
                  <a:pt x="4644" y="1782"/>
                </a:lnTo>
                <a:lnTo>
                  <a:pt x="4732" y="1799"/>
                </a:lnTo>
                <a:lnTo>
                  <a:pt x="4829" y="1799"/>
                </a:lnTo>
                <a:lnTo>
                  <a:pt x="4829" y="1799"/>
                </a:lnTo>
                <a:lnTo>
                  <a:pt x="4829" y="1799"/>
                </a:lnTo>
                <a:lnTo>
                  <a:pt x="4917" y="1799"/>
                </a:lnTo>
                <a:lnTo>
                  <a:pt x="5005" y="1782"/>
                </a:lnTo>
                <a:lnTo>
                  <a:pt x="5094" y="1764"/>
                </a:lnTo>
                <a:lnTo>
                  <a:pt x="5172" y="1729"/>
                </a:lnTo>
                <a:lnTo>
                  <a:pt x="5252" y="1693"/>
                </a:lnTo>
                <a:lnTo>
                  <a:pt x="5331" y="1649"/>
                </a:lnTo>
                <a:lnTo>
                  <a:pt x="5402" y="1596"/>
                </a:lnTo>
                <a:lnTo>
                  <a:pt x="5463" y="1534"/>
                </a:lnTo>
                <a:lnTo>
                  <a:pt x="5463" y="1534"/>
                </a:lnTo>
                <a:lnTo>
                  <a:pt x="5524" y="1473"/>
                </a:lnTo>
                <a:lnTo>
                  <a:pt x="5577" y="1402"/>
                </a:lnTo>
                <a:lnTo>
                  <a:pt x="5621" y="1323"/>
                </a:lnTo>
                <a:lnTo>
                  <a:pt x="5665" y="1243"/>
                </a:lnTo>
                <a:lnTo>
                  <a:pt x="5692" y="1164"/>
                </a:lnTo>
                <a:lnTo>
                  <a:pt x="5709" y="1076"/>
                </a:lnTo>
                <a:lnTo>
                  <a:pt x="5727" y="987"/>
                </a:lnTo>
                <a:lnTo>
                  <a:pt x="5727" y="899"/>
                </a:lnTo>
                <a:lnTo>
                  <a:pt x="5727" y="899"/>
                </a:lnTo>
                <a:lnTo>
                  <a:pt x="5727" y="811"/>
                </a:lnTo>
                <a:lnTo>
                  <a:pt x="5709" y="723"/>
                </a:lnTo>
                <a:lnTo>
                  <a:pt x="5692" y="634"/>
                </a:lnTo>
                <a:lnTo>
                  <a:pt x="5665" y="555"/>
                </a:lnTo>
                <a:lnTo>
                  <a:pt x="5621" y="476"/>
                </a:lnTo>
                <a:lnTo>
                  <a:pt x="5577" y="396"/>
                </a:lnTo>
                <a:lnTo>
                  <a:pt x="5524" y="326"/>
                </a:lnTo>
                <a:lnTo>
                  <a:pt x="5463" y="264"/>
                </a:lnTo>
                <a:lnTo>
                  <a:pt x="5463" y="264"/>
                </a:lnTo>
                <a:lnTo>
                  <a:pt x="5402" y="202"/>
                </a:lnTo>
                <a:lnTo>
                  <a:pt x="5331" y="149"/>
                </a:lnTo>
                <a:lnTo>
                  <a:pt x="5252" y="106"/>
                </a:lnTo>
                <a:lnTo>
                  <a:pt x="5172" y="62"/>
                </a:lnTo>
                <a:lnTo>
                  <a:pt x="5094" y="35"/>
                </a:lnTo>
                <a:lnTo>
                  <a:pt x="5005" y="18"/>
                </a:lnTo>
                <a:lnTo>
                  <a:pt x="4917" y="0"/>
                </a:lnTo>
                <a:lnTo>
                  <a:pt x="4829" y="0"/>
                </a:lnTo>
                <a:lnTo>
                  <a:pt x="4829" y="0"/>
                </a:lnTo>
                <a:lnTo>
                  <a:pt x="4829" y="0"/>
                </a:lnTo>
                <a:lnTo>
                  <a:pt x="4741" y="0"/>
                </a:lnTo>
                <a:lnTo>
                  <a:pt x="4653" y="18"/>
                </a:lnTo>
                <a:lnTo>
                  <a:pt x="4564" y="35"/>
                </a:lnTo>
                <a:lnTo>
                  <a:pt x="4486" y="62"/>
                </a:lnTo>
                <a:lnTo>
                  <a:pt x="4406" y="106"/>
                </a:lnTo>
                <a:lnTo>
                  <a:pt x="4327" y="149"/>
                </a:lnTo>
                <a:lnTo>
                  <a:pt x="4256" y="202"/>
                </a:lnTo>
                <a:lnTo>
                  <a:pt x="4195" y="264"/>
                </a:lnTo>
                <a:lnTo>
                  <a:pt x="4195" y="264"/>
                </a:lnTo>
                <a:lnTo>
                  <a:pt x="4133" y="326"/>
                </a:lnTo>
                <a:lnTo>
                  <a:pt x="4080" y="396"/>
                </a:lnTo>
                <a:lnTo>
                  <a:pt x="4036" y="476"/>
                </a:lnTo>
                <a:lnTo>
                  <a:pt x="3992" y="555"/>
                </a:lnTo>
                <a:lnTo>
                  <a:pt x="3965" y="634"/>
                </a:lnTo>
                <a:lnTo>
                  <a:pt x="3948" y="723"/>
                </a:lnTo>
                <a:lnTo>
                  <a:pt x="3930" y="811"/>
                </a:lnTo>
                <a:lnTo>
                  <a:pt x="3930" y="899"/>
                </a:lnTo>
                <a:lnTo>
                  <a:pt x="3930" y="899"/>
                </a:lnTo>
                <a:lnTo>
                  <a:pt x="3930" y="996"/>
                </a:lnTo>
                <a:lnTo>
                  <a:pt x="3948" y="1084"/>
                </a:lnTo>
                <a:lnTo>
                  <a:pt x="3974" y="1182"/>
                </a:lnTo>
                <a:lnTo>
                  <a:pt x="4009" y="1261"/>
                </a:lnTo>
                <a:lnTo>
                  <a:pt x="1235" y="4038"/>
                </a:lnTo>
                <a:lnTo>
                  <a:pt x="1235" y="4038"/>
                </a:lnTo>
                <a:lnTo>
                  <a:pt x="1111" y="4056"/>
                </a:lnTo>
                <a:lnTo>
                  <a:pt x="988" y="4091"/>
                </a:lnTo>
                <a:lnTo>
                  <a:pt x="864" y="4127"/>
                </a:lnTo>
                <a:lnTo>
                  <a:pt x="749" y="4180"/>
                </a:lnTo>
                <a:lnTo>
                  <a:pt x="644" y="4241"/>
                </a:lnTo>
                <a:lnTo>
                  <a:pt x="539" y="4312"/>
                </a:lnTo>
                <a:lnTo>
                  <a:pt x="442" y="4391"/>
                </a:lnTo>
                <a:lnTo>
                  <a:pt x="353" y="4480"/>
                </a:lnTo>
                <a:lnTo>
                  <a:pt x="274" y="4577"/>
                </a:lnTo>
                <a:lnTo>
                  <a:pt x="203" y="4683"/>
                </a:lnTo>
                <a:lnTo>
                  <a:pt x="150" y="4788"/>
                </a:lnTo>
                <a:lnTo>
                  <a:pt x="97" y="4903"/>
                </a:lnTo>
                <a:lnTo>
                  <a:pt x="53" y="5027"/>
                </a:lnTo>
                <a:lnTo>
                  <a:pt x="27" y="5150"/>
                </a:lnTo>
                <a:lnTo>
                  <a:pt x="9" y="5274"/>
                </a:lnTo>
                <a:lnTo>
                  <a:pt x="0" y="5406"/>
                </a:lnTo>
                <a:lnTo>
                  <a:pt x="0" y="10591"/>
                </a:lnTo>
                <a:lnTo>
                  <a:pt x="0" y="10591"/>
                </a:lnTo>
                <a:lnTo>
                  <a:pt x="9" y="10732"/>
                </a:lnTo>
                <a:lnTo>
                  <a:pt x="27" y="10873"/>
                </a:lnTo>
                <a:lnTo>
                  <a:pt x="62" y="11005"/>
                </a:lnTo>
                <a:lnTo>
                  <a:pt x="106" y="11129"/>
                </a:lnTo>
                <a:lnTo>
                  <a:pt x="168" y="11252"/>
                </a:lnTo>
                <a:lnTo>
                  <a:pt x="239" y="11367"/>
                </a:lnTo>
                <a:lnTo>
                  <a:pt x="318" y="11473"/>
                </a:lnTo>
                <a:lnTo>
                  <a:pt x="406" y="11570"/>
                </a:lnTo>
                <a:lnTo>
                  <a:pt x="503" y="11658"/>
                </a:lnTo>
                <a:lnTo>
                  <a:pt x="609" y="11738"/>
                </a:lnTo>
                <a:lnTo>
                  <a:pt x="723" y="11808"/>
                </a:lnTo>
                <a:lnTo>
                  <a:pt x="847" y="11869"/>
                </a:lnTo>
                <a:lnTo>
                  <a:pt x="970" y="11913"/>
                </a:lnTo>
                <a:lnTo>
                  <a:pt x="1102" y="11948"/>
                </a:lnTo>
                <a:lnTo>
                  <a:pt x="1244" y="11975"/>
                </a:lnTo>
                <a:lnTo>
                  <a:pt x="1384" y="11975"/>
                </a:lnTo>
                <a:lnTo>
                  <a:pt x="9577" y="11975"/>
                </a:lnTo>
                <a:lnTo>
                  <a:pt x="9577" y="11975"/>
                </a:lnTo>
                <a:lnTo>
                  <a:pt x="9717" y="11975"/>
                </a:lnTo>
                <a:lnTo>
                  <a:pt x="9850" y="11948"/>
                </a:lnTo>
                <a:lnTo>
                  <a:pt x="9991" y="11913"/>
                </a:lnTo>
                <a:lnTo>
                  <a:pt x="10114" y="11869"/>
                </a:lnTo>
                <a:lnTo>
                  <a:pt x="10238" y="11808"/>
                </a:lnTo>
                <a:lnTo>
                  <a:pt x="10352" y="11738"/>
                </a:lnTo>
                <a:lnTo>
                  <a:pt x="10458" y="11658"/>
                </a:lnTo>
                <a:lnTo>
                  <a:pt x="10555" y="11570"/>
                </a:lnTo>
                <a:lnTo>
                  <a:pt x="10643" y="11473"/>
                </a:lnTo>
                <a:lnTo>
                  <a:pt x="10722" y="11367"/>
                </a:lnTo>
                <a:lnTo>
                  <a:pt x="10793" y="11252"/>
                </a:lnTo>
                <a:lnTo>
                  <a:pt x="10855" y="11129"/>
                </a:lnTo>
                <a:lnTo>
                  <a:pt x="10899" y="11005"/>
                </a:lnTo>
                <a:lnTo>
                  <a:pt x="10934" y="10873"/>
                </a:lnTo>
                <a:lnTo>
                  <a:pt x="10952" y="10732"/>
                </a:lnTo>
                <a:lnTo>
                  <a:pt x="10961" y="10591"/>
                </a:lnTo>
                <a:lnTo>
                  <a:pt x="10961" y="5406"/>
                </a:lnTo>
                <a:lnTo>
                  <a:pt x="10961" y="5406"/>
                </a:lnTo>
                <a:lnTo>
                  <a:pt x="10952" y="5265"/>
                </a:lnTo>
                <a:lnTo>
                  <a:pt x="10934" y="5133"/>
                </a:lnTo>
                <a:lnTo>
                  <a:pt x="10899" y="5000"/>
                </a:lnTo>
                <a:lnTo>
                  <a:pt x="10855" y="4868"/>
                </a:lnTo>
                <a:lnTo>
                  <a:pt x="10793" y="4744"/>
                </a:lnTo>
                <a:lnTo>
                  <a:pt x="10722" y="4630"/>
                </a:lnTo>
                <a:lnTo>
                  <a:pt x="10643" y="4524"/>
                </a:lnTo>
                <a:lnTo>
                  <a:pt x="10555" y="4427"/>
                </a:lnTo>
                <a:lnTo>
                  <a:pt x="10458" y="4338"/>
                </a:lnTo>
                <a:lnTo>
                  <a:pt x="10352" y="4259"/>
                </a:lnTo>
                <a:lnTo>
                  <a:pt x="10238" y="4188"/>
                </a:lnTo>
                <a:lnTo>
                  <a:pt x="10114" y="4127"/>
                </a:lnTo>
                <a:lnTo>
                  <a:pt x="9991" y="4083"/>
                </a:lnTo>
                <a:lnTo>
                  <a:pt x="9850" y="4047"/>
                </a:lnTo>
                <a:lnTo>
                  <a:pt x="9717" y="4031"/>
                </a:lnTo>
                <a:lnTo>
                  <a:pt x="9577" y="4022"/>
                </a:lnTo>
                <a:close/>
                <a:moveTo>
                  <a:pt x="4653" y="714"/>
                </a:moveTo>
                <a:lnTo>
                  <a:pt x="4653" y="714"/>
                </a:lnTo>
                <a:lnTo>
                  <a:pt x="4688" y="687"/>
                </a:lnTo>
                <a:lnTo>
                  <a:pt x="4732" y="661"/>
                </a:lnTo>
                <a:lnTo>
                  <a:pt x="4776" y="652"/>
                </a:lnTo>
                <a:lnTo>
                  <a:pt x="4829" y="643"/>
                </a:lnTo>
                <a:lnTo>
                  <a:pt x="4829" y="643"/>
                </a:lnTo>
                <a:lnTo>
                  <a:pt x="4882" y="652"/>
                </a:lnTo>
                <a:lnTo>
                  <a:pt x="4926" y="661"/>
                </a:lnTo>
                <a:lnTo>
                  <a:pt x="4970" y="687"/>
                </a:lnTo>
                <a:lnTo>
                  <a:pt x="5005" y="723"/>
                </a:lnTo>
                <a:lnTo>
                  <a:pt x="5005" y="723"/>
                </a:lnTo>
                <a:lnTo>
                  <a:pt x="5041" y="758"/>
                </a:lnTo>
                <a:lnTo>
                  <a:pt x="5067" y="802"/>
                </a:lnTo>
                <a:lnTo>
                  <a:pt x="5076" y="846"/>
                </a:lnTo>
                <a:lnTo>
                  <a:pt x="5085" y="899"/>
                </a:lnTo>
                <a:lnTo>
                  <a:pt x="5085" y="899"/>
                </a:lnTo>
                <a:lnTo>
                  <a:pt x="5076" y="952"/>
                </a:lnTo>
                <a:lnTo>
                  <a:pt x="5067" y="996"/>
                </a:lnTo>
                <a:lnTo>
                  <a:pt x="5041" y="1040"/>
                </a:lnTo>
                <a:lnTo>
                  <a:pt x="5005" y="1076"/>
                </a:lnTo>
                <a:lnTo>
                  <a:pt x="5005" y="1076"/>
                </a:lnTo>
                <a:lnTo>
                  <a:pt x="4970" y="1111"/>
                </a:lnTo>
                <a:lnTo>
                  <a:pt x="4926" y="1137"/>
                </a:lnTo>
                <a:lnTo>
                  <a:pt x="4882" y="1146"/>
                </a:lnTo>
                <a:lnTo>
                  <a:pt x="4829" y="1155"/>
                </a:lnTo>
                <a:lnTo>
                  <a:pt x="4829" y="1155"/>
                </a:lnTo>
                <a:lnTo>
                  <a:pt x="4829" y="1155"/>
                </a:lnTo>
                <a:lnTo>
                  <a:pt x="4776" y="1146"/>
                </a:lnTo>
                <a:lnTo>
                  <a:pt x="4732" y="1137"/>
                </a:lnTo>
                <a:lnTo>
                  <a:pt x="4688" y="1111"/>
                </a:lnTo>
                <a:lnTo>
                  <a:pt x="4653" y="1076"/>
                </a:lnTo>
                <a:lnTo>
                  <a:pt x="4653" y="1076"/>
                </a:lnTo>
                <a:lnTo>
                  <a:pt x="4617" y="1040"/>
                </a:lnTo>
                <a:lnTo>
                  <a:pt x="4591" y="996"/>
                </a:lnTo>
                <a:lnTo>
                  <a:pt x="4582" y="952"/>
                </a:lnTo>
                <a:lnTo>
                  <a:pt x="4573" y="899"/>
                </a:lnTo>
                <a:lnTo>
                  <a:pt x="4573" y="899"/>
                </a:lnTo>
                <a:lnTo>
                  <a:pt x="4582" y="846"/>
                </a:lnTo>
                <a:lnTo>
                  <a:pt x="4591" y="802"/>
                </a:lnTo>
                <a:lnTo>
                  <a:pt x="4617" y="758"/>
                </a:lnTo>
                <a:lnTo>
                  <a:pt x="4653" y="714"/>
                </a:lnTo>
                <a:close/>
                <a:moveTo>
                  <a:pt x="10317" y="10591"/>
                </a:moveTo>
                <a:lnTo>
                  <a:pt x="10317" y="10591"/>
                </a:lnTo>
                <a:lnTo>
                  <a:pt x="10309" y="10670"/>
                </a:lnTo>
                <a:lnTo>
                  <a:pt x="10300" y="10741"/>
                </a:lnTo>
                <a:lnTo>
                  <a:pt x="10282" y="10811"/>
                </a:lnTo>
                <a:lnTo>
                  <a:pt x="10256" y="10882"/>
                </a:lnTo>
                <a:lnTo>
                  <a:pt x="10229" y="10943"/>
                </a:lnTo>
                <a:lnTo>
                  <a:pt x="10185" y="11005"/>
                </a:lnTo>
                <a:lnTo>
                  <a:pt x="10150" y="11058"/>
                </a:lnTo>
                <a:lnTo>
                  <a:pt x="10097" y="11111"/>
                </a:lnTo>
                <a:lnTo>
                  <a:pt x="10044" y="11164"/>
                </a:lnTo>
                <a:lnTo>
                  <a:pt x="9991" y="11208"/>
                </a:lnTo>
                <a:lnTo>
                  <a:pt x="9929" y="11243"/>
                </a:lnTo>
                <a:lnTo>
                  <a:pt x="9859" y="11270"/>
                </a:lnTo>
                <a:lnTo>
                  <a:pt x="9797" y="11296"/>
                </a:lnTo>
                <a:lnTo>
                  <a:pt x="9726" y="11314"/>
                </a:lnTo>
                <a:lnTo>
                  <a:pt x="9648" y="11332"/>
                </a:lnTo>
                <a:lnTo>
                  <a:pt x="9577" y="11332"/>
                </a:lnTo>
                <a:lnTo>
                  <a:pt x="1384" y="11332"/>
                </a:lnTo>
                <a:lnTo>
                  <a:pt x="1384" y="11332"/>
                </a:lnTo>
                <a:lnTo>
                  <a:pt x="1313" y="11332"/>
                </a:lnTo>
                <a:lnTo>
                  <a:pt x="1235" y="11314"/>
                </a:lnTo>
                <a:lnTo>
                  <a:pt x="1164" y="11296"/>
                </a:lnTo>
                <a:lnTo>
                  <a:pt x="1102" y="11270"/>
                </a:lnTo>
                <a:lnTo>
                  <a:pt x="1032" y="11243"/>
                </a:lnTo>
                <a:lnTo>
                  <a:pt x="970" y="11208"/>
                </a:lnTo>
                <a:lnTo>
                  <a:pt x="917" y="11164"/>
                </a:lnTo>
                <a:lnTo>
                  <a:pt x="864" y="11111"/>
                </a:lnTo>
                <a:lnTo>
                  <a:pt x="811" y="11058"/>
                </a:lnTo>
                <a:lnTo>
                  <a:pt x="776" y="11005"/>
                </a:lnTo>
                <a:lnTo>
                  <a:pt x="732" y="10943"/>
                </a:lnTo>
                <a:lnTo>
                  <a:pt x="705" y="10882"/>
                </a:lnTo>
                <a:lnTo>
                  <a:pt x="679" y="10811"/>
                </a:lnTo>
                <a:lnTo>
                  <a:pt x="661" y="10741"/>
                </a:lnTo>
                <a:lnTo>
                  <a:pt x="652" y="10670"/>
                </a:lnTo>
                <a:lnTo>
                  <a:pt x="644" y="10591"/>
                </a:lnTo>
                <a:lnTo>
                  <a:pt x="644" y="5406"/>
                </a:lnTo>
                <a:lnTo>
                  <a:pt x="644" y="5406"/>
                </a:lnTo>
                <a:lnTo>
                  <a:pt x="652" y="5336"/>
                </a:lnTo>
                <a:lnTo>
                  <a:pt x="661" y="5265"/>
                </a:lnTo>
                <a:lnTo>
                  <a:pt x="679" y="5186"/>
                </a:lnTo>
                <a:lnTo>
                  <a:pt x="705" y="5124"/>
                </a:lnTo>
                <a:lnTo>
                  <a:pt x="732" y="5053"/>
                </a:lnTo>
                <a:lnTo>
                  <a:pt x="776" y="5000"/>
                </a:lnTo>
                <a:lnTo>
                  <a:pt x="811" y="4938"/>
                </a:lnTo>
                <a:lnTo>
                  <a:pt x="864" y="4886"/>
                </a:lnTo>
                <a:lnTo>
                  <a:pt x="917" y="4841"/>
                </a:lnTo>
                <a:lnTo>
                  <a:pt x="970" y="4797"/>
                </a:lnTo>
                <a:lnTo>
                  <a:pt x="1032" y="4762"/>
                </a:lnTo>
                <a:lnTo>
                  <a:pt x="1102" y="4727"/>
                </a:lnTo>
                <a:lnTo>
                  <a:pt x="1164" y="4700"/>
                </a:lnTo>
                <a:lnTo>
                  <a:pt x="1235" y="4683"/>
                </a:lnTo>
                <a:lnTo>
                  <a:pt x="1313" y="4674"/>
                </a:lnTo>
                <a:lnTo>
                  <a:pt x="1384" y="4665"/>
                </a:lnTo>
                <a:lnTo>
                  <a:pt x="9577" y="4665"/>
                </a:lnTo>
                <a:lnTo>
                  <a:pt x="9577" y="4665"/>
                </a:lnTo>
                <a:lnTo>
                  <a:pt x="9648" y="4674"/>
                </a:lnTo>
                <a:lnTo>
                  <a:pt x="9726" y="4683"/>
                </a:lnTo>
                <a:lnTo>
                  <a:pt x="9797" y="4700"/>
                </a:lnTo>
                <a:lnTo>
                  <a:pt x="9859" y="4727"/>
                </a:lnTo>
                <a:lnTo>
                  <a:pt x="9929" y="4762"/>
                </a:lnTo>
                <a:lnTo>
                  <a:pt x="9991" y="4797"/>
                </a:lnTo>
                <a:lnTo>
                  <a:pt x="10044" y="4841"/>
                </a:lnTo>
                <a:lnTo>
                  <a:pt x="10097" y="4886"/>
                </a:lnTo>
                <a:lnTo>
                  <a:pt x="10150" y="4938"/>
                </a:lnTo>
                <a:lnTo>
                  <a:pt x="10185" y="5000"/>
                </a:lnTo>
                <a:lnTo>
                  <a:pt x="10229" y="5053"/>
                </a:lnTo>
                <a:lnTo>
                  <a:pt x="10256" y="5124"/>
                </a:lnTo>
                <a:lnTo>
                  <a:pt x="10282" y="5186"/>
                </a:lnTo>
                <a:lnTo>
                  <a:pt x="10300" y="5265"/>
                </a:lnTo>
                <a:lnTo>
                  <a:pt x="10309" y="5336"/>
                </a:lnTo>
                <a:lnTo>
                  <a:pt x="10317" y="5406"/>
                </a:lnTo>
                <a:lnTo>
                  <a:pt x="10317" y="10591"/>
                </a:lnTo>
                <a:close/>
              </a:path>
            </a:pathLst>
          </a:custGeo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/>
          <p:cNvSpPr>
            <a:spLocks noChangeArrowheads="1"/>
          </p:cNvSpPr>
          <p:nvPr/>
        </p:nvSpPr>
        <p:spPr bwMode="auto">
          <a:xfrm>
            <a:off x="2471319" y="4337067"/>
            <a:ext cx="178943" cy="178735"/>
          </a:xfrm>
          <a:custGeom>
            <a:avLst/>
            <a:gdLst>
              <a:gd name="T0" fmla="*/ 1709 w 3798"/>
              <a:gd name="T1" fmla="*/ 9 h 3793"/>
              <a:gd name="T2" fmla="*/ 1163 w 3798"/>
              <a:gd name="T3" fmla="*/ 150 h 3793"/>
              <a:gd name="T4" fmla="*/ 696 w 3798"/>
              <a:gd name="T5" fmla="*/ 441 h 3793"/>
              <a:gd name="T6" fmla="*/ 327 w 3798"/>
              <a:gd name="T7" fmla="*/ 838 h 3793"/>
              <a:gd name="T8" fmla="*/ 88 w 3798"/>
              <a:gd name="T9" fmla="*/ 1341 h 3793"/>
              <a:gd name="T10" fmla="*/ 0 w 3798"/>
              <a:gd name="T11" fmla="*/ 1896 h 3793"/>
              <a:gd name="T12" fmla="*/ 44 w 3798"/>
              <a:gd name="T13" fmla="*/ 2284 h 3793"/>
              <a:gd name="T14" fmla="*/ 230 w 3798"/>
              <a:gd name="T15" fmla="*/ 2805 h 3793"/>
              <a:gd name="T16" fmla="*/ 564 w 3798"/>
              <a:gd name="T17" fmla="*/ 3237 h 3793"/>
              <a:gd name="T18" fmla="*/ 996 w 3798"/>
              <a:gd name="T19" fmla="*/ 3564 h 3793"/>
              <a:gd name="T20" fmla="*/ 1516 w 3798"/>
              <a:gd name="T21" fmla="*/ 3757 h 3793"/>
              <a:gd name="T22" fmla="*/ 1903 w 3798"/>
              <a:gd name="T23" fmla="*/ 3792 h 3793"/>
              <a:gd name="T24" fmla="*/ 2458 w 3798"/>
              <a:gd name="T25" fmla="*/ 3713 h 3793"/>
              <a:gd name="T26" fmla="*/ 2960 w 3798"/>
              <a:gd name="T27" fmla="*/ 3475 h 3793"/>
              <a:gd name="T28" fmla="*/ 3357 w 3798"/>
              <a:gd name="T29" fmla="*/ 3105 h 3793"/>
              <a:gd name="T30" fmla="*/ 3647 w 3798"/>
              <a:gd name="T31" fmla="*/ 2637 h 3793"/>
              <a:gd name="T32" fmla="*/ 3780 w 3798"/>
              <a:gd name="T33" fmla="*/ 2090 h 3793"/>
              <a:gd name="T34" fmla="*/ 3780 w 3798"/>
              <a:gd name="T35" fmla="*/ 1702 h 3793"/>
              <a:gd name="T36" fmla="*/ 3647 w 3798"/>
              <a:gd name="T37" fmla="*/ 1165 h 3793"/>
              <a:gd name="T38" fmla="*/ 3357 w 3798"/>
              <a:gd name="T39" fmla="*/ 697 h 3793"/>
              <a:gd name="T40" fmla="*/ 2960 w 3798"/>
              <a:gd name="T41" fmla="*/ 326 h 3793"/>
              <a:gd name="T42" fmla="*/ 2458 w 3798"/>
              <a:gd name="T43" fmla="*/ 88 h 3793"/>
              <a:gd name="T44" fmla="*/ 1903 w 3798"/>
              <a:gd name="T45" fmla="*/ 0 h 3793"/>
              <a:gd name="T46" fmla="*/ 1771 w 3798"/>
              <a:gd name="T47" fmla="*/ 3140 h 3793"/>
              <a:gd name="T48" fmla="*/ 1410 w 3798"/>
              <a:gd name="T49" fmla="*/ 3052 h 3793"/>
              <a:gd name="T50" fmla="*/ 1101 w 3798"/>
              <a:gd name="T51" fmla="*/ 2867 h 3793"/>
              <a:gd name="T52" fmla="*/ 864 w 3798"/>
              <a:gd name="T53" fmla="*/ 2602 h 3793"/>
              <a:gd name="T54" fmla="*/ 705 w 3798"/>
              <a:gd name="T55" fmla="*/ 2267 h 3793"/>
              <a:gd name="T56" fmla="*/ 652 w 3798"/>
              <a:gd name="T57" fmla="*/ 1896 h 3793"/>
              <a:gd name="T58" fmla="*/ 679 w 3798"/>
              <a:gd name="T59" fmla="*/ 1649 h 3793"/>
              <a:gd name="T60" fmla="*/ 802 w 3798"/>
              <a:gd name="T61" fmla="*/ 1306 h 3793"/>
              <a:gd name="T62" fmla="*/ 1013 w 3798"/>
              <a:gd name="T63" fmla="*/ 1015 h 3793"/>
              <a:gd name="T64" fmla="*/ 1304 w 3798"/>
              <a:gd name="T65" fmla="*/ 803 h 3793"/>
              <a:gd name="T66" fmla="*/ 1647 w 3798"/>
              <a:gd name="T67" fmla="*/ 679 h 3793"/>
              <a:gd name="T68" fmla="*/ 1903 w 3798"/>
              <a:gd name="T69" fmla="*/ 653 h 3793"/>
              <a:gd name="T70" fmla="*/ 2274 w 3798"/>
              <a:gd name="T71" fmla="*/ 706 h 3793"/>
              <a:gd name="T72" fmla="*/ 2599 w 3798"/>
              <a:gd name="T73" fmla="*/ 865 h 3793"/>
              <a:gd name="T74" fmla="*/ 2864 w 3798"/>
              <a:gd name="T75" fmla="*/ 1103 h 3793"/>
              <a:gd name="T76" fmla="*/ 3048 w 3798"/>
              <a:gd name="T77" fmla="*/ 1412 h 3793"/>
              <a:gd name="T78" fmla="*/ 3136 w 3798"/>
              <a:gd name="T79" fmla="*/ 1772 h 3793"/>
              <a:gd name="T80" fmla="*/ 3136 w 3798"/>
              <a:gd name="T81" fmla="*/ 2028 h 3793"/>
              <a:gd name="T82" fmla="*/ 3048 w 3798"/>
              <a:gd name="T83" fmla="*/ 2381 h 3793"/>
              <a:gd name="T84" fmla="*/ 2864 w 3798"/>
              <a:gd name="T85" fmla="*/ 2690 h 3793"/>
              <a:gd name="T86" fmla="*/ 2599 w 3798"/>
              <a:gd name="T87" fmla="*/ 2937 h 3793"/>
              <a:gd name="T88" fmla="*/ 2274 w 3798"/>
              <a:gd name="T89" fmla="*/ 3096 h 3793"/>
              <a:gd name="T90" fmla="*/ 1903 w 3798"/>
              <a:gd name="T91" fmla="*/ 3149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98" h="3793">
                <a:moveTo>
                  <a:pt x="1903" y="0"/>
                </a:moveTo>
                <a:lnTo>
                  <a:pt x="1903" y="0"/>
                </a:lnTo>
                <a:lnTo>
                  <a:pt x="1709" y="9"/>
                </a:lnTo>
                <a:lnTo>
                  <a:pt x="1516" y="44"/>
                </a:lnTo>
                <a:lnTo>
                  <a:pt x="1339" y="88"/>
                </a:lnTo>
                <a:lnTo>
                  <a:pt x="1163" y="150"/>
                </a:lnTo>
                <a:lnTo>
                  <a:pt x="996" y="229"/>
                </a:lnTo>
                <a:lnTo>
                  <a:pt x="837" y="326"/>
                </a:lnTo>
                <a:lnTo>
                  <a:pt x="696" y="441"/>
                </a:lnTo>
                <a:lnTo>
                  <a:pt x="564" y="556"/>
                </a:lnTo>
                <a:lnTo>
                  <a:pt x="440" y="697"/>
                </a:lnTo>
                <a:lnTo>
                  <a:pt x="327" y="838"/>
                </a:lnTo>
                <a:lnTo>
                  <a:pt x="230" y="997"/>
                </a:lnTo>
                <a:lnTo>
                  <a:pt x="150" y="1165"/>
                </a:lnTo>
                <a:lnTo>
                  <a:pt x="88" y="1341"/>
                </a:lnTo>
                <a:lnTo>
                  <a:pt x="44" y="1517"/>
                </a:lnTo>
                <a:lnTo>
                  <a:pt x="18" y="1702"/>
                </a:lnTo>
                <a:lnTo>
                  <a:pt x="0" y="1896"/>
                </a:lnTo>
                <a:lnTo>
                  <a:pt x="0" y="1896"/>
                </a:lnTo>
                <a:lnTo>
                  <a:pt x="18" y="2090"/>
                </a:lnTo>
                <a:lnTo>
                  <a:pt x="44" y="2284"/>
                </a:lnTo>
                <a:lnTo>
                  <a:pt x="88" y="2461"/>
                </a:lnTo>
                <a:lnTo>
                  <a:pt x="150" y="2637"/>
                </a:lnTo>
                <a:lnTo>
                  <a:pt x="230" y="2805"/>
                </a:lnTo>
                <a:lnTo>
                  <a:pt x="327" y="2964"/>
                </a:lnTo>
                <a:lnTo>
                  <a:pt x="440" y="3105"/>
                </a:lnTo>
                <a:lnTo>
                  <a:pt x="564" y="3237"/>
                </a:lnTo>
                <a:lnTo>
                  <a:pt x="696" y="3361"/>
                </a:lnTo>
                <a:lnTo>
                  <a:pt x="837" y="3475"/>
                </a:lnTo>
                <a:lnTo>
                  <a:pt x="996" y="3564"/>
                </a:lnTo>
                <a:lnTo>
                  <a:pt x="1163" y="3651"/>
                </a:lnTo>
                <a:lnTo>
                  <a:pt x="1339" y="3713"/>
                </a:lnTo>
                <a:lnTo>
                  <a:pt x="1516" y="3757"/>
                </a:lnTo>
                <a:lnTo>
                  <a:pt x="1709" y="3783"/>
                </a:lnTo>
                <a:lnTo>
                  <a:pt x="1903" y="3792"/>
                </a:lnTo>
                <a:lnTo>
                  <a:pt x="1903" y="3792"/>
                </a:lnTo>
                <a:lnTo>
                  <a:pt x="2088" y="3783"/>
                </a:lnTo>
                <a:lnTo>
                  <a:pt x="2283" y="3757"/>
                </a:lnTo>
                <a:lnTo>
                  <a:pt x="2458" y="3713"/>
                </a:lnTo>
                <a:lnTo>
                  <a:pt x="2635" y="3651"/>
                </a:lnTo>
                <a:lnTo>
                  <a:pt x="2802" y="3564"/>
                </a:lnTo>
                <a:lnTo>
                  <a:pt x="2960" y="3475"/>
                </a:lnTo>
                <a:lnTo>
                  <a:pt x="3101" y="3361"/>
                </a:lnTo>
                <a:lnTo>
                  <a:pt x="3242" y="3237"/>
                </a:lnTo>
                <a:lnTo>
                  <a:pt x="3357" y="3105"/>
                </a:lnTo>
                <a:lnTo>
                  <a:pt x="3472" y="2964"/>
                </a:lnTo>
                <a:lnTo>
                  <a:pt x="3569" y="2805"/>
                </a:lnTo>
                <a:lnTo>
                  <a:pt x="3647" y="2637"/>
                </a:lnTo>
                <a:lnTo>
                  <a:pt x="3709" y="2461"/>
                </a:lnTo>
                <a:lnTo>
                  <a:pt x="3753" y="2284"/>
                </a:lnTo>
                <a:lnTo>
                  <a:pt x="3780" y="2090"/>
                </a:lnTo>
                <a:lnTo>
                  <a:pt x="3797" y="1896"/>
                </a:lnTo>
                <a:lnTo>
                  <a:pt x="3797" y="1896"/>
                </a:lnTo>
                <a:lnTo>
                  <a:pt x="3780" y="1702"/>
                </a:lnTo>
                <a:lnTo>
                  <a:pt x="3753" y="1517"/>
                </a:lnTo>
                <a:lnTo>
                  <a:pt x="3709" y="1341"/>
                </a:lnTo>
                <a:lnTo>
                  <a:pt x="3647" y="1165"/>
                </a:lnTo>
                <a:lnTo>
                  <a:pt x="3569" y="997"/>
                </a:lnTo>
                <a:lnTo>
                  <a:pt x="3472" y="838"/>
                </a:lnTo>
                <a:lnTo>
                  <a:pt x="3357" y="697"/>
                </a:lnTo>
                <a:lnTo>
                  <a:pt x="3242" y="556"/>
                </a:lnTo>
                <a:lnTo>
                  <a:pt x="3101" y="441"/>
                </a:lnTo>
                <a:lnTo>
                  <a:pt x="2960" y="326"/>
                </a:lnTo>
                <a:lnTo>
                  <a:pt x="2802" y="229"/>
                </a:lnTo>
                <a:lnTo>
                  <a:pt x="2635" y="150"/>
                </a:lnTo>
                <a:lnTo>
                  <a:pt x="2458" y="88"/>
                </a:lnTo>
                <a:lnTo>
                  <a:pt x="2283" y="44"/>
                </a:lnTo>
                <a:lnTo>
                  <a:pt x="2088" y="9"/>
                </a:lnTo>
                <a:lnTo>
                  <a:pt x="1903" y="0"/>
                </a:lnTo>
                <a:close/>
                <a:moveTo>
                  <a:pt x="1903" y="3149"/>
                </a:moveTo>
                <a:lnTo>
                  <a:pt x="1903" y="3149"/>
                </a:lnTo>
                <a:lnTo>
                  <a:pt x="1771" y="3140"/>
                </a:lnTo>
                <a:lnTo>
                  <a:pt x="1647" y="3122"/>
                </a:lnTo>
                <a:lnTo>
                  <a:pt x="1525" y="3096"/>
                </a:lnTo>
                <a:lnTo>
                  <a:pt x="1410" y="3052"/>
                </a:lnTo>
                <a:lnTo>
                  <a:pt x="1304" y="2999"/>
                </a:lnTo>
                <a:lnTo>
                  <a:pt x="1198" y="2937"/>
                </a:lnTo>
                <a:lnTo>
                  <a:pt x="1101" y="2867"/>
                </a:lnTo>
                <a:lnTo>
                  <a:pt x="1013" y="2787"/>
                </a:lnTo>
                <a:lnTo>
                  <a:pt x="934" y="2690"/>
                </a:lnTo>
                <a:lnTo>
                  <a:pt x="864" y="2602"/>
                </a:lnTo>
                <a:lnTo>
                  <a:pt x="802" y="2496"/>
                </a:lnTo>
                <a:lnTo>
                  <a:pt x="749" y="2381"/>
                </a:lnTo>
                <a:lnTo>
                  <a:pt x="705" y="2267"/>
                </a:lnTo>
                <a:lnTo>
                  <a:pt x="679" y="2152"/>
                </a:lnTo>
                <a:lnTo>
                  <a:pt x="661" y="2028"/>
                </a:lnTo>
                <a:lnTo>
                  <a:pt x="652" y="1896"/>
                </a:lnTo>
                <a:lnTo>
                  <a:pt x="652" y="1896"/>
                </a:lnTo>
                <a:lnTo>
                  <a:pt x="661" y="1772"/>
                </a:lnTo>
                <a:lnTo>
                  <a:pt x="679" y="1649"/>
                </a:lnTo>
                <a:lnTo>
                  <a:pt x="705" y="1526"/>
                </a:lnTo>
                <a:lnTo>
                  <a:pt x="749" y="1412"/>
                </a:lnTo>
                <a:lnTo>
                  <a:pt x="802" y="1306"/>
                </a:lnTo>
                <a:lnTo>
                  <a:pt x="864" y="1200"/>
                </a:lnTo>
                <a:lnTo>
                  <a:pt x="934" y="1103"/>
                </a:lnTo>
                <a:lnTo>
                  <a:pt x="1013" y="1015"/>
                </a:lnTo>
                <a:lnTo>
                  <a:pt x="1101" y="935"/>
                </a:lnTo>
                <a:lnTo>
                  <a:pt x="1198" y="865"/>
                </a:lnTo>
                <a:lnTo>
                  <a:pt x="1304" y="803"/>
                </a:lnTo>
                <a:lnTo>
                  <a:pt x="1410" y="750"/>
                </a:lnTo>
                <a:lnTo>
                  <a:pt x="1525" y="706"/>
                </a:lnTo>
                <a:lnTo>
                  <a:pt x="1647" y="679"/>
                </a:lnTo>
                <a:lnTo>
                  <a:pt x="1771" y="662"/>
                </a:lnTo>
                <a:lnTo>
                  <a:pt x="1903" y="653"/>
                </a:lnTo>
                <a:lnTo>
                  <a:pt x="1903" y="653"/>
                </a:lnTo>
                <a:lnTo>
                  <a:pt x="2027" y="662"/>
                </a:lnTo>
                <a:lnTo>
                  <a:pt x="2150" y="679"/>
                </a:lnTo>
                <a:lnTo>
                  <a:pt x="2274" y="706"/>
                </a:lnTo>
                <a:lnTo>
                  <a:pt x="2387" y="750"/>
                </a:lnTo>
                <a:lnTo>
                  <a:pt x="2493" y="803"/>
                </a:lnTo>
                <a:lnTo>
                  <a:pt x="2599" y="865"/>
                </a:lnTo>
                <a:lnTo>
                  <a:pt x="2696" y="935"/>
                </a:lnTo>
                <a:lnTo>
                  <a:pt x="2785" y="1015"/>
                </a:lnTo>
                <a:lnTo>
                  <a:pt x="2864" y="1103"/>
                </a:lnTo>
                <a:lnTo>
                  <a:pt x="2935" y="1200"/>
                </a:lnTo>
                <a:lnTo>
                  <a:pt x="2995" y="1306"/>
                </a:lnTo>
                <a:lnTo>
                  <a:pt x="3048" y="1412"/>
                </a:lnTo>
                <a:lnTo>
                  <a:pt x="3092" y="1526"/>
                </a:lnTo>
                <a:lnTo>
                  <a:pt x="3119" y="1649"/>
                </a:lnTo>
                <a:lnTo>
                  <a:pt x="3136" y="1772"/>
                </a:lnTo>
                <a:lnTo>
                  <a:pt x="3145" y="1896"/>
                </a:lnTo>
                <a:lnTo>
                  <a:pt x="3145" y="1896"/>
                </a:lnTo>
                <a:lnTo>
                  <a:pt x="3136" y="2028"/>
                </a:lnTo>
                <a:lnTo>
                  <a:pt x="3119" y="2152"/>
                </a:lnTo>
                <a:lnTo>
                  <a:pt x="3092" y="2267"/>
                </a:lnTo>
                <a:lnTo>
                  <a:pt x="3048" y="2381"/>
                </a:lnTo>
                <a:lnTo>
                  <a:pt x="2995" y="2496"/>
                </a:lnTo>
                <a:lnTo>
                  <a:pt x="2935" y="2602"/>
                </a:lnTo>
                <a:lnTo>
                  <a:pt x="2864" y="2690"/>
                </a:lnTo>
                <a:lnTo>
                  <a:pt x="2785" y="2787"/>
                </a:lnTo>
                <a:lnTo>
                  <a:pt x="2696" y="2867"/>
                </a:lnTo>
                <a:lnTo>
                  <a:pt x="2599" y="2937"/>
                </a:lnTo>
                <a:lnTo>
                  <a:pt x="2493" y="2999"/>
                </a:lnTo>
                <a:lnTo>
                  <a:pt x="2387" y="3052"/>
                </a:lnTo>
                <a:lnTo>
                  <a:pt x="2274" y="3096"/>
                </a:lnTo>
                <a:lnTo>
                  <a:pt x="2150" y="3122"/>
                </a:lnTo>
                <a:lnTo>
                  <a:pt x="2027" y="3140"/>
                </a:lnTo>
                <a:lnTo>
                  <a:pt x="1903" y="3149"/>
                </a:lnTo>
                <a:close/>
              </a:path>
            </a:pathLst>
          </a:custGeom>
          <a:gradFill flip="none" rotWithShape="1">
            <a:gsLst>
              <a:gs pos="0">
                <a:srgbClr val="F2DA64"/>
              </a:gs>
              <a:gs pos="100000">
                <a:srgbClr val="987000"/>
              </a:gs>
              <a:gs pos="18000">
                <a:srgbClr val="A27700"/>
              </a:gs>
              <a:gs pos="51000">
                <a:srgbClr val="F2DA64"/>
              </a:gs>
              <a:gs pos="71000">
                <a:srgbClr val="D7B446"/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794069" y="110674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13. Najveći donator sredstava Bosni i Hercegovini je ...?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15954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7276" y="2257692"/>
            <a:ext cx="2847974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Najveći donator sredstava Bosni i Hercegovini po mišljenju većine građana Bosne i Hercegovine je Evropska unija.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Poslije Evropske unije, za građane iz Federacije BiH najveći donator  je Turska, a po mišljenju građana iz Republike Srpske najveći donator je Rusija. </a:t>
            </a: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14609"/>
              </p:ext>
            </p:extLst>
          </p:nvPr>
        </p:nvGraphicFramePr>
        <p:xfrm>
          <a:off x="4770437" y="941387"/>
          <a:ext cx="6650037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333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794069" y="145388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14. Kada će, po Vašim procjenama, Bosna i Hercegovina ući u EU?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6723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418770"/>
              </p:ext>
            </p:extLst>
          </p:nvPr>
        </p:nvGraphicFramePr>
        <p:xfrm>
          <a:off x="4653644" y="867990"/>
          <a:ext cx="7060746" cy="510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5799" y="1567542"/>
            <a:ext cx="284797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Dvije petine 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građana Bosne i Hercegovine smatra da će Bosna i Hercegovina ući u EU za najviše 10 godina (39,6%), a 24,4% građana </a:t>
            </a:r>
            <a:r>
              <a:rPr lang="en-US" altLang="sr-Latn-RS" sz="1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smatra</a:t>
            </a:r>
            <a:r>
              <a:rPr lang="en-US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 to neće nikada desiti</a:t>
            </a: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44,9% u Federaciji BiH vidi Bosnu i Hercegovinu u EU za najviše 10 godina, dok je takvog mišljenja gotovo jedna trećina građana u Republici Srpskoj.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hr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hr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 od 10 građana Republike Srpske procjenjuje da Bosna i Hercegovina nikada neće ući u EU. </a:t>
            </a:r>
          </a:p>
        </p:txBody>
      </p:sp>
    </p:spTree>
    <p:extLst>
      <p:ext uri="{BB962C8B-B14F-4D97-AF65-F5344CB8AC3E}">
        <p14:creationId xmlns:p14="http://schemas.microsoft.com/office/powerpoint/2010/main" val="397232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19744" y="136841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15. Po Vašem mišljenju, ima li evropski put Bosne i Hercegovine alternativu?</a:t>
            </a:r>
            <a:br>
              <a:rPr lang="bs-Latn-BA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ED78B-AEE9-467A-9060-57BD37EE63BD}"/>
              </a:ext>
            </a:extLst>
          </p:cNvPr>
          <p:cNvSpPr/>
          <p:nvPr/>
        </p:nvSpPr>
        <p:spPr>
          <a:xfrm>
            <a:off x="966817" y="550520"/>
            <a:ext cx="29658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=1.20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FBiH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=7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4,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=418, n</a:t>
            </a:r>
            <a:r>
              <a:rPr lang="bs-Latn-BA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bs-Latn-BA" sz="1200" b="1" dirty="0"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10348" y="1052967"/>
            <a:ext cx="10318873" cy="4506912"/>
            <a:chOff x="714376" y="1052967"/>
            <a:chExt cx="10318873" cy="4506912"/>
          </a:xfrm>
        </p:grpSpPr>
        <p:graphicFrame>
          <p:nvGraphicFramePr>
            <p:cNvPr id="12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3035679"/>
                </p:ext>
              </p:extLst>
            </p:nvPr>
          </p:nvGraphicFramePr>
          <p:xfrm>
            <a:off x="2478211" y="1052967"/>
            <a:ext cx="8555038" cy="4506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14376" y="1752430"/>
              <a:ext cx="2686049" cy="3131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</a:t>
              </a:r>
              <a:r>
                <a:rPr lang="hr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rađani Bosne i Hercegovine su bili ujednačenih mišljenja po pitanju da li </a:t>
              </a:r>
              <a:r>
                <a:rPr lang="en-US" altLang="sr-Latn-RS" sz="1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evropski</a:t>
              </a:r>
              <a:r>
                <a:rPr lang="en-US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put B</a:t>
              </a: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osne </a:t>
              </a:r>
              <a:r>
                <a:rPr lang="en-US" altLang="sr-Latn-RS" sz="1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</a:t>
              </a: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H</a:t>
              </a: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ercegovine</a:t>
              </a:r>
              <a:r>
                <a:rPr lang="en-US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ima</a:t>
              </a:r>
              <a:r>
                <a:rPr lang="en-US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r>
                <a:rPr lang="en-US" altLang="sr-Latn-RS" sz="14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alternativu</a:t>
              </a: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, tako da nema značajnih razlika po entitetima. </a:t>
              </a: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endPara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r>
                <a:rPr lang="bs-Latn-BA" altLang="sr-Latn-RS" sz="1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Generalno polovina građana vjeruje da evropski put Bosne i Hercegovine nema alternativu, dok je suprotnog mišljenja najmanje jedna trećina građana u Bosni i Hercegovini. </a:t>
              </a:r>
            </a:p>
            <a:p>
              <a:pPr marL="0" lvl="1" algn="just">
                <a:spcAft>
                  <a:spcPts val="300"/>
                </a:spcAft>
                <a:buClr>
                  <a:srgbClr val="660033"/>
                </a:buClr>
                <a:buSzPct val="145000"/>
                <a:tabLst>
                  <a:tab pos="268288" algn="l"/>
                </a:tabLst>
                <a:defRPr/>
              </a:pPr>
              <a:endPara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8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661" y="2061559"/>
            <a:ext cx="99628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KOMPARATIVNI PRIKAZ </a:t>
            </a:r>
          </a:p>
          <a:p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REZULTATA IZ</a:t>
            </a:r>
            <a:b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2022., 2023. I 20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4. GODINE</a:t>
            </a:r>
            <a:endParaRPr lang="bs-Latn-BA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8197418" y="1820637"/>
            <a:ext cx="2954995" cy="2650202"/>
          </a:xfrm>
          <a:custGeom>
            <a:avLst/>
            <a:gdLst>
              <a:gd name="T0" fmla="*/ 652 w 10502"/>
              <a:gd name="T1" fmla="*/ 9859 h 10512"/>
              <a:gd name="T2" fmla="*/ 652 w 10502"/>
              <a:gd name="T3" fmla="*/ 8395 h 10512"/>
              <a:gd name="T4" fmla="*/ 4150 w 10502"/>
              <a:gd name="T5" fmla="*/ 4895 h 10512"/>
              <a:gd name="T6" fmla="*/ 5778 w 10502"/>
              <a:gd name="T7" fmla="*/ 6234 h 10512"/>
              <a:gd name="T8" fmla="*/ 8642 w 10502"/>
              <a:gd name="T9" fmla="*/ 3359 h 10512"/>
              <a:gd name="T10" fmla="*/ 8642 w 10502"/>
              <a:gd name="T11" fmla="*/ 3774 h 10512"/>
              <a:gd name="T12" fmla="*/ 9294 w 10502"/>
              <a:gd name="T13" fmla="*/ 3774 h 10512"/>
              <a:gd name="T14" fmla="*/ 9294 w 10502"/>
              <a:gd name="T15" fmla="*/ 2575 h 10512"/>
              <a:gd name="T16" fmla="*/ 9294 w 10502"/>
              <a:gd name="T17" fmla="*/ 2575 h 10512"/>
              <a:gd name="T18" fmla="*/ 9294 w 10502"/>
              <a:gd name="T19" fmla="*/ 2257 h 10512"/>
              <a:gd name="T20" fmla="*/ 7770 w 10502"/>
              <a:gd name="T21" fmla="*/ 2257 h 10512"/>
              <a:gd name="T22" fmla="*/ 7770 w 10502"/>
              <a:gd name="T23" fmla="*/ 2902 h 10512"/>
              <a:gd name="T24" fmla="*/ 8183 w 10502"/>
              <a:gd name="T25" fmla="*/ 2902 h 10512"/>
              <a:gd name="T26" fmla="*/ 5734 w 10502"/>
              <a:gd name="T27" fmla="*/ 5360 h 10512"/>
              <a:gd name="T28" fmla="*/ 4106 w 10502"/>
              <a:gd name="T29" fmla="*/ 4021 h 10512"/>
              <a:gd name="T30" fmla="*/ 652 w 10502"/>
              <a:gd name="T31" fmla="*/ 7477 h 10512"/>
              <a:gd name="T32" fmla="*/ 652 w 10502"/>
              <a:gd name="T33" fmla="*/ 0 h 10512"/>
              <a:gd name="T34" fmla="*/ 0 w 10502"/>
              <a:gd name="T35" fmla="*/ 0 h 10512"/>
              <a:gd name="T36" fmla="*/ 0 w 10502"/>
              <a:gd name="T37" fmla="*/ 8245 h 10512"/>
              <a:gd name="T38" fmla="*/ 0 w 10502"/>
              <a:gd name="T39" fmla="*/ 8245 h 10512"/>
              <a:gd name="T40" fmla="*/ 0 w 10502"/>
              <a:gd name="T41" fmla="*/ 8271 h 10512"/>
              <a:gd name="T42" fmla="*/ 0 w 10502"/>
              <a:gd name="T43" fmla="*/ 10511 h 10512"/>
              <a:gd name="T44" fmla="*/ 10501 w 10502"/>
              <a:gd name="T45" fmla="*/ 10511 h 10512"/>
              <a:gd name="T46" fmla="*/ 10501 w 10502"/>
              <a:gd name="T47" fmla="*/ 9859 h 10512"/>
              <a:gd name="T48" fmla="*/ 652 w 10502"/>
              <a:gd name="T49" fmla="*/ 9859 h 10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02" h="10512">
                <a:moveTo>
                  <a:pt x="652" y="9859"/>
                </a:moveTo>
                <a:lnTo>
                  <a:pt x="652" y="8395"/>
                </a:lnTo>
                <a:lnTo>
                  <a:pt x="4150" y="4895"/>
                </a:lnTo>
                <a:lnTo>
                  <a:pt x="5778" y="6234"/>
                </a:lnTo>
                <a:lnTo>
                  <a:pt x="8642" y="3359"/>
                </a:lnTo>
                <a:lnTo>
                  <a:pt x="8642" y="3774"/>
                </a:lnTo>
                <a:lnTo>
                  <a:pt x="9294" y="3774"/>
                </a:lnTo>
                <a:lnTo>
                  <a:pt x="9294" y="2575"/>
                </a:lnTo>
                <a:lnTo>
                  <a:pt x="9294" y="2575"/>
                </a:lnTo>
                <a:lnTo>
                  <a:pt x="9294" y="2257"/>
                </a:lnTo>
                <a:lnTo>
                  <a:pt x="7770" y="2257"/>
                </a:lnTo>
                <a:lnTo>
                  <a:pt x="7770" y="2902"/>
                </a:lnTo>
                <a:lnTo>
                  <a:pt x="8183" y="2902"/>
                </a:lnTo>
                <a:lnTo>
                  <a:pt x="5734" y="5360"/>
                </a:lnTo>
                <a:lnTo>
                  <a:pt x="4106" y="4021"/>
                </a:lnTo>
                <a:lnTo>
                  <a:pt x="652" y="7477"/>
                </a:lnTo>
                <a:lnTo>
                  <a:pt x="652" y="0"/>
                </a:lnTo>
                <a:lnTo>
                  <a:pt x="0" y="0"/>
                </a:lnTo>
                <a:lnTo>
                  <a:pt x="0" y="8245"/>
                </a:lnTo>
                <a:lnTo>
                  <a:pt x="0" y="8245"/>
                </a:lnTo>
                <a:lnTo>
                  <a:pt x="0" y="8271"/>
                </a:lnTo>
                <a:lnTo>
                  <a:pt x="0" y="10511"/>
                </a:lnTo>
                <a:lnTo>
                  <a:pt x="10501" y="10511"/>
                </a:lnTo>
                <a:lnTo>
                  <a:pt x="10501" y="9859"/>
                </a:lnTo>
                <a:lnTo>
                  <a:pt x="652" y="985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248" y="596757"/>
            <a:ext cx="342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bs-Latn-BA" sz="1600" b="1" dirty="0">
                <a:ea typeface="Times New Roman" panose="02020603050405020304" pitchFamily="18" charset="0"/>
              </a:rPr>
              <a:t>GEOGRAFSKA DISTRIBUCIJA UZORKA </a:t>
            </a:r>
            <a:endParaRPr lang="en-US" sz="1600" b="1" dirty="0"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607" y="4561699"/>
            <a:ext cx="9960914" cy="1226780"/>
          </a:xfrm>
          <a:prstGeom prst="rect">
            <a:avLst/>
          </a:prstGeom>
          <a:solidFill>
            <a:srgbClr val="F8B3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NAPOMENE: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statistički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značajnu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razliku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u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uzimana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nivou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≤0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05,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što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znači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se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95%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sigurnosti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može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tvrditi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djelovanja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sistematskog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faktora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tj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da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postoji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5%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manje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šansi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da je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dobivena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slučajno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stratifikacijski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primjenjeni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usklade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uzorak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populacijskim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Popisu 2013.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Varijable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korištene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 x starost.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Distrikt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Brčko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ograničenu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pouzdanost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malog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Komparacija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rezultatima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istraživanja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22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20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23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godine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rađena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je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za pitanja koja su u svom sadržaju identična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onim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tekuće (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202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bs-Latn-BA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godine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42136"/>
              </p:ext>
            </p:extLst>
          </p:nvPr>
        </p:nvGraphicFramePr>
        <p:xfrm>
          <a:off x="1586248" y="869591"/>
          <a:ext cx="6894497" cy="36356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983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REGION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N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18+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18+ %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Veličina</a:t>
                      </a:r>
                      <a:r>
                        <a:rPr lang="bs-Latn-BA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uzorka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FBIH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UNSKOSANSKI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bs-Latn-BA" sz="1100" b="1" u="none" strike="noStrike" dirty="0">
                          <a:effectLst/>
                        </a:rPr>
                        <a:t>754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211.166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0,1198832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POSAVSKI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35.564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0,0201904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TUZLANSKI KANTON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355.263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0,2016900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ZENIČKODOBOJSKI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286.503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0,1626535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BOSANSKOPODRINJSKI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19.340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0,0109797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SREDNJOBOSANSKI KANTON 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199.064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0,1130127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7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HERCEGOVAČKONERETVANSKI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177.911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0,1010037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ZAPADNOHERCEGOVAČKI KANTON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73.587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0,0417768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>
                          <a:effectLst/>
                        </a:rPr>
                        <a:t>KANTON SARAJEVO 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334.334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0,1898082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HERCEGBOSANSKI KANTON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100" b="0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68.699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0,0390018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350">
                <a:tc>
                  <a:txBody>
                    <a:bodyPr/>
                    <a:lstStyle/>
                    <a:p>
                      <a:pPr algn="ctr" fontAlgn="ctr"/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FEDERACIJA</a:t>
                      </a:r>
                      <a:r>
                        <a:rPr lang="bs-Latn-BA" sz="1100" b="1" u="none" strike="noStrike" baseline="0" dirty="0">
                          <a:effectLst/>
                        </a:rPr>
                        <a:t> BIH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bs-Latn-BA" sz="1100" b="1" u="none" strike="noStrike" dirty="0">
                          <a:effectLst/>
                        </a:rPr>
                        <a:t> 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1.761.431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3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RS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BANJA LUKA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bs-Latn-BA" sz="1100" b="1" u="none" strike="noStrike" dirty="0">
                          <a:effectLst/>
                        </a:rPr>
                        <a:t>418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455.968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0,451478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DOBOJ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178.521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0,176763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BIJELJINA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113.817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0,112696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ISTOČNO SARAJEVO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79.808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0,079022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ZVORNIK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89.365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0,088485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350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u="none" strike="noStrike" dirty="0">
                          <a:effectLst/>
                        </a:rPr>
                        <a:t>REGION ISTOČNA HERCEGOVINA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92.467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0,091556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0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350">
                <a:tc>
                  <a:txBody>
                    <a:bodyPr/>
                    <a:lstStyle/>
                    <a:p>
                      <a:pPr algn="ctr" fontAlgn="ctr"/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REPUBLIKA SRPSKA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1.009.946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418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675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100" b="1" u="none" strike="noStrike" dirty="0">
                          <a:effectLst/>
                        </a:rPr>
                        <a:t>DB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1" u="none" strike="noStrike" dirty="0">
                          <a:effectLst/>
                        </a:rPr>
                        <a:t>DISTRIKT BRČKO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100" b="1" u="none" strike="noStrike" dirty="0">
                          <a:effectLst/>
                        </a:rPr>
                        <a:t>28</a:t>
                      </a:r>
                      <a:endParaRPr lang="bs-Latn-B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9" marR="7919" marT="7919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67.081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bs-Latn-BA" sz="1100" b="1" i="0" u="none" strike="noStrike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s-Latn-BA" sz="1100" b="1" i="0" u="none" strike="noStrike" dirty="0">
                          <a:solidFill>
                            <a:srgbClr val="71717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38192" y="641309"/>
            <a:ext cx="585984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spolu: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defTabSz="949325"/>
            <a:r>
              <a:rPr lang="bs-Latn-BA" altLang="sr-Latn-RS" sz="1100" dirty="0"/>
              <a:t>Muškarci: 	48,5%</a:t>
            </a:r>
          </a:p>
          <a:p>
            <a:pPr defTabSz="949325"/>
            <a:r>
              <a:rPr lang="bs-Latn-BA" altLang="sr-Latn-RS" sz="1100" dirty="0"/>
              <a:t>Žene:	51,5%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starosti:</a:t>
            </a:r>
          </a:p>
          <a:p>
            <a:pPr defTabSz="949325"/>
            <a:endParaRPr lang="bs-Latn-BA" altLang="sr-Latn-RS" sz="1100" dirty="0"/>
          </a:p>
          <a:p>
            <a:pPr defTabSz="949325"/>
            <a:r>
              <a:rPr lang="bs-Latn-BA" altLang="sr-Latn-RS" sz="1100" dirty="0"/>
              <a:t>18-34:	29,1%</a:t>
            </a:r>
          </a:p>
          <a:p>
            <a:pPr defTabSz="949325"/>
            <a:r>
              <a:rPr lang="bs-Latn-BA" altLang="sr-Latn-RS" sz="1100" dirty="0"/>
              <a:t>35-49: 	26,5%</a:t>
            </a:r>
          </a:p>
          <a:p>
            <a:pPr defTabSz="949325"/>
            <a:r>
              <a:rPr lang="bs-Latn-BA" altLang="sr-Latn-RS" sz="1100" dirty="0"/>
              <a:t>50-64:	26,7%</a:t>
            </a:r>
          </a:p>
          <a:p>
            <a:pPr defTabSz="949325"/>
            <a:r>
              <a:rPr lang="bs-Latn-BA" altLang="sr-Latn-RS" sz="1100" dirty="0"/>
              <a:t>65+:	17,7%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nacionalnosti: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Bošnjaci:	50,4%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Hrvati:	15,4%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Srbi:	32,3%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dirty="0"/>
              <a:t>Ostalo:	1,8%</a:t>
            </a:r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endParaRPr lang="bs-Latn-BA" altLang="sr-Latn-RS" sz="1100" dirty="0"/>
          </a:p>
          <a:p>
            <a:pPr marL="171450" indent="-171450" defTabSz="949325">
              <a:buFont typeface="Wingdings" panose="05000000000000000000" pitchFamily="2" charset="2"/>
              <a:buChar char="§"/>
            </a:pPr>
            <a:r>
              <a:rPr lang="bs-Latn-BA" altLang="sr-Latn-RS" sz="1100" b="1" dirty="0"/>
              <a:t>Struktura uzorka po tipu naselja:</a:t>
            </a:r>
          </a:p>
          <a:p>
            <a:pPr defTabSz="949325"/>
            <a:endParaRPr lang="bs-Latn-BA" altLang="sr-Latn-RS" sz="1100" b="1" dirty="0"/>
          </a:p>
          <a:p>
            <a:pPr defTabSz="949325"/>
            <a:r>
              <a:rPr lang="bs-Latn-BA" altLang="sr-Latn-RS" sz="1100" dirty="0"/>
              <a:t>Urbano:	44%</a:t>
            </a:r>
          </a:p>
          <a:p>
            <a:pPr defTabSz="949325"/>
            <a:r>
              <a:rPr lang="bs-Latn-BA" altLang="sr-Latn-RS" sz="1100" dirty="0"/>
              <a:t>Ruralno: 	56%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sp>
        <p:nvSpPr>
          <p:cNvPr id="11" name="Title 15"/>
          <p:cNvSpPr txBox="1">
            <a:spLocks/>
          </p:cNvSpPr>
          <p:nvPr/>
        </p:nvSpPr>
        <p:spPr>
          <a:xfrm>
            <a:off x="1584430" y="221396"/>
            <a:ext cx="9773422" cy="369332"/>
          </a:xfrm>
          <a:prstGeom prst="rect">
            <a:avLst/>
          </a:prstGeom>
          <a:solidFill>
            <a:srgbClr val="F8B318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</a:t>
            </a:r>
          </a:p>
        </p:txBody>
      </p:sp>
    </p:spTree>
    <p:extLst>
      <p:ext uri="{BB962C8B-B14F-4D97-AF65-F5344CB8AC3E}">
        <p14:creationId xmlns:p14="http://schemas.microsoft.com/office/powerpoint/2010/main" val="4281799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986191"/>
              </p:ext>
            </p:extLst>
          </p:nvPr>
        </p:nvGraphicFramePr>
        <p:xfrm>
          <a:off x="947251" y="650030"/>
          <a:ext cx="3658978" cy="5221353"/>
        </p:xfrm>
        <a:graphic>
          <a:graphicData uri="http://schemas.openxmlformats.org/drawingml/2006/table">
            <a:tbl>
              <a:tblPr/>
              <a:tblGrid>
                <a:gridCol w="154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06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71717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2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FEDERACIJA BIH (N)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REPUBLIKA SRPSKA (N)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DISTRIKT BRČKO (N)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4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Muško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4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Žensko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18-34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35-49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34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7251" y="100584"/>
            <a:ext cx="11244749" cy="511738"/>
          </a:xfrm>
          <a:prstGeom prst="rect">
            <a:avLst/>
          </a:prstGeom>
          <a:solidFill>
            <a:srgbClr val="F8B31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Sociodemografske karakteristike uzorka za istraživanja 2022., 2023., 2024.</a:t>
            </a:r>
          </a:p>
        </p:txBody>
      </p:sp>
      <p:graphicFrame>
        <p:nvGraphicFramePr>
          <p:cNvPr id="9" name="Group 8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905148"/>
              </p:ext>
            </p:extLst>
          </p:nvPr>
        </p:nvGraphicFramePr>
        <p:xfrm>
          <a:off x="7985650" y="653142"/>
          <a:ext cx="3821117" cy="4465027"/>
        </p:xfrm>
        <a:graphic>
          <a:graphicData uri="http://schemas.openxmlformats.org/drawingml/2006/table">
            <a:tbl>
              <a:tblPr/>
              <a:tblGrid>
                <a:gridCol w="156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472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1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završene osnovne škole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škola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 škola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64,7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72,8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69,6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Univerzitet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dohotka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301-700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37,9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701-1000 KM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16,4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 KM i više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1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0" name="Group 8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114083"/>
              </p:ext>
            </p:extLst>
          </p:nvPr>
        </p:nvGraphicFramePr>
        <p:xfrm>
          <a:off x="4534113" y="659555"/>
          <a:ext cx="3488797" cy="4533675"/>
        </p:xfrm>
        <a:graphic>
          <a:graphicData uri="http://schemas.openxmlformats.org/drawingml/2006/table">
            <a:tbl>
              <a:tblPr/>
              <a:tblGrid>
                <a:gridCol w="150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1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0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BOSNA I HERCEGOVINA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Zaposlen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Domacica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Penzioner (%)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Nezaposlen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Hrvati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Bošnjaci </a:t>
                      </a:r>
                      <a:r>
                        <a:rPr kumimoji="0" lang="bs-Latn-BA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32,2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Drugo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6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Odbija odgovoriti (%)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8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8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919358" y="5242290"/>
            <a:ext cx="3935187" cy="677108"/>
            <a:chOff x="8134345" y="5479046"/>
            <a:chExt cx="3672422" cy="677108"/>
          </a:xfrm>
        </p:grpSpPr>
        <p:sp>
          <p:nvSpPr>
            <p:cNvPr id="12" name="Rectangle 11"/>
            <p:cNvSpPr/>
            <p:nvPr/>
          </p:nvSpPr>
          <p:spPr>
            <a:xfrm>
              <a:off x="8227250" y="5627950"/>
              <a:ext cx="35795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defTabSz="949325"/>
              <a:r>
                <a:rPr lang="bs-Latn-BA" sz="9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 slučaju značajnih razlika u podacima istraživanja potrebno je provjeriti sociodemografske karakteristike uzorka.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34345" y="5479046"/>
              <a:ext cx="17502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bs-Latn-BA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75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6432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Ako bi sutra bio referendum za članstvo u EU s pitanjem „Da li podržavate ulazak Bosne i Hercegovine u Evropsku Uniju?“, kako biste glasali?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3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63026779"/>
              </p:ext>
            </p:extLst>
          </p:nvPr>
        </p:nvGraphicFramePr>
        <p:xfrm>
          <a:off x="3823558" y="892632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52462" y="1888627"/>
            <a:ext cx="2686049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prošlu godinu,  podrška ulasku Bosne i Hercegovine u EU je u blagom padu.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prosjeku 7 od 10 građana Bosne i Hercegovine na referendumu bi glasalo za ulazak Bosne i Hercegovine u EU.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2023., ovogodišnje istraživanje pokazuje blagi pad procenta građana koji ne bi glasali na referendumu (7,5% vs. 9,5%), s tim što je porastao procenat građana koji bi glasali protiv ulaska Bosne i Hercegovine u EU (19,7% vs. 15,2%).</a:t>
            </a:r>
          </a:p>
        </p:txBody>
      </p:sp>
    </p:spTree>
    <p:extLst>
      <p:ext uri="{BB962C8B-B14F-4D97-AF65-F5344CB8AC3E}">
        <p14:creationId xmlns:p14="http://schemas.microsoft.com/office/powerpoint/2010/main" val="875867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004"/>
            <a:ext cx="1128380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podržavate ulazak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Evropsku uniju?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388" y="523591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=928,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=881,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=856 </a:t>
            </a:r>
            <a:endParaRPr kumimoji="0" lang="bs-Latn-B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079460"/>
              </p:ext>
            </p:extLst>
          </p:nvPr>
        </p:nvGraphicFramePr>
        <p:xfrm>
          <a:off x="3937885" y="829489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9528" y="1133475"/>
            <a:ext cx="2686049" cy="2916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u istraživanju iz 2023.  godine, u ovogodišnjem istraživanju glavni razlog podržavanja ulaska Bosne i Hercegovine u EU u najvećem procentu je sloboda kretanja ljudi, robe i kapitala.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Garancija trajnog mira i političke stabilnosti je na drugom mjestu, a potom slijedi poštivanje zakona i propisa.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41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9004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podržavate ulazak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Evropsku uniju?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388" y="53175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=190,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=183, N</a:t>
            </a:r>
            <a:r>
              <a:rPr lang="bs-Latn-BA" sz="1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bs-Latn-B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=235</a:t>
            </a:r>
            <a:endParaRPr kumimoji="0" lang="bs-Latn-B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383" y="1272263"/>
            <a:ext cx="2686049" cy="426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Procenat građana koji ne podržavaju ulazak Bosne i Hercegovine u EU je u blagom rastu u odnosu na ranija istraživanja (19,7% vs 15,2% vs. 16,0%).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Razlozi zbog kojih građani ne podržavaju ulazak Bosne i Hercegovine u EU ostaju prilično nepromijenjeni u odnosu na ranije godine, a dominirajući razlog je i dalje „veći troškovi života i poreza“. 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2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*opcija „Iseljavanje stanovništva“ nije bila u ranijim istraživanjima.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86448016"/>
              </p:ext>
            </p:extLst>
          </p:nvPr>
        </p:nvGraphicFramePr>
        <p:xfrm>
          <a:off x="3970564" y="957943"/>
          <a:ext cx="766762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5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1442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Koja je od sljedećih reformi prema Vašem mišljenju neophodna za unapređenje svakodnevnog života građana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04105"/>
              </p:ext>
            </p:extLst>
          </p:nvPr>
        </p:nvGraphicFramePr>
        <p:xfrm>
          <a:off x="1179740" y="1107065"/>
          <a:ext cx="10788166" cy="48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87716" y="1110356"/>
            <a:ext cx="3081364" cy="4424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ranijih godina, u 2024. godini, borba protiv korupcije je najvažnija za unapređenje svakodnevnog života građana Bosne i Hercegovine ali nastavlja trend pada  (41,6% vs. 46,6% vs. 49,0).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Smanjenje poreskih opterećenja na rad i uklanjanje prepreka zapošljavanju ostaje druga po važnosti neophodna reforma.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2024. godini, reforma sudstva i tužilaštva i reforma socijalnog sistema su podjednako neophodne za unapređenje života građana Bosne i Hercegovine ali u većem procentu nego ranijih godina, dok reforma javne uprave počinje da dobija na važnosti u odnosu na istraživanja iz ranijih godina.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4277790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50859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Zašto je po Vašem mišljenju 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zainteresovana za pristupanje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6506699"/>
              </p:ext>
            </p:extLst>
          </p:nvPr>
        </p:nvGraphicFramePr>
        <p:xfrm>
          <a:off x="3876659" y="583525"/>
          <a:ext cx="8401050" cy="5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1560" y="1133475"/>
            <a:ext cx="2686049" cy="4208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2024. godini mišljenje građana Bosne i Hercegovine se ne razlikuje značajno u odnosu na ranije godine, kada su u pitanju razlozi zašto je EU zainteresovana za pristupanje Bosne i Hercegovine.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Građani Bosne i Hercegovine, kao glavne razloge zainteresovanosti EU za pristupanje Bosne i Hercegovine, naveli su: prirodne resurse, osiguranje mira i stabilnosti, te širenje evropskog tržišta.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ranije godine, ovogodišnje istraživanje pokazuje blagi rast odgovora „zbog stručnih i kvalifikovanih radnika“.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206" y="70119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19141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51085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Kakvo je vaše mišljenje o budućnosti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9679743"/>
              </p:ext>
            </p:extLst>
          </p:nvPr>
        </p:nvGraphicFramePr>
        <p:xfrm>
          <a:off x="3158611" y="555703"/>
          <a:ext cx="9239250" cy="543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89920" y="1108983"/>
            <a:ext cx="2686049" cy="4424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 pitanje o budućnosti EU, najveći procenat građana Bosne i Hercegovine vjeruje da će EU učvrstiti unutrašnje odnose i nastaviti sa proširenjem, ali taj procenat pokazuje pad u odnosu na ranije godine (45,3% vs. 51,3%).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ovogodišnjem istraživanju u blagom porastu  je mišljenje građana da EU kao integracija neće opstati, kao i mišljenje da će  EU doživjeti svojevrsnu blokovsku podjelu. Rezultati ovogodišnjeg istraživanja su najsličniji istraživanju iz 2022. godine, bar kada su u pitanju ove dvije opcije odgovora.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388" y="57042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015008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20406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oji bi dio društva, prema Vašem mišljenju, imao najveću korist od ulaska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u EU?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509781"/>
              </p:ext>
            </p:extLst>
          </p:nvPr>
        </p:nvGraphicFramePr>
        <p:xfrm>
          <a:off x="3028950" y="1370235"/>
          <a:ext cx="8991572" cy="461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61635" y="1447694"/>
            <a:ext cx="3102866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Najveći procenat građana Bosne i Hercegovine misli da bi mladi imali najveću korist od ulaska Bosne i Hercegovine u EU.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Odgovori „političari“ i „preduzetnici“ nastavljaju rast  iz 2023. godine u odnosu na ranije godine, a za „poljoprivrednike“ se nastavlja trend blagog opadanja procenta.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Kao i prethodnih godina, i u 2024. godini 1 od 10 građana misli da niko ne bi imao koristi od ulaska Bosne i Hercegovine u EU.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22292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1443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 Vašem mišljenju, šta u najvećoj mjeri otežava integraciju naše zemlje u Evropsku uniju?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1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38665588"/>
              </p:ext>
            </p:extLst>
          </p:nvPr>
        </p:nvGraphicFramePr>
        <p:xfrm>
          <a:off x="3657600" y="1353911"/>
          <a:ext cx="8311244" cy="472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6954" y="1677590"/>
            <a:ext cx="2686049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Politizacija procesa integrisanja u najvećoj mjeri otežava integraciju Bosne i Hercegovine u EU ali u značajnijoj mjeri nego ranijih godina (34,3% vs. 40,9% vs. 39,1%).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„Nespremnost na promjene“ jeste na drugom mjestu, ali nastavljen je trend pada iz 2023. godine, dok objektivne prepreke i trenutno stanje u Evropskoj uniji bilježe rast u odnosu na ranije godine.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083831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91668"/>
            <a:ext cx="1130279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Da li ste čuli za Direkciju za evropske integracije Vijeća ministara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15670"/>
              </p:ext>
            </p:extLst>
          </p:nvPr>
        </p:nvGraphicFramePr>
        <p:xfrm>
          <a:off x="3322634" y="1246188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1379" y="2184129"/>
            <a:ext cx="2686049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Ovogodišnje istraživanje pokazalo je da je svaki drugi građanin  Bosne i Hercegovine čuo za Direkciju za evropske integracije Vijeća ministara Bosne i Hercegovine.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Ovo poznavanje je niže u odnosu na godinu dana ranije (-6%) i vrlo slično rezultatu iz 2022. godine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(-1,8%).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206" y="676580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46504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64519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2024.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aphicFrame>
        <p:nvGraphicFramePr>
          <p:cNvPr id="11" name="Group 8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1817321"/>
              </p:ext>
            </p:extLst>
          </p:nvPr>
        </p:nvGraphicFramePr>
        <p:xfrm>
          <a:off x="889906" y="1569378"/>
          <a:ext cx="3278993" cy="3344547"/>
        </p:xfrm>
        <a:graphic>
          <a:graphicData uri="http://schemas.openxmlformats.org/drawingml/2006/table">
            <a:tbl>
              <a:tblPr/>
              <a:tblGrid>
                <a:gridCol w="88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Muško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Žensko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18-34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35-49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2" name="Group 8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204939"/>
              </p:ext>
            </p:extLst>
          </p:nvPr>
        </p:nvGraphicFramePr>
        <p:xfrm>
          <a:off x="7921322" y="1591821"/>
          <a:ext cx="4031999" cy="3669591"/>
        </p:xfrm>
        <a:graphic>
          <a:graphicData uri="http://schemas.openxmlformats.org/drawingml/2006/table">
            <a:tbl>
              <a:tblPr/>
              <a:tblGrid>
                <a:gridCol w="165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7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završene osnovne škole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 škola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 škola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64,7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62,7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68,2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67,8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Univerzitet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28,6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dohotka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301-700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701-1000 KM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78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 KM i više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39,6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37,1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42,3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64,3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8" name="Group 8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8673765"/>
              </p:ext>
            </p:extLst>
          </p:nvPr>
        </p:nvGraphicFramePr>
        <p:xfrm>
          <a:off x="4226377" y="1582985"/>
          <a:ext cx="3531844" cy="3669591"/>
        </p:xfrm>
        <a:graphic>
          <a:graphicData uri="http://schemas.openxmlformats.org/drawingml/2006/table">
            <a:tbl>
              <a:tblPr/>
              <a:tblGrid>
                <a:gridCol w="1142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BIH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4112" marR="134112" marT="100546" marB="100546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FBIH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DB</a:t>
                      </a:r>
                    </a:p>
                  </a:txBody>
                  <a:tcPr marL="12700" marR="12700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N=1200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N=754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N=418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</a:t>
                      </a:r>
                    </a:p>
                  </a:txBody>
                  <a:tcPr marL="135467" marR="135467" marT="101562" marB="10156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Zaposlen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42,6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40,3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60,7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Domaćica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Penzioner 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20,6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25,0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Nezaposlen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22,8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7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Bošnjaci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50,4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72,2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39,3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32,3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86,4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39,3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77">
                <a:tc>
                  <a:txBody>
                    <a:bodyPr/>
                    <a:lstStyle/>
                    <a:p>
                      <a:pPr marL="0" marR="0" lvl="0" indent="0" algn="r" defTabSz="457200" rtl="0" eaLnBrk="0" fontAlgn="t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bs-Latn-BA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Drugo</a:t>
                      </a: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67" marR="135467" marT="101562" marB="101562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9B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s-Latn-B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 b="1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Verdana" pitchFamily="34" charset="0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rgbClr val="262626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0" fontAlgn="t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bg-BG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28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17218"/>
            <a:ext cx="113027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Koje su teme u vezi sa procesom evropskih integracija u medijima predmet Vašeg interesovanja?</a:t>
            </a:r>
            <a:br>
              <a:rPr lang="bs-Latn-BA" sz="2000" cap="all" dirty="0">
                <a:solidFill>
                  <a:schemeClr val="bg1"/>
                </a:solidFill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253001"/>
              </p:ext>
            </p:extLst>
          </p:nvPr>
        </p:nvGraphicFramePr>
        <p:xfrm>
          <a:off x="2719979" y="960110"/>
          <a:ext cx="9334500" cy="500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6522" y="1498458"/>
            <a:ext cx="268604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2024. teme koje su predmet interesovanja građana Bosne i Hercegovine, a u vezi sa procesom evropskih integracija, u medijima su mogućnost korištenja finansijske pomoći EU, utjecaj procesa evropskih integracija na svakodnevni život građana i prednosti integracije u EU.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4014450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17218"/>
            <a:ext cx="113027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Koja sredstva informiranja najviše koristite kad je u pitanju informisanje o evropskim integracijama? – PRVI ODGOVOR</a:t>
            </a:r>
            <a:b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0997" y="1764077"/>
            <a:ext cx="220871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2024. godini, internet je nastavio liderstvo kao glavni medij kad je u pitanju informisanje o evropskim integracijama (prvi odgovor).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Drugi medij je TV (40,3%).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2022., TV  nastavlja sa blagim padom, ali  je i dalje drugi najznačajniji medij za informisanje o evropskim integracijama. 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388" y="801167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5007"/>
              </p:ext>
            </p:extLst>
          </p:nvPr>
        </p:nvGraphicFramePr>
        <p:xfrm>
          <a:off x="2988129" y="1673679"/>
          <a:ext cx="9101037" cy="380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6282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30201"/>
            <a:ext cx="1130279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Najveći donator sredstava Bosni i Hercegovini je...?</a:t>
            </a:r>
            <a:b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992453"/>
              </p:ext>
            </p:extLst>
          </p:nvPr>
        </p:nvGraphicFramePr>
        <p:xfrm>
          <a:off x="4386679" y="941387"/>
          <a:ext cx="6650037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5384" y="2087261"/>
            <a:ext cx="3560427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 od 10 građana Bosne i Hercegovine smatra da je najveći donator Evropska unija. </a:t>
            </a: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Odgovor</a:t>
            </a:r>
            <a:r>
              <a:rPr lang="bs-Latn-BA" altLang="sr-Latn-R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Turska kao donator ostao je na nivou iz 2023. godine, dok je porastao procenat za odgovor</a:t>
            </a:r>
            <a:r>
              <a:rPr lang="bs-Latn-BA" altLang="sr-Latn-RS" sz="14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Rusija + 4,3% u odnosu na 2023. godinu. </a:t>
            </a: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 razliku od ranijih godina kada su građani imali mogućnost odgovora „Japan“ ove godine je „Kina“ zamijenila ovu državu donatora i 7% građana smatra da je Kina najveći donator sredstava Bosni i Hercegovini.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388" y="536241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3493284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4" y="121655"/>
            <a:ext cx="1130279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000" cap="all" dirty="0">
                <a:latin typeface="Arial" panose="020B0604020202020204" pitchFamily="34" charset="0"/>
                <a:cs typeface="Arial" panose="020B0604020202020204" pitchFamily="34" charset="0"/>
              </a:rPr>
              <a:t>Kada će, po Vašim procjenama, Bosna i Hercegovina ući u EU?</a:t>
            </a:r>
            <a:br>
              <a:rPr lang="en-US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5297"/>
              </p:ext>
            </p:extLst>
          </p:nvPr>
        </p:nvGraphicFramePr>
        <p:xfrm>
          <a:off x="3605871" y="666750"/>
          <a:ext cx="8858250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3272" y="1517183"/>
            <a:ext cx="318211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39,6% građana optimistično je u procjenama kada bi Bosna i Hercegovina mogla ući u EU (za najviše 10 godina).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Trend rasta ima procenat građana koji misle da bi se to moglo desiti za najviše 15 godina, dok su u blagom padu procenti građana koji misle da će Bosna i Hercegovina ući u EU za najviše 20 godina (-0,9%) i nikada (-1,5%).  </a:t>
            </a: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endParaRPr lang="bs-Latn-BA" altLang="sr-Latn-R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388" y="52769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199181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889206" y="115977"/>
            <a:ext cx="1130279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Po Vašem mišljenju, ima li evropski put B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osne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ercegovine</a:t>
            </a:r>
            <a: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  <a:t> alternativu?</a:t>
            </a:r>
            <a:br>
              <a:rPr lang="vi-VN" sz="2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54598"/>
            <a:ext cx="1445565" cy="271239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97894"/>
              </p:ext>
            </p:extLst>
          </p:nvPr>
        </p:nvGraphicFramePr>
        <p:xfrm>
          <a:off x="3495439" y="1179513"/>
          <a:ext cx="8555038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8626" y="1999041"/>
            <a:ext cx="268604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spcAft>
                <a:spcPts val="300"/>
              </a:spcAft>
              <a:buClr>
                <a:srgbClr val="660033"/>
              </a:buClr>
              <a:buSzPct val="145000"/>
              <a:tabLst>
                <a:tab pos="268288" algn="l"/>
              </a:tabLst>
              <a:defRPr/>
            </a:pP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Trend rasta mišljenja da evropski put Bosne i Hercegovine nema alternativu nastavio se ove godine. Iako su mišljenja građana prošle godine bila podijeljena, ove godine 53,9% građana Bosne i Hercegovine misli da evropski put nema alternativu (53,9% vs. 45,4% vs 48,0%).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388" y="527695"/>
            <a:ext cx="3605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60033"/>
              </a:buClr>
              <a:buSzPct val="145000"/>
              <a:buFontTx/>
              <a:buNone/>
              <a:tabLst>
                <a:tab pos="268288" algn="l"/>
              </a:tabLst>
              <a:defRPr/>
            </a:pP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=1.200, N</a:t>
            </a:r>
            <a:r>
              <a:rPr kumimoji="0" lang="bs-Latn-BA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=1.200 </a:t>
            </a:r>
          </a:p>
        </p:txBody>
      </p:sp>
    </p:spTree>
    <p:extLst>
      <p:ext uri="{BB962C8B-B14F-4D97-AF65-F5344CB8AC3E}">
        <p14:creationId xmlns:p14="http://schemas.microsoft.com/office/powerpoint/2010/main" val="162329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75047" y="1363437"/>
            <a:ext cx="9482588" cy="3731078"/>
            <a:chOff x="1575047" y="1363437"/>
            <a:chExt cx="9482588" cy="3731078"/>
          </a:xfrm>
        </p:grpSpPr>
        <p:graphicFrame>
          <p:nvGraphicFramePr>
            <p:cNvPr id="9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5873562"/>
                </p:ext>
              </p:extLst>
            </p:nvPr>
          </p:nvGraphicFramePr>
          <p:xfrm>
            <a:off x="1575047" y="1363437"/>
            <a:ext cx="5127832" cy="37310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2370053"/>
                </p:ext>
              </p:extLst>
            </p:nvPr>
          </p:nvGraphicFramePr>
          <p:xfrm>
            <a:off x="6564086" y="1641021"/>
            <a:ext cx="4493549" cy="3412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1547170" y="238882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2024.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201714"/>
              </p:ext>
            </p:extLst>
          </p:nvPr>
        </p:nvGraphicFramePr>
        <p:xfrm>
          <a:off x="6515100" y="1502228"/>
          <a:ext cx="5372099" cy="45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30336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2024.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6327"/>
              </p:ext>
            </p:extLst>
          </p:nvPr>
        </p:nvGraphicFramePr>
        <p:xfrm>
          <a:off x="1494064" y="1583872"/>
          <a:ext cx="4865915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0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11920"/>
              </p:ext>
            </p:extLst>
          </p:nvPr>
        </p:nvGraphicFramePr>
        <p:xfrm>
          <a:off x="6319158" y="1526722"/>
          <a:ext cx="5792324" cy="448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93813"/>
              </p:ext>
            </p:extLst>
          </p:nvPr>
        </p:nvGraphicFramePr>
        <p:xfrm>
          <a:off x="1510394" y="1436913"/>
          <a:ext cx="4563836" cy="380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47428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2024.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34427"/>
              </p:ext>
            </p:extLst>
          </p:nvPr>
        </p:nvGraphicFramePr>
        <p:xfrm>
          <a:off x="3404508" y="1469572"/>
          <a:ext cx="5792324" cy="448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47170" y="238881"/>
            <a:ext cx="979659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2000" cap="all" dirty="0">
                <a:latin typeface="Arial" panose="020B0604020202020204" pitchFamily="34" charset="0"/>
                <a:cs typeface="Arial" panose="020B0604020202020204" pitchFamily="34" charset="0"/>
              </a:rPr>
              <a:t>Socio-DEMOGRAFSKE KARAKTERISTIKE UZORKA 2024.</a:t>
            </a:r>
            <a:endParaRPr lang="bs-Latn-BA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558347" y="365390"/>
            <a:ext cx="97965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bs-Latn-BA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NALAZI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3834" y="781861"/>
            <a:ext cx="100311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bi se održao referendum za ulazak Bosne i Hercegovine u EU, 9 od 10 građana Bosne i Hercegovine bi glasalo na referendumu. Za ulazak Bosne i Hercegovine u EU glasalo bi 7 od 10 građana. U prosjeku 8 od 10 građana Federacije BiH i Distrikta Brčko bi glasali za ulazak Bosne i Hercegovine u EU, dok je takvog mišljenja u prosjeku 5 od 10 građana Republike Srpske. </a:t>
            </a: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100">
              <a:buClr>
                <a:srgbClr val="4472C4">
                  <a:lumMod val="50000"/>
                </a:srgbClr>
              </a:buClr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odnosu na ranija istraživanja, ovogodišnje istraživanje, pokazuje da je podrška građana za ulazak Bosne i    </a:t>
            </a:r>
          </a:p>
          <a:p>
            <a:pPr marL="165100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Hercegovine u EU u blagom padu (71,2%). U odnosu na istraživanje u 2022. godini, podrška za ulazak Bosne i      </a:t>
            </a:r>
          </a:p>
          <a:p>
            <a:pPr marL="165100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Hercegovine u   EU manja je za 6,2%, a u odnosu na istraživanje u 2023. godini procenat podrške se umanjio za 2,1%.  </a:t>
            </a:r>
          </a:p>
          <a:p>
            <a:pPr marL="165100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I</a:t>
            </a:r>
            <a:r>
              <a:rPr lang="bs-Latn-BA" altLang="sr-Latn-R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stovremeno je porastao procenat protivljenja pristupanju Bosne i Hercegovine u EU u odnosu na </a:t>
            </a: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istraživanje u 2023. </a:t>
            </a:r>
          </a:p>
          <a:p>
            <a:pPr marL="165100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godini za 4,5%.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endParaRPr lang="bs-Latn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Po entitetima, gotovo 4 od 10 (37,9%) građana Republike Srpske na referendumu za ulazak Bosne i Hercegovine u EU    </a:t>
            </a:r>
          </a:p>
          <a:p>
            <a:pPr marL="165100" algn="just">
              <a:buClr>
                <a:srgbClr val="4472C4">
                  <a:lumMod val="50000"/>
                </a:srgbClr>
              </a:buClr>
            </a:pPr>
            <a:r>
              <a:rPr lang="bs-Latn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glasalo bi protiv, za razliku od Federacije BiH čiji su građani takvog mišljenja 9,9%.</a:t>
            </a:r>
            <a:endParaRPr lang="bs-Latn-BA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Ulazak Bosne i Hercegovine u EU građani podržavaju zbog slobode kretanja ljudi, robe i kapitala, a potom slijede garancija trajnog mira i političke stabilnosti i poštivanje zakona i propisa. </a:t>
            </a: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hr-BA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Najčešći razlog zbog kojeg građani ne </a:t>
            </a:r>
            <a:r>
              <a:rPr lang="hr-BA" alt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bi glasali pozitivno na referendumu o ulasku </a:t>
            </a:r>
            <a:r>
              <a:rPr lang="hr-BA" altLang="sr-Latn-R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Bosne i Hercegovine u EU su veći troškovi života i poreza. Razlozi koji se pored ovog izdvajaju su prevelika centralizacija i iseljavanje stanovništva. Iseljavanje stanovništva zamijenilo je gubitak raznolikosti kultura pogotovo u Republici Srpskoj u kojoj je ovaj razlog bio jedan od najvažnijih za protivno glasanje ulasku Bosne i Hercegovine u EU. Važno je napomenuti da se razlog „iseljavanje stanovništva” nalazi na listi razloga od ove godine. </a:t>
            </a:r>
          </a:p>
          <a:p>
            <a:pPr marL="450850" indent="-285750" algn="just">
              <a:buClr>
                <a:srgbClr val="4472C4">
                  <a:lumMod val="50000"/>
                </a:srgbClr>
              </a:buClr>
              <a:buFont typeface="Wingdings" pitchFamily="2" charset="2"/>
              <a:buChar char="§"/>
            </a:pPr>
            <a:endParaRPr lang="en-US" altLang="sr-Latn-R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4" y="6238270"/>
            <a:ext cx="1445565" cy="2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9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TBL"/>
  <p:tag name="TBL" val="1"/>
  <p:tag name="KLEUR" val="PIN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4879</Words>
  <Application>Microsoft Office PowerPoint</Application>
  <PresentationFormat>Widescreen</PresentationFormat>
  <Paragraphs>675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3_Office Theme</vt:lpstr>
      <vt:lpstr>ISTRAŽIVANJE JAVNOG MNIJENJA: Stavovi građana o članstvu u Evropskoj uniji  i procesu integracija u EU</vt:lpstr>
      <vt:lpstr>METODOLOGIJA</vt:lpstr>
      <vt:lpstr>PowerPoint Presentation</vt:lpstr>
      <vt:lpstr>Socio-DEMOGRAFSKE KARAKTERISTIKE UZORKA 2024.</vt:lpstr>
      <vt:lpstr>Socio-DEMOGRAFSKE KARAKTERISTIKE UZORKA 2024.</vt:lpstr>
      <vt:lpstr>Socio-DEMOGRAFSKE KARAKTERISTIKE UZORKA 2024.</vt:lpstr>
      <vt:lpstr>Socio-DEMOGRAFSKE KARAKTERISTIKE UZORKA 2024.</vt:lpstr>
      <vt:lpstr>Socio-DEMOGRAFSKE KARAKTERISTIKE UZORKA 2024.</vt:lpstr>
      <vt:lpstr>GLAVNI NALAZI</vt:lpstr>
      <vt:lpstr>PowerPoint Presentation</vt:lpstr>
      <vt:lpstr>GLAVNI NALAZI</vt:lpstr>
      <vt:lpstr>GLAVNI NALAZI</vt:lpstr>
      <vt:lpstr>PowerPoint Presentation</vt:lpstr>
      <vt:lpstr>1. Ako bi sutra bio referendum za članstvo u EU s pitanjem „Da li podržavate ulazak Bosne i Hercegovine u Evropsku Uniju?“, kako biste glasali? </vt:lpstr>
      <vt:lpstr>2. Zašto podržavate ulazak Bosne i Hercegovine u Evropsku uniju? </vt:lpstr>
      <vt:lpstr>3. Zašto ne podržavate ulazak Bosne i Hercegovine u Evropsku uniju? </vt:lpstr>
      <vt:lpstr>4. Koja je od sljedećih reformi prema Vašem mišljenju neophodna za unapređenje svakodnevnog života građana Bosne i Hercegovine? </vt:lpstr>
      <vt:lpstr>5. Zašto je po Vašem mišljenju, Evropska unija zainteresovana za pristupanje Bosne i hercegovine? </vt:lpstr>
      <vt:lpstr>6. Kakvo je vaše mišljenje o budućnosti EU? </vt:lpstr>
      <vt:lpstr>7. Koji bi dio društva, prema vašem mišljenju, imao najveću korist od ulaska Bosne i Hercegovine u EU? </vt:lpstr>
      <vt:lpstr>8. OČEKUJETE LI DA ĆE SE, NAKON ULASKA BOSNE I HERCEGOVINE U EVROPSKU UNIJU, ŽIVOTNI STANDARD GRAĐANA ZNAČAJNO POBOLJŠATI? </vt:lpstr>
      <vt:lpstr>9. Po Vašem mišljenju, šta u najvećoj mjeri otežava integraciju naše zemlje u Evropsku uniju? </vt:lpstr>
      <vt:lpstr>10. Da li ste čuli za Direkciju za evropske integracije Vijeća ministara Bosne i Hercegovine? </vt:lpstr>
      <vt:lpstr>11. Koje su teme u vezi sa procesom evropskih integracija u medijima predmet Vašeg interesovanja? </vt:lpstr>
      <vt:lpstr>12. Koja sredstva informiranja najviše koristite kad je u pitanju informiranje o evropskim integracijama? </vt:lpstr>
      <vt:lpstr>13. Najveći donator sredstava Bosni i Hercegovini je ...? </vt:lpstr>
      <vt:lpstr>14. Kada će, po Vašim procjenama, Bosna i Hercegovina ući u EU? </vt:lpstr>
      <vt:lpstr>15. Po Vašem mišljenju, ima li evropski put Bosne i Hercegovine alternativu? </vt:lpstr>
      <vt:lpstr>PowerPoint Presentation</vt:lpstr>
      <vt:lpstr>PowerPoint Presentation</vt:lpstr>
      <vt:lpstr>Ako bi sutra bio referendum za članstvo u EU s pitanjem „Da li podržavate ulazak Bosne i Hercegovine u Evropsku Uniju?“, kako biste glasali? </vt:lpstr>
      <vt:lpstr>Zašto podržavate ulazak Bosne i Hercegovine u Evropsku uniju? </vt:lpstr>
      <vt:lpstr>Zašto ne podržavate ulazak Bosne i Hercegovine u Evropsku uniju? </vt:lpstr>
      <vt:lpstr>Koja je od sljedećih reformi prema Vašem mišljenju neophodna za unapređenje svakodnevnog života građana Bosne i Hercegovine? </vt:lpstr>
      <vt:lpstr>Zašto je po Vašem mišljenju EU zainteresovana za pristupanje Bosne i Hercegovine? </vt:lpstr>
      <vt:lpstr>Kakvo je vaše mišljenje o budućnosti EU? </vt:lpstr>
      <vt:lpstr>Koji bi dio društva, prema Vašem mišljenju, imao najveću korist od ulaska Bosne i Hercegovine u EU? </vt:lpstr>
      <vt:lpstr>Po Vašem mišljenju, šta u najvećoj mjeri otežava integraciju naše zemlje u Evropsku uniju? </vt:lpstr>
      <vt:lpstr>Da li ste čuli za Direkciju za evropske integracije Vijeća ministara Bosne i Hercegovine? </vt:lpstr>
      <vt:lpstr>Koje su teme u vezi sa procesom evropskih integracija u medijima predmet Vašeg interesovanja? </vt:lpstr>
      <vt:lpstr>Koja sredstva informiranja najviše koristite kad je u pitanju informisanje o evropskim integracijama? – PRVI ODGOVOR </vt:lpstr>
      <vt:lpstr>Najveći donator sredstava Bosni i Hercegovini je...? </vt:lpstr>
      <vt:lpstr>Kada će, po Vašim procjenama, Bosna i Hercegovina ući u EU? </vt:lpstr>
      <vt:lpstr>Po Vašem mišljenju, ima li evropski put Bosne i Hercegovine alternativu?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Babić</dc:creator>
  <cp:lastModifiedBy>Adna Zolota</cp:lastModifiedBy>
  <cp:revision>539</cp:revision>
  <cp:lastPrinted>2024-07-10T12:23:15Z</cp:lastPrinted>
  <dcterms:created xsi:type="dcterms:W3CDTF">2018-05-03T12:44:24Z</dcterms:created>
  <dcterms:modified xsi:type="dcterms:W3CDTF">2024-07-12T12:39:31Z</dcterms:modified>
</cp:coreProperties>
</file>