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notesSlides/notesSlide3.xml" ContentType="application/vnd.openxmlformats-officedocument.presentationml.notesSl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4" r:id="rId3"/>
  </p:sldMasterIdLst>
  <p:notesMasterIdLst>
    <p:notesMasterId r:id="rId48"/>
  </p:notesMasterIdLst>
  <p:sldIdLst>
    <p:sldId id="263" r:id="rId4"/>
    <p:sldId id="356" r:id="rId5"/>
    <p:sldId id="274" r:id="rId6"/>
    <p:sldId id="275" r:id="rId7"/>
    <p:sldId id="340" r:id="rId8"/>
    <p:sldId id="342" r:id="rId9"/>
    <p:sldId id="343" r:id="rId10"/>
    <p:sldId id="344" r:id="rId11"/>
    <p:sldId id="326" r:id="rId12"/>
    <p:sldId id="345" r:id="rId13"/>
    <p:sldId id="346" r:id="rId14"/>
    <p:sldId id="360" r:id="rId15"/>
    <p:sldId id="279" r:id="rId16"/>
    <p:sldId id="289" r:id="rId17"/>
    <p:sldId id="290" r:id="rId18"/>
    <p:sldId id="291" r:id="rId19"/>
    <p:sldId id="292" r:id="rId20"/>
    <p:sldId id="293" r:id="rId21"/>
    <p:sldId id="295" r:id="rId22"/>
    <p:sldId id="296" r:id="rId23"/>
    <p:sldId id="297" r:id="rId24"/>
    <p:sldId id="359" r:id="rId25"/>
    <p:sldId id="298" r:id="rId26"/>
    <p:sldId id="315" r:id="rId27"/>
    <p:sldId id="348" r:id="rId28"/>
    <p:sldId id="317" r:id="rId29"/>
    <p:sldId id="318" r:id="rId30"/>
    <p:sldId id="319" r:id="rId31"/>
    <p:sldId id="305" r:id="rId32"/>
    <p:sldId id="350" r:id="rId33"/>
    <p:sldId id="306" r:id="rId34"/>
    <p:sldId id="332" r:id="rId35"/>
    <p:sldId id="333" r:id="rId36"/>
    <p:sldId id="322" r:id="rId37"/>
    <p:sldId id="334" r:id="rId38"/>
    <p:sldId id="336" r:id="rId39"/>
    <p:sldId id="337" r:id="rId40"/>
    <p:sldId id="338" r:id="rId41"/>
    <p:sldId id="323" r:id="rId42"/>
    <p:sldId id="351" r:id="rId43"/>
    <p:sldId id="352" r:id="rId44"/>
    <p:sldId id="339" r:id="rId45"/>
    <p:sldId id="353" r:id="rId46"/>
    <p:sldId id="325" r:id="rId47"/>
  </p:sldIdLst>
  <p:sldSz cx="12192000" cy="6858000"/>
  <p:notesSz cx="6858000" cy="98758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F73C31-16CB-9ECA-53E3-49AE916952E8}" name="Mirela Ćosić" initials="MĆ" userId="S::mirela.cosic@dei.gov.ba::49e44250-aebc-4255-9ef4-d5668dcf0e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or Dujmović" initials="DD"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B318"/>
    <a:srgbClr val="B07BD7"/>
    <a:srgbClr val="FFBDF1"/>
    <a:srgbClr val="FE60DC"/>
    <a:srgbClr val="FFFFFF"/>
    <a:srgbClr val="C1C1C1"/>
    <a:srgbClr val="FACF66"/>
    <a:srgbClr val="FF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71" autoAdjust="0"/>
  </p:normalViewPr>
  <p:slideViewPr>
    <p:cSldViewPr snapToGrid="0">
      <p:cViewPr varScale="1">
        <p:scale>
          <a:sx n="98" d="100"/>
          <a:sy n="98" d="100"/>
        </p:scale>
        <p:origin x="130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Gender</a:t>
            </a:r>
          </a:p>
        </c:rich>
      </c:tx>
      <c:layout>
        <c:manualLayout>
          <c:xMode val="edge"/>
          <c:yMode val="edge"/>
          <c:x val="3.1089552075809036E-2"/>
          <c:y val="9.411649930663471E-2"/>
        </c:manualLayout>
      </c:layout>
      <c:overlay val="0"/>
    </c:title>
    <c:autoTitleDeleted val="0"/>
    <c:plotArea>
      <c:layout>
        <c:manualLayout>
          <c:layoutTarget val="inner"/>
          <c:xMode val="edge"/>
          <c:yMode val="edge"/>
          <c:x val="0.15291027707830951"/>
          <c:y val="0.10560986906765778"/>
          <c:w val="0.50972351219901924"/>
          <c:h val="0.80162125337924728"/>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Lbls>
            <c:dLbl>
              <c:idx val="0"/>
              <c:layout>
                <c:manualLayout>
                  <c:x val="-3.8980172478965641E-3"/>
                  <c:y val="-1.1477771077977917E-2"/>
                </c:manualLayout>
              </c:layout>
              <c:spPr/>
              <c:txPr>
                <a:bodyPr/>
                <a:lstStyle/>
                <a:p>
                  <a:pPr>
                    <a:defRPr sz="1050" b="1">
                      <a:solidFill>
                        <a:schemeClr val="bg1"/>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5.8520837702609584E-3"/>
                  <c:y val="-4.7991298867792659E-2"/>
                </c:manualLayout>
              </c:layout>
              <c:spPr/>
              <c:txPr>
                <a:bodyPr/>
                <a:lstStyle/>
                <a:p>
                  <a:pPr>
                    <a:defRPr sz="105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0.0</c:formatCode>
                <c:ptCount val="2"/>
                <c:pt idx="0">
                  <c:v>48.5</c:v>
                </c:pt>
                <c:pt idx="1">
                  <c:v>51.5</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3814177219534494"/>
          <c:y val="0.87877283723363597"/>
          <c:w val="0.34476061359618898"/>
          <c:h val="9.0592686101551162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Loss of diversity of cultures</c:v>
                </c:pt>
              </c:strCache>
            </c:strRef>
          </c:tx>
          <c:spPr>
            <a:solidFill>
              <a:srgbClr val="00B6FF"/>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BD</c:v>
                </c:pt>
              </c:strCache>
            </c:strRef>
          </c:cat>
          <c:val>
            <c:numRef>
              <c:f>Sheet1!$B$2:$B$5</c:f>
              <c:numCache>
                <c:formatCode>0.0</c:formatCode>
                <c:ptCount val="4"/>
                <c:pt idx="0">
                  <c:v>12.538698282330415</c:v>
                </c:pt>
                <c:pt idx="1">
                  <c:v>13.66661643980124</c:v>
                </c:pt>
                <c:pt idx="2">
                  <c:v>11.6</c:v>
                </c:pt>
                <c:pt idx="3">
                  <c:v>33.799999999999997</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C00000"/>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7.4729659378961797</c:v>
                </c:pt>
                <c:pt idx="1">
                  <c:v>8.134586250736529</c:v>
                </c:pt>
                <c:pt idx="2">
                  <c:v>7.3</c:v>
                </c:pt>
                <c:pt idx="3">
                  <c:v>0</c:v>
                </c:pt>
              </c:numCache>
            </c:numRef>
          </c:val>
          <c:extLst>
            <c:ext xmlns:c16="http://schemas.microsoft.com/office/drawing/2014/chart" uri="{C3380CC4-5D6E-409C-BE32-E72D297353CC}">
              <c16:uniqueId val="{00000008-E009-4BE6-BF93-80CF18C77A84}"/>
            </c:ext>
          </c:extLst>
        </c:ser>
        <c:ser>
          <c:idx val="2"/>
          <c:order val="2"/>
          <c:tx>
            <c:strRef>
              <c:f>Sheet1!$D$1</c:f>
              <c:strCache>
                <c:ptCount val="1"/>
                <c:pt idx="0">
                  <c:v>Higher living costs and taxes</c:v>
                </c:pt>
              </c:strCache>
            </c:strRef>
          </c:tx>
          <c:spPr>
            <a:solidFill>
              <a:srgbClr val="92D05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43.66119861391666</c:v>
                </c:pt>
                <c:pt idx="1">
                  <c:v>51.136334921117346</c:v>
                </c:pt>
                <c:pt idx="2">
                  <c:v>40.9</c:v>
                </c:pt>
                <c:pt idx="3">
                  <c:v>0</c:v>
                </c:pt>
              </c:numCache>
            </c:numRef>
          </c:val>
          <c:extLst>
            <c:ext xmlns:c16="http://schemas.microsoft.com/office/drawing/2014/chart" uri="{C3380CC4-5D6E-409C-BE32-E72D297353CC}">
              <c16:uniqueId val="{00000009-E009-4BE6-BF93-80CF18C77A84}"/>
            </c:ext>
          </c:extLst>
        </c:ser>
        <c:ser>
          <c:idx val="3"/>
          <c:order val="3"/>
          <c:tx>
            <c:strRef>
              <c:f>Sheet1!$E$1</c:f>
              <c:strCache>
                <c:ptCount val="1"/>
                <c:pt idx="0">
                  <c:v>Excessive centralisation</c:v>
                </c:pt>
              </c:strCache>
            </c:strRef>
          </c:tx>
          <c:spPr>
            <a:solidFill>
              <a:srgbClr val="7030A0"/>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13.719614907271158</c:v>
                </c:pt>
                <c:pt idx="1">
                  <c:v>10.708169388521569</c:v>
                </c:pt>
                <c:pt idx="2">
                  <c:v>14.8</c:v>
                </c:pt>
                <c:pt idx="3">
                  <c:v>33.799999999999997</c:v>
                </c:pt>
              </c:numCache>
            </c:numRef>
          </c:val>
          <c:extLst>
            <c:ext xmlns:c16="http://schemas.microsoft.com/office/drawing/2014/chart" uri="{C3380CC4-5D6E-409C-BE32-E72D297353CC}">
              <c16:uniqueId val="{0000000A-E009-4BE6-BF93-80CF18C77A84}"/>
            </c:ext>
          </c:extLst>
        </c:ser>
        <c:ser>
          <c:idx val="4"/>
          <c:order val="4"/>
          <c:tx>
            <c:strRef>
              <c:f>Sheet1!$F$1</c:f>
              <c:strCache>
                <c:ptCount val="1"/>
                <c:pt idx="0">
                  <c:v>Emigration of the population</c:v>
                </c:pt>
              </c:strCache>
            </c:strRef>
          </c:tx>
          <c:spPr>
            <a:solidFill>
              <a:srgbClr val="F8B318"/>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12.765376346679083</c:v>
                </c:pt>
                <c:pt idx="1">
                  <c:v>10.903278700141209</c:v>
                </c:pt>
                <c:pt idx="2">
                  <c:v>13.3</c:v>
                </c:pt>
                <c:pt idx="3">
                  <c:v>32.4</c:v>
                </c:pt>
              </c:numCache>
            </c:numRef>
          </c:val>
          <c:extLst>
            <c:ext xmlns:c16="http://schemas.microsoft.com/office/drawing/2014/chart" uri="{C3380CC4-5D6E-409C-BE32-E72D297353CC}">
              <c16:uniqueId val="{0000000B-E009-4BE6-BF93-80CF18C77A84}"/>
            </c:ext>
          </c:extLst>
        </c:ser>
        <c:ser>
          <c:idx val="5"/>
          <c:order val="5"/>
          <c:tx>
            <c:strRef>
              <c:f>Sheet1!$G$1</c:f>
              <c:strCache>
                <c:ptCount val="1"/>
                <c:pt idx="0">
                  <c:v>Something else</c:v>
                </c:pt>
              </c:strCache>
            </c:strRef>
          </c:tx>
          <c:spPr>
            <a:solidFill>
              <a:srgbClr val="C1C1C1"/>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9.8421459119065897</c:v>
                </c:pt>
                <c:pt idx="1">
                  <c:v>5.4510142996821838</c:v>
                </c:pt>
                <c:pt idx="2">
                  <c:v>12.1</c:v>
                </c:pt>
                <c:pt idx="3">
                  <c:v>0</c:v>
                </c:pt>
              </c:numCache>
            </c:numRef>
          </c:val>
          <c:extLst>
            <c:ext xmlns:c16="http://schemas.microsoft.com/office/drawing/2014/chart" uri="{C3380CC4-5D6E-409C-BE32-E72D297353CC}">
              <c16:uniqueId val="{0000000C-E009-4BE6-BF93-80CF18C77A84}"/>
            </c:ext>
          </c:extLst>
        </c:ser>
        <c:dLbls>
          <c:showLegendKey val="0"/>
          <c:showVal val="0"/>
          <c:showCatName val="0"/>
          <c:showSerName val="0"/>
          <c:showPercent val="0"/>
          <c:showBubbleSize val="0"/>
        </c:dLbls>
        <c:gapWidth val="150"/>
        <c:axId val="90474752"/>
        <c:axId val="90480640"/>
      </c:barChart>
      <c:catAx>
        <c:axId val="90474752"/>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en-US"/>
          </a:p>
        </c:txPr>
        <c:crossAx val="90480640"/>
        <c:crosses val="autoZero"/>
        <c:auto val="1"/>
        <c:lblAlgn val="ctr"/>
        <c:lblOffset val="0"/>
        <c:noMultiLvlLbl val="0"/>
      </c:catAx>
      <c:valAx>
        <c:axId val="90480640"/>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en-US"/>
          </a:p>
        </c:txPr>
        <c:crossAx val="90474752"/>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en-U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54078393382693"/>
          <c:y val="5.3944276858579061E-2"/>
          <c:w val="0.6416133960263557"/>
          <c:h val="0.82886969923905474"/>
        </c:manualLayout>
      </c:layout>
      <c:barChart>
        <c:barDir val="bar"/>
        <c:grouping val="percentStacked"/>
        <c:varyColors val="0"/>
        <c:ser>
          <c:idx val="0"/>
          <c:order val="0"/>
          <c:tx>
            <c:strRef>
              <c:f>Sheet1!$A$2</c:f>
              <c:strCache>
                <c:ptCount val="1"/>
                <c:pt idx="0">
                  <c:v>Reducing tax burdens on labour and removing barriers to employment</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Sheet1!$B$2:$E$2</c:f>
              <c:numCache>
                <c:formatCode>0.0</c:formatCode>
                <c:ptCount val="4"/>
                <c:pt idx="0">
                  <c:v>17.600000000000001</c:v>
                </c:pt>
                <c:pt idx="1">
                  <c:v>18.742999535083982</c:v>
                </c:pt>
                <c:pt idx="2">
                  <c:v>15.86752492891774</c:v>
                </c:pt>
                <c:pt idx="3">
                  <c:v>10.920776179924463</c:v>
                </c:pt>
              </c:numCache>
            </c:numRef>
          </c:val>
          <c:extLst>
            <c:ext xmlns:c16="http://schemas.microsoft.com/office/drawing/2014/chart" uri="{C3380CC4-5D6E-409C-BE32-E72D297353CC}">
              <c16:uniqueId val="{00000000-4BDE-44C3-8864-F9805A5D370E}"/>
            </c:ext>
          </c:extLst>
        </c:ser>
        <c:ser>
          <c:idx val="1"/>
          <c:order val="1"/>
          <c:tx>
            <c:strRef>
              <c:f>Sheet1!$A$3</c:f>
              <c:strCache>
                <c:ptCount val="1"/>
                <c:pt idx="0">
                  <c:v>Public administration reform</c:v>
                </c:pt>
              </c:strCache>
            </c:strRef>
          </c:tx>
          <c:spPr>
            <a:solidFill>
              <a:srgbClr val="99CC00"/>
            </a:solidFill>
            <a:ln w="25386">
              <a:noFill/>
            </a:ln>
          </c:spPr>
          <c:invertIfNegative val="0"/>
          <c:dLbls>
            <c:numFmt formatCode="#,##0.0" sourceLinked="0"/>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Sheet1!$B$3:$E$3</c:f>
              <c:numCache>
                <c:formatCode>0.0</c:formatCode>
                <c:ptCount val="4"/>
                <c:pt idx="0">
                  <c:v>9.6</c:v>
                </c:pt>
                <c:pt idx="1">
                  <c:v>9.3593251035136635</c:v>
                </c:pt>
                <c:pt idx="2">
                  <c:v>9.1390642978884493</c:v>
                </c:pt>
                <c:pt idx="3">
                  <c:v>21.6</c:v>
                </c:pt>
              </c:numCache>
            </c:numRef>
          </c:val>
          <c:extLst>
            <c:ext xmlns:c16="http://schemas.microsoft.com/office/drawing/2014/chart" uri="{C3380CC4-5D6E-409C-BE32-E72D297353CC}">
              <c16:uniqueId val="{00000001-4BDE-44C3-8864-F9805A5D370E}"/>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E-44C3-8864-F9805A5D370E}"/>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E-44C3-8864-F9805A5D370E}"/>
                </c:ext>
              </c:extLst>
            </c:dLbl>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Sheet1!$B$4:$E$4</c:f>
              <c:numCache>
                <c:formatCode>0.0</c:formatCode>
                <c:ptCount val="4"/>
                <c:pt idx="0">
                  <c:v>41.6</c:v>
                </c:pt>
                <c:pt idx="1">
                  <c:v>41.898151332443682</c:v>
                </c:pt>
                <c:pt idx="2">
                  <c:v>40.400016045724591</c:v>
                </c:pt>
                <c:pt idx="3">
                  <c:v>53.449012729996689</c:v>
                </c:pt>
              </c:numCache>
            </c:numRef>
          </c:val>
          <c:extLst>
            <c:ext xmlns:c16="http://schemas.microsoft.com/office/drawing/2014/chart" uri="{C3380CC4-5D6E-409C-BE32-E72D297353CC}">
              <c16:uniqueId val="{00000004-4BDE-44C3-8864-F9805A5D370E}"/>
            </c:ext>
          </c:extLst>
        </c:ser>
        <c:ser>
          <c:idx val="3"/>
          <c:order val="5"/>
          <c:tx>
            <c:strRef>
              <c:f>Sheet1!$A$5</c:f>
              <c:strCache>
                <c:ptCount val="1"/>
                <c:pt idx="0">
                  <c:v>Social system reform</c:v>
                </c:pt>
              </c:strCache>
            </c:strRef>
          </c:tx>
          <c:spPr>
            <a:solidFill>
              <a:srgbClr val="00B0F0"/>
            </a:solidFill>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Sheet1!$B$5:$E$5</c:f>
              <c:numCache>
                <c:formatCode>0.0</c:formatCode>
                <c:ptCount val="4"/>
                <c:pt idx="0">
                  <c:v>13.7</c:v>
                </c:pt>
                <c:pt idx="1">
                  <c:v>13.614972261612332</c:v>
                </c:pt>
                <c:pt idx="2">
                  <c:v>14.77896446594912</c:v>
                </c:pt>
                <c:pt idx="3">
                  <c:v>0</c:v>
                </c:pt>
              </c:numCache>
            </c:numRef>
          </c:val>
          <c:extLst>
            <c:ext xmlns:c16="http://schemas.microsoft.com/office/drawing/2014/chart" uri="{C3380CC4-5D6E-409C-BE32-E72D297353CC}">
              <c16:uniqueId val="{00000005-4BDE-44C3-8864-F9805A5D370E}"/>
            </c:ext>
          </c:extLst>
        </c:ser>
        <c:ser>
          <c:idx val="4"/>
          <c:order val="6"/>
          <c:tx>
            <c:strRef>
              <c:f>Sheet1!$A$6</c:f>
              <c:strCache>
                <c:ptCount val="1"/>
                <c:pt idx="0">
                  <c:v>Reform of courts and prosecutor's offices</c:v>
                </c:pt>
              </c:strCache>
            </c:strRef>
          </c:tx>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Sheet1!$B$6:$E$6</c:f>
              <c:numCache>
                <c:formatCode>0.0</c:formatCode>
                <c:ptCount val="4"/>
                <c:pt idx="0">
                  <c:v>13.6</c:v>
                </c:pt>
                <c:pt idx="1">
                  <c:v>13.61657494018405</c:v>
                </c:pt>
                <c:pt idx="2">
                  <c:v>13.69074217248426</c:v>
                </c:pt>
                <c:pt idx="3">
                  <c:v>14.083233903596518</c:v>
                </c:pt>
              </c:numCache>
            </c:numRef>
          </c:val>
          <c:extLst>
            <c:ext xmlns:c16="http://schemas.microsoft.com/office/drawing/2014/chart" uri="{C3380CC4-5D6E-409C-BE32-E72D297353CC}">
              <c16:uniqueId val="{00000000-5C41-40FE-B61F-0F619405834D}"/>
            </c:ext>
          </c:extLst>
        </c:ser>
        <c:ser>
          <c:idx val="5"/>
          <c:order val="7"/>
          <c:tx>
            <c:strRef>
              <c:f>Sheet1!$A$7</c:f>
              <c:strCache>
                <c:ptCount val="1"/>
                <c:pt idx="0">
                  <c:v>None</c:v>
                </c:pt>
              </c:strCache>
            </c:strRef>
          </c:tx>
          <c:invertIfNegative val="0"/>
          <c:dLbls>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Sheet1!$B$7:$E$7</c:f>
              <c:numCache>
                <c:formatCode>0.0</c:formatCode>
                <c:ptCount val="4"/>
                <c:pt idx="0">
                  <c:v>1.5</c:v>
                </c:pt>
                <c:pt idx="1">
                  <c:v>0.65778072642977758</c:v>
                </c:pt>
                <c:pt idx="2">
                  <c:v>3.0377933816117428</c:v>
                </c:pt>
                <c:pt idx="3">
                  <c:v>0</c:v>
                </c:pt>
              </c:numCache>
            </c:numRef>
          </c:val>
          <c:extLst>
            <c:ext xmlns:c16="http://schemas.microsoft.com/office/drawing/2014/chart" uri="{C3380CC4-5D6E-409C-BE32-E72D297353CC}">
              <c16:uniqueId val="{00000001-5C41-40FE-B61F-0F619405834D}"/>
            </c:ext>
          </c:extLst>
        </c:ser>
        <c:ser>
          <c:idx val="6"/>
          <c:order val="8"/>
          <c:tx>
            <c:strRef>
              <c:f>Sheet1!$A$8</c:f>
              <c:strCache>
                <c:ptCount val="1"/>
                <c:pt idx="0">
                  <c:v>Does not know\ Does not want to answer</c:v>
                </c:pt>
              </c:strCache>
            </c:strRef>
          </c:tx>
          <c:spPr>
            <a:solidFill>
              <a:schemeClr val="tx1"/>
            </a:solidFill>
          </c:spPr>
          <c:invertIfNegative val="0"/>
          <c:dLbls>
            <c:dLbl>
              <c:idx val="0"/>
              <c:layout>
                <c:manualLayout>
                  <c:x val="0"/>
                  <c:y val="4.0110376920500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63-4B4E-8987-6BBB57D71837}"/>
                </c:ext>
              </c:extLst>
            </c:dLbl>
            <c:dLbl>
              <c:idx val="1"/>
              <c:layout>
                <c:manualLayout>
                  <c:x val="0"/>
                  <c:y val="3.7750942984000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63-4B4E-8987-6BBB57D71837}"/>
                </c:ext>
              </c:extLst>
            </c:dLbl>
            <c:dLbl>
              <c:idx val="2"/>
              <c:layout>
                <c:manualLayout>
                  <c:x val="0"/>
                  <c:y val="2.8313207238000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63-4B4E-8987-6BBB57D71837}"/>
                </c:ext>
              </c:extLst>
            </c:dLbl>
            <c:dLbl>
              <c:idx val="3"/>
              <c:layout>
                <c:manualLayout>
                  <c:x val="0"/>
                  <c:y val="4.4829430575699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63-4B4E-8987-6BBB57D71837}"/>
                </c:ext>
              </c:extLst>
            </c:dLbl>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Sheet1!$B$8:$E$8</c:f>
              <c:numCache>
                <c:formatCode>0.0</c:formatCode>
                <c:ptCount val="4"/>
                <c:pt idx="0">
                  <c:v>2.4</c:v>
                </c:pt>
                <c:pt idx="1">
                  <c:v>2.1101961007313372</c:v>
                </c:pt>
                <c:pt idx="2">
                  <c:v>3.0858947074238037</c:v>
                </c:pt>
                <c:pt idx="3">
                  <c:v>0</c:v>
                </c:pt>
              </c:numCache>
            </c:numRef>
          </c:val>
          <c:extLst>
            <c:ext xmlns:c16="http://schemas.microsoft.com/office/drawing/2014/chart" uri="{C3380CC4-5D6E-409C-BE32-E72D297353CC}">
              <c16:uniqueId val="{00000002-5C41-40FE-B61F-0F619405834D}"/>
            </c:ext>
          </c:extLst>
        </c:ser>
        <c:dLbls>
          <c:showLegendKey val="0"/>
          <c:showVal val="0"/>
          <c:showCatName val="0"/>
          <c:showSerName val="0"/>
          <c:showPercent val="0"/>
          <c:showBubbleSize val="0"/>
        </c:dLbls>
        <c:gapWidth val="64"/>
        <c:overlap val="100"/>
        <c:axId val="115549696"/>
        <c:axId val="115551232"/>
        <c:extLst>
          <c:ext xmlns:c15="http://schemas.microsoft.com/office/drawing/2012/chart" uri="{02D57815-91ED-43cb-92C2-25804820EDAC}">
            <c15:filteredBarSeries>
              <c15:ser>
                <c:idx val="7"/>
                <c:order val="3"/>
                <c:tx>
                  <c:strRef>
                    <c:extLst>
                      <c:ext uri="{02D57815-91ED-43cb-92C2-25804820EDAC}">
                        <c15:formulaRef>
                          <c15:sqref>Sheet1!#REF!</c15:sqref>
                        </c15:formulaRef>
                      </c:ext>
                    </c:extLst>
                    <c:strCache>
                      <c:ptCount val="1"/>
                      <c:pt idx="0">
                        <c:v>#REF!</c:v>
                      </c:pt>
                    </c:strCache>
                  </c:strRef>
                </c:tx>
                <c:invertIfNegative val="0"/>
                <c:cat>
                  <c:strRef>
                    <c:extLst>
                      <c:ext uri="{02D57815-91ED-43cb-92C2-25804820EDAC}">
                        <c15:formulaRef>
                          <c15:sqref>Sheet1!$B$1:$D$1</c15:sqref>
                        </c15:formulaRef>
                      </c:ext>
                    </c:extLst>
                    <c:strCache>
                      <c:ptCount val="3"/>
                      <c:pt idx="0">
                        <c:v>BiH</c:v>
                      </c:pt>
                      <c:pt idx="1">
                        <c:v>FBIH</c:v>
                      </c:pt>
                      <c:pt idx="2">
                        <c:v>RS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BDE-44C3-8864-F9805A5D370E}"/>
                  </c:ext>
                </c:extLst>
              </c15:ser>
            </c15:filteredBarSeries>
            <c15:filteredBarSeries>
              <c15:ser>
                <c:idx val="8"/>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invertIfNegative val="0"/>
                <c:cat>
                  <c:strRef>
                    <c:extLst xmlns:c15="http://schemas.microsoft.com/office/drawing/2012/chart">
                      <c:ext xmlns:c15="http://schemas.microsoft.com/office/drawing/2012/chart" uri="{02D57815-91ED-43cb-92C2-25804820EDAC}">
                        <c15:formulaRef>
                          <c15:sqref>Sheet1!$B$1:$D$1</c15:sqref>
                        </c15:formulaRef>
                      </c:ext>
                    </c:extLst>
                    <c:strCache>
                      <c:ptCount val="3"/>
                      <c:pt idx="0">
                        <c:v>BiH</c:v>
                      </c:pt>
                      <c:pt idx="1">
                        <c:v>FBIH</c:v>
                      </c:pt>
                      <c:pt idx="2">
                        <c:v>RS</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A-4BDE-44C3-8864-F9805A5D370E}"/>
                  </c:ext>
                </c:extLst>
              </c15:ser>
            </c15:filteredBarSeries>
          </c:ext>
        </c:extLst>
      </c:barChart>
      <c:catAx>
        <c:axId val="115549696"/>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crossAx val="115551232"/>
        <c:crosses val="autoZero"/>
        <c:auto val="1"/>
        <c:lblAlgn val="ctr"/>
        <c:lblOffset val="100"/>
        <c:tickLblSkip val="1"/>
        <c:tickMarkSkip val="1"/>
        <c:noMultiLvlLbl val="0"/>
      </c:catAx>
      <c:valAx>
        <c:axId val="115551232"/>
        <c:scaling>
          <c:orientation val="minMax"/>
        </c:scaling>
        <c:delete val="1"/>
        <c:axPos val="t"/>
        <c:numFmt formatCode="0%" sourceLinked="1"/>
        <c:majorTickMark val="out"/>
        <c:minorTickMark val="none"/>
        <c:tickLblPos val="nextTo"/>
        <c:crossAx val="115549696"/>
        <c:crosses val="autoZero"/>
        <c:crossBetween val="between"/>
      </c:valAx>
      <c:spPr>
        <a:noFill/>
        <a:ln w="25393">
          <a:noFill/>
        </a:ln>
      </c:spPr>
    </c:plotArea>
    <c:legend>
      <c:legendPos val="b"/>
      <c:layout>
        <c:manualLayout>
          <c:xMode val="edge"/>
          <c:yMode val="edge"/>
          <c:x val="0.15416666112539282"/>
          <c:y val="0.85498881869830956"/>
          <c:w val="0.84583333887460721"/>
          <c:h val="0.10254128128736983"/>
        </c:manualLayout>
      </c:layout>
      <c:overlay val="0"/>
      <c:spPr>
        <a:noFill/>
        <a:ln w="25386">
          <a:noFill/>
        </a:ln>
      </c:spPr>
      <c:txPr>
        <a:bodyPr/>
        <a:lstStyle/>
        <a:p>
          <a:pPr>
            <a:defRPr sz="1000" b="0" i="0" u="none" strike="noStrike" baseline="0">
              <a:solidFill>
                <a:schemeClr val="tx1">
                  <a:lumMod val="85000"/>
                  <a:lumOff val="15000"/>
                </a:schemeClr>
              </a:solidFill>
              <a:latin typeface="Arial" panose="020B0604020202020204" pitchFamily="34" charset="0"/>
              <a:ea typeface="Verdana"/>
              <a:cs typeface="Arial" panose="020B0604020202020204" pitchFamily="34" charset="0"/>
            </a:defRPr>
          </a:pPr>
          <a:endParaRPr lang="en-U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 ensure peace and stability</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23.518078392692786</c:v>
                </c:pt>
                <c:pt idx="1">
                  <c:v>28.7</c:v>
                </c:pt>
                <c:pt idx="2">
                  <c:v>14.8</c:v>
                </c:pt>
                <c:pt idx="3">
                  <c:v>14.4</c:v>
                </c:pt>
              </c:numCache>
            </c:numRef>
          </c:val>
          <c:extLst>
            <c:ext xmlns:c16="http://schemas.microsoft.com/office/drawing/2014/chart" uri="{C3380CC4-5D6E-409C-BE32-E72D297353CC}">
              <c16:uniqueId val="{00000000-1EAA-4571-AAF3-F7331A535913}"/>
            </c:ext>
          </c:extLst>
        </c:ser>
        <c:ser>
          <c:idx val="1"/>
          <c:order val="1"/>
          <c:tx>
            <c:strRef>
              <c:f>Sheet1!$C$1</c:f>
              <c:strCache>
                <c:ptCount val="1"/>
                <c:pt idx="0">
                  <c:v>Because of the natural resources of Bosnia and Herzegovina</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33.521737572178921</c:v>
                </c:pt>
                <c:pt idx="1">
                  <c:v>31.4</c:v>
                </c:pt>
                <c:pt idx="2">
                  <c:v>36.1</c:v>
                </c:pt>
                <c:pt idx="3">
                  <c:v>52.6</c:v>
                </c:pt>
              </c:numCache>
            </c:numRef>
          </c:val>
          <c:extLst>
            <c:ext xmlns:c16="http://schemas.microsoft.com/office/drawing/2014/chart" uri="{C3380CC4-5D6E-409C-BE32-E72D297353CC}">
              <c16:uniqueId val="{00000001-1EAA-4571-AAF3-F7331A535913}"/>
            </c:ext>
          </c:extLst>
        </c:ser>
        <c:ser>
          <c:idx val="2"/>
          <c:order val="2"/>
          <c:tx>
            <c:strRef>
              <c:f>Sheet1!$D$1</c:f>
              <c:strCache>
                <c:ptCount val="1"/>
                <c:pt idx="0">
                  <c:v>Because of skilled and qualified workers</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16.457166500963748</c:v>
                </c:pt>
                <c:pt idx="1">
                  <c:v>16.5</c:v>
                </c:pt>
                <c:pt idx="2">
                  <c:v>15.7</c:v>
                </c:pt>
                <c:pt idx="3">
                  <c:v>25.8</c:v>
                </c:pt>
              </c:numCache>
            </c:numRef>
          </c:val>
          <c:extLst>
            <c:ext xmlns:c16="http://schemas.microsoft.com/office/drawing/2014/chart" uri="{C3380CC4-5D6E-409C-BE32-E72D297353CC}">
              <c16:uniqueId val="{00000002-1EAA-4571-AAF3-F7331A535913}"/>
            </c:ext>
          </c:extLst>
        </c:ser>
        <c:ser>
          <c:idx val="3"/>
          <c:order val="3"/>
          <c:tx>
            <c:strRef>
              <c:f>Sheet1!$E$1</c:f>
              <c:strCache>
                <c:ptCount val="1"/>
                <c:pt idx="0">
                  <c:v>Because of the expansion of the European market</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15.345546912720224</c:v>
                </c:pt>
                <c:pt idx="1">
                  <c:v>14.1</c:v>
                </c:pt>
                <c:pt idx="2">
                  <c:v>18.399999999999999</c:v>
                </c:pt>
                <c:pt idx="3">
                  <c:v>3.5</c:v>
                </c:pt>
              </c:numCache>
            </c:numRef>
          </c:val>
          <c:extLst>
            <c:ext xmlns:c16="http://schemas.microsoft.com/office/drawing/2014/chart" uri="{C3380CC4-5D6E-409C-BE32-E72D297353CC}">
              <c16:uniqueId val="{00000003-1EAA-4571-AAF3-F7331A535913}"/>
            </c:ext>
          </c:extLst>
        </c:ser>
        <c:ser>
          <c:idx val="4"/>
          <c:order val="4"/>
          <c:tx>
            <c:strRef>
              <c:f>Sheet1!$F$1</c:f>
              <c:strCache>
                <c:ptCount val="1"/>
                <c:pt idx="0">
                  <c:v>Because of a good investment climate</c:v>
                </c:pt>
              </c:strCache>
            </c:strRef>
          </c:tx>
          <c:invertIfNegative val="0"/>
          <c:dLbls>
            <c:spPr>
              <a:noFill/>
              <a:ln>
                <a:noFill/>
              </a:ln>
              <a:effectLst/>
            </c:spPr>
            <c:txPr>
              <a:bodyPr/>
              <a:lstStyle/>
              <a:p>
                <a:pPr>
                  <a:defRPr sz="1100" b="1">
                    <a:solidFill>
                      <a:srgbClr val="FFC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4.8819081035834593</c:v>
                </c:pt>
                <c:pt idx="1">
                  <c:v>4.5</c:v>
                </c:pt>
                <c:pt idx="2">
                  <c:v>6</c:v>
                </c:pt>
                <c:pt idx="3">
                  <c:v>0</c:v>
                </c:pt>
              </c:numCache>
            </c:numRef>
          </c:val>
          <c:extLst>
            <c:ext xmlns:c16="http://schemas.microsoft.com/office/drawing/2014/chart" uri="{C3380CC4-5D6E-409C-BE32-E72D297353CC}">
              <c16:uniqueId val="{00000004-1EAA-4571-AAF3-F7331A535913}"/>
            </c:ext>
          </c:extLst>
        </c:ser>
        <c:ser>
          <c:idx val="5"/>
          <c:order val="5"/>
          <c:tx>
            <c:strRef>
              <c:f>Sheet1!$G$1</c:f>
              <c:strCache>
                <c:ptCount val="1"/>
                <c:pt idx="0">
                  <c:v>Something else</c:v>
                </c:pt>
              </c:strCache>
            </c:strRef>
          </c:tx>
          <c:spPr>
            <a:solidFill>
              <a:srgbClr val="7030A0"/>
            </a:solidFill>
          </c:spPr>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2.2682248179203555</c:v>
                </c:pt>
                <c:pt idx="1">
                  <c:v>2</c:v>
                </c:pt>
                <c:pt idx="2">
                  <c:v>2.7</c:v>
                </c:pt>
                <c:pt idx="3">
                  <c:v>3.7</c:v>
                </c:pt>
              </c:numCache>
            </c:numRef>
          </c:val>
          <c:extLst>
            <c:ext xmlns:c16="http://schemas.microsoft.com/office/drawing/2014/chart" uri="{C3380CC4-5D6E-409C-BE32-E72D297353CC}">
              <c16:uniqueId val="{00000006-1EAA-4571-AAF3-F7331A535913}"/>
            </c:ext>
          </c:extLst>
        </c:ser>
        <c:ser>
          <c:idx val="6"/>
          <c:order val="6"/>
          <c:tx>
            <c:strRef>
              <c:f>Sheet1!$H$1</c:f>
              <c:strCache>
                <c:ptCount val="1"/>
                <c:pt idx="0">
                  <c:v>Does not know\ Does not want to answer</c:v>
                </c:pt>
              </c:strCache>
            </c:strRef>
          </c:tx>
          <c:spPr>
            <a:solidFill>
              <a:sysClr val="window" lastClr="FFFFFF">
                <a:lumMod val="50000"/>
              </a:sysClr>
            </a:solidFill>
          </c:spPr>
          <c:invertIfNegative val="0"/>
          <c:dLbls>
            <c:dLbl>
              <c:idx val="3"/>
              <c:layout>
                <c:manualLayout>
                  <c:x val="1.553008458637882E-3"/>
                  <c:y val="-2.0694341319755817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AA-4571-AAF3-F7331A535913}"/>
                </c:ext>
              </c:extLst>
            </c:dLbl>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Sheet1!$H$2:$H$5</c:f>
              <c:numCache>
                <c:formatCode>0.0</c:formatCode>
                <c:ptCount val="4"/>
                <c:pt idx="0">
                  <c:v>4.0073376999394412</c:v>
                </c:pt>
                <c:pt idx="1">
                  <c:v>2.8</c:v>
                </c:pt>
                <c:pt idx="2">
                  <c:v>6.3</c:v>
                </c:pt>
                <c:pt idx="3">
                  <c:v>0</c:v>
                </c:pt>
              </c:numCache>
            </c:numRef>
          </c:val>
          <c:extLst>
            <c:ext xmlns:c16="http://schemas.microsoft.com/office/drawing/2014/chart" uri="{C3380CC4-5D6E-409C-BE32-E72D297353CC}">
              <c16:uniqueId val="{00000008-1EAA-4571-AAF3-F7331A535913}"/>
            </c:ext>
          </c:extLst>
        </c:ser>
        <c:dLbls>
          <c:showLegendKey val="0"/>
          <c:showVal val="0"/>
          <c:showCatName val="0"/>
          <c:showSerName val="0"/>
          <c:showPercent val="0"/>
          <c:showBubbleSize val="0"/>
        </c:dLbls>
        <c:gapWidth val="66"/>
        <c:overlap val="100"/>
        <c:axId val="124289024"/>
        <c:axId val="124290560"/>
      </c:barChart>
      <c:catAx>
        <c:axId val="12428902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24290560"/>
        <c:crosses val="autoZero"/>
        <c:auto val="1"/>
        <c:lblAlgn val="ctr"/>
        <c:lblOffset val="100"/>
        <c:noMultiLvlLbl val="0"/>
      </c:catAx>
      <c:valAx>
        <c:axId val="124290560"/>
        <c:scaling>
          <c:orientation val="minMax"/>
        </c:scaling>
        <c:delete val="1"/>
        <c:axPos val="l"/>
        <c:numFmt formatCode="0.0" sourceLinked="1"/>
        <c:majorTickMark val="out"/>
        <c:minorTickMark val="none"/>
        <c:tickLblPos val="nextTo"/>
        <c:crossAx val="124289024"/>
        <c:crosses val="autoZero"/>
        <c:crossBetween val="between"/>
      </c:valAx>
    </c:plotArea>
    <c:legend>
      <c:legendPos val="b"/>
      <c:layout>
        <c:manualLayout>
          <c:xMode val="edge"/>
          <c:yMode val="edge"/>
          <c:x val="1.8916452647720124E-3"/>
          <c:y val="0.8852782861601759"/>
          <c:w val="0.93860443969655927"/>
          <c:h val="8.3578886267847055E-2"/>
        </c:manualLayout>
      </c:layout>
      <c:overlay val="0"/>
      <c:txPr>
        <a:bodyPr/>
        <a:lstStyle/>
        <a:p>
          <a:pPr>
            <a:defRPr sz="9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The EU will consolidate internal relations and continue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45.3</c:v>
                </c:pt>
                <c:pt idx="1">
                  <c:v>54.36111545634153</c:v>
                </c:pt>
                <c:pt idx="2">
                  <c:v>30.689505033724672</c:v>
                </c:pt>
                <c:pt idx="3">
                  <c:v>17.5</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The 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19.600000000000001</c:v>
                </c:pt>
                <c:pt idx="1">
                  <c:v>13.006086802421754</c:v>
                </c:pt>
                <c:pt idx="2">
                  <c:v>30.819860415339217</c:v>
                </c:pt>
                <c:pt idx="3">
                  <c:v>29</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The EU will experience a type of block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16.7</c:v>
                </c:pt>
                <c:pt idx="1">
                  <c:v>14.210355766177175</c:v>
                </c:pt>
                <c:pt idx="2">
                  <c:v>20.025596205083279</c:v>
                </c:pt>
                <c:pt idx="3">
                  <c:v>36.1</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The 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8.4</c:v>
                </c:pt>
                <c:pt idx="1">
                  <c:v>9.086909465739943</c:v>
                </c:pt>
                <c:pt idx="2">
                  <c:v>7.6550725551034775</c:v>
                </c:pt>
                <c:pt idx="3">
                  <c:v>0</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Other</c:v>
                </c:pt>
              </c:strCache>
            </c:strRef>
          </c:tx>
          <c:spPr>
            <a:solidFill>
              <a:srgbClr val="802AB7">
                <a:lumMod val="75000"/>
              </a:srgbClr>
            </a:solidFill>
            <a:ln>
              <a:solidFill>
                <a:srgbClr val="FFFFFF"/>
              </a:solidFill>
            </a:ln>
          </c:spPr>
          <c:invertIfNegative val="0"/>
          <c:dPt>
            <c:idx val="3"/>
            <c:invertIfNegative val="0"/>
            <c:bubble3D val="0"/>
            <c:spPr>
              <a:solidFill>
                <a:srgbClr val="7030A0"/>
              </a:solidFill>
              <a:ln>
                <a:solidFill>
                  <a:srgbClr val="FFFFFF"/>
                </a:solidFill>
              </a:ln>
            </c:spPr>
            <c:extLst>
              <c:ext xmlns:c16="http://schemas.microsoft.com/office/drawing/2014/chart" uri="{C3380CC4-5D6E-409C-BE32-E72D297353CC}">
                <c16:uniqueId val="{00000001-020A-43CD-B7A2-0DC9293E27AF}"/>
              </c:ext>
            </c:extLst>
          </c:dPt>
          <c:dLbls>
            <c:dLbl>
              <c:idx val="0"/>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20A-43CD-B7A2-0DC9293E27AF}"/>
                </c:ext>
              </c:extLst>
            </c:dLbl>
            <c:dLbl>
              <c:idx val="1"/>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20A-43CD-B7A2-0DC9293E27AF}"/>
                </c:ext>
              </c:extLst>
            </c:dLbl>
            <c:dLbl>
              <c:idx val="2"/>
              <c:spPr>
                <a:noFill/>
                <a:ln>
                  <a:noFill/>
                </a:ln>
                <a:effectLst/>
              </c:spPr>
              <c:txPr>
                <a:bodyPr/>
                <a:lstStyle/>
                <a:p>
                  <a:pPr>
                    <a:defRPr sz="1000" b="1">
                      <a:solidFill>
                        <a:srgbClr val="7030A0"/>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20A-43CD-B7A2-0DC9293E27AF}"/>
                </c:ext>
              </c:extLst>
            </c:dLbl>
            <c:dLbl>
              <c:idx val="3"/>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20A-43CD-B7A2-0DC9293E27AF}"/>
                </c:ext>
              </c:extLst>
            </c:dLbl>
            <c:spPr>
              <a:noFill/>
              <a:ln>
                <a:noFill/>
              </a:ln>
              <a:effectLst/>
            </c:spPr>
            <c:txPr>
              <a:bodyPr/>
              <a:lstStyle/>
              <a:p>
                <a:pPr>
                  <a:defRPr sz="1000">
                    <a:solidFill>
                      <a:srgbClr val="7030A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0.6</c:v>
                </c:pt>
                <c:pt idx="1">
                  <c:v>0.40534859053322947</c:v>
                </c:pt>
                <c:pt idx="2">
                  <c:v>0.92158956921781654</c:v>
                </c:pt>
                <c:pt idx="3">
                  <c:v>0</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ysClr val="windowText" lastClr="000000">
                <a:lumMod val="50000"/>
                <a:lumOff val="50000"/>
              </a:sys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BiH</c:v>
                </c:pt>
                <c:pt idx="1">
                  <c:v>FBIH</c:v>
                </c:pt>
                <c:pt idx="2">
                  <c:v>RS</c:v>
                </c:pt>
                <c:pt idx="3">
                  <c:v>BD</c:v>
                </c:pt>
              </c:strCache>
            </c:strRef>
          </c:cat>
          <c:val>
            <c:numRef>
              <c:f>Sheet1!$G$2:$G$5</c:f>
              <c:numCache>
                <c:formatCode>0.0</c:formatCode>
                <c:ptCount val="4"/>
                <c:pt idx="0">
                  <c:v>9.4</c:v>
                </c:pt>
                <c:pt idx="1">
                  <c:v>8.9301839187853371</c:v>
                </c:pt>
                <c:pt idx="2">
                  <c:v>9.8883762215312565</c:v>
                </c:pt>
                <c:pt idx="3">
                  <c:v>17.399999999999999</c:v>
                </c:pt>
              </c:numCache>
            </c:numRef>
          </c:val>
          <c:extLst>
            <c:ext xmlns:c16="http://schemas.microsoft.com/office/drawing/2014/chart" uri="{C3380CC4-5D6E-409C-BE32-E72D297353CC}">
              <c16:uniqueId val="{00000000-C3C2-490F-B214-BE583D908DD2}"/>
            </c:ext>
          </c:extLst>
        </c:ser>
        <c:dLbls>
          <c:showLegendKey val="0"/>
          <c:showVal val="0"/>
          <c:showCatName val="0"/>
          <c:showSerName val="0"/>
          <c:showPercent val="0"/>
          <c:showBubbleSize val="0"/>
        </c:dLbls>
        <c:gapWidth val="76"/>
        <c:overlap val="100"/>
        <c:axId val="124664448"/>
        <c:axId val="124682624"/>
      </c:barChart>
      <c:catAx>
        <c:axId val="124664448"/>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24682624"/>
        <c:crosses val="autoZero"/>
        <c:auto val="1"/>
        <c:lblAlgn val="ctr"/>
        <c:lblOffset val="100"/>
        <c:noMultiLvlLbl val="0"/>
      </c:catAx>
      <c:valAx>
        <c:axId val="124682624"/>
        <c:scaling>
          <c:orientation val="minMax"/>
        </c:scaling>
        <c:delete val="1"/>
        <c:axPos val="l"/>
        <c:numFmt formatCode="0.0" sourceLinked="1"/>
        <c:majorTickMark val="out"/>
        <c:minorTickMark val="none"/>
        <c:tickLblPos val="nextTo"/>
        <c:crossAx val="124664448"/>
        <c:crosses val="autoZero"/>
        <c:crossBetween val="between"/>
      </c:valAx>
    </c:plotArea>
    <c:legend>
      <c:legendPos val="b"/>
      <c:layout>
        <c:manualLayout>
          <c:xMode val="edge"/>
          <c:yMode val="edge"/>
          <c:x val="2.2841346959289665E-3"/>
          <c:y val="0.89472767881570503"/>
          <c:w val="0.83485810018428552"/>
          <c:h val="0.1052723211842949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10</c:v>
                </c:pt>
                <c:pt idx="1">
                  <c:v>9.9089961903117754</c:v>
                </c:pt>
                <c:pt idx="2">
                  <c:v>9.6</c:v>
                </c:pt>
                <c:pt idx="3">
                  <c:v>17.8</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 and researchers</c:v>
                </c:pt>
              </c:strCache>
            </c:strRef>
          </c:tx>
          <c:spPr>
            <a:solidFill>
              <a:srgbClr val="FF5000">
                <a:lumMod val="60000"/>
                <a:lumOff val="40000"/>
              </a:srgbClr>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7.5</c:v>
                </c:pt>
                <c:pt idx="1">
                  <c:v>7.8028183708404031</c:v>
                </c:pt>
                <c:pt idx="2">
                  <c:v>7.6</c:v>
                </c:pt>
                <c:pt idx="3">
                  <c:v>0</c:v>
                </c:pt>
              </c:numCache>
            </c:numRef>
          </c:val>
          <c:extLst>
            <c:ext xmlns:c16="http://schemas.microsoft.com/office/drawing/2014/chart" uri="{C3380CC4-5D6E-409C-BE32-E72D297353CC}">
              <c16:uniqueId val="{00000000-5672-4586-8DCD-2BDAA23180AC}"/>
            </c:ext>
          </c:extLst>
        </c:ser>
        <c:ser>
          <c:idx val="2"/>
          <c:order val="2"/>
          <c:tx>
            <c:strRef>
              <c:f>Sheet1!$D$1</c:f>
              <c:strCache>
                <c:ptCount val="1"/>
                <c:pt idx="0">
                  <c:v>Politicians</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22</c:v>
                </c:pt>
                <c:pt idx="1">
                  <c:v>18.090275752730783</c:v>
                </c:pt>
                <c:pt idx="2">
                  <c:v>29.2</c:v>
                </c:pt>
                <c:pt idx="3">
                  <c:v>18.100000000000001</c:v>
                </c:pt>
              </c:numCache>
            </c:numRef>
          </c:val>
          <c:extLst>
            <c:ext xmlns:c16="http://schemas.microsoft.com/office/drawing/2014/chart" uri="{C3380CC4-5D6E-409C-BE32-E72D297353CC}">
              <c16:uniqueId val="{00000001-5672-4586-8DCD-2BDAA23180AC}"/>
            </c:ext>
          </c:extLst>
        </c:ser>
        <c:ser>
          <c:idx val="3"/>
          <c:order val="3"/>
          <c:tx>
            <c:strRef>
              <c:f>Sheet1!$E$1</c:f>
              <c:strCache>
                <c:ptCount val="1"/>
                <c:pt idx="0">
                  <c:v>Youth</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42.2</c:v>
                </c:pt>
                <c:pt idx="1">
                  <c:v>48.980799036882978</c:v>
                </c:pt>
                <c:pt idx="2">
                  <c:v>29.9</c:v>
                </c:pt>
                <c:pt idx="3">
                  <c:v>45.493957961406316</c:v>
                </c:pt>
              </c:numCache>
            </c:numRef>
          </c:val>
          <c:extLst>
            <c:ext xmlns:c16="http://schemas.microsoft.com/office/drawing/2014/chart" uri="{C3380CC4-5D6E-409C-BE32-E72D297353CC}">
              <c16:uniqueId val="{00000002-5672-4586-8DCD-2BDAA23180AC}"/>
            </c:ext>
          </c:extLst>
        </c:ser>
        <c:ser>
          <c:idx val="4"/>
          <c:order val="4"/>
          <c:tx>
            <c:strRef>
              <c:f>Sheet1!$F$1</c:f>
              <c:strCache>
                <c:ptCount val="1"/>
                <c:pt idx="0">
                  <c:v>Farmers</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4.9000000000000004</c:v>
                </c:pt>
                <c:pt idx="1">
                  <c:v>6.1442929714964141</c:v>
                </c:pt>
                <c:pt idx="2">
                  <c:v>2.7</c:v>
                </c:pt>
                <c:pt idx="3">
                  <c:v>3.543765531223928</c:v>
                </c:pt>
              </c:numCache>
            </c:numRef>
          </c:val>
          <c:extLst>
            <c:ext xmlns:c16="http://schemas.microsoft.com/office/drawing/2014/chart" uri="{C3380CC4-5D6E-409C-BE32-E72D297353CC}">
              <c16:uniqueId val="{00000003-5672-4586-8DCD-2BDAA23180AC}"/>
            </c:ext>
          </c:extLst>
        </c:ser>
        <c:ser>
          <c:idx val="5"/>
          <c:order val="5"/>
          <c:tx>
            <c:strRef>
              <c:f>Sheet1!$G$1</c:f>
              <c:strCache>
                <c:ptCount val="1"/>
                <c:pt idx="0">
                  <c:v>No one in particular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12.4</c:v>
                </c:pt>
                <c:pt idx="1">
                  <c:v>7.993969400556419</c:v>
                </c:pt>
                <c:pt idx="2">
                  <c:v>20.100000000000001</c:v>
                </c:pt>
                <c:pt idx="3">
                  <c:v>15.056903713139977</c:v>
                </c:pt>
              </c:numCache>
            </c:numRef>
          </c:val>
          <c:extLst>
            <c:ext xmlns:c16="http://schemas.microsoft.com/office/drawing/2014/chart" uri="{C3380CC4-5D6E-409C-BE32-E72D297353CC}">
              <c16:uniqueId val="{00000004-5672-4586-8DCD-2BDAA23180AC}"/>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strRef>
              <c:f>Sheet1!$A$2:$A$5</c:f>
              <c:strCache>
                <c:ptCount val="4"/>
                <c:pt idx="0">
                  <c:v>BiH</c:v>
                </c:pt>
                <c:pt idx="1">
                  <c:v>FBIH</c:v>
                </c:pt>
                <c:pt idx="2">
                  <c:v>RS</c:v>
                </c:pt>
                <c:pt idx="3">
                  <c:v>BD</c:v>
                </c:pt>
              </c:strCache>
            </c:strRef>
          </c:cat>
          <c:val>
            <c:numRef>
              <c:f>Sheet1!$H$2:$H$5</c:f>
              <c:numCache>
                <c:formatCode>0.0</c:formatCode>
                <c:ptCount val="4"/>
                <c:pt idx="0">
                  <c:v>1</c:v>
                </c:pt>
                <c:pt idx="1">
                  <c:v>1.0788482771801027</c:v>
                </c:pt>
                <c:pt idx="2">
                  <c:v>0.9</c:v>
                </c:pt>
                <c:pt idx="3">
                  <c:v>0</c:v>
                </c:pt>
              </c:numCache>
            </c:numRef>
          </c:val>
          <c:extLst>
            <c:ext xmlns:c16="http://schemas.microsoft.com/office/drawing/2014/chart" uri="{C3380CC4-5D6E-409C-BE32-E72D297353CC}">
              <c16:uniqueId val="{00000005-5672-4586-8DCD-2BDAA23180AC}"/>
            </c:ext>
          </c:extLst>
        </c:ser>
        <c:dLbls>
          <c:showLegendKey val="0"/>
          <c:showVal val="0"/>
          <c:showCatName val="0"/>
          <c:showSerName val="0"/>
          <c:showPercent val="0"/>
          <c:showBubbleSize val="0"/>
        </c:dLbls>
        <c:gapWidth val="150"/>
        <c:axId val="124773504"/>
        <c:axId val="124775040"/>
      </c:barChart>
      <c:catAx>
        <c:axId val="124773504"/>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vert="horz"/>
          <a:lstStyle/>
          <a:p>
            <a:pPr>
              <a:defRPr/>
            </a:pPr>
            <a:endParaRPr lang="en-US"/>
          </a:p>
        </c:txPr>
        <c:crossAx val="124775040"/>
        <c:crosses val="autoZero"/>
        <c:auto val="1"/>
        <c:lblAlgn val="ctr"/>
        <c:lblOffset val="100"/>
        <c:noMultiLvlLbl val="0"/>
      </c:catAx>
      <c:valAx>
        <c:axId val="124775040"/>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24773504"/>
        <c:crosses val="autoZero"/>
        <c:crossBetween val="between"/>
        <c:majorUnit val="10"/>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1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54.645703837953889</c:v>
                </c:pt>
                <c:pt idx="1">
                  <c:v>63.5</c:v>
                </c:pt>
                <c:pt idx="2">
                  <c:v>39.1</c:v>
                </c:pt>
                <c:pt idx="3">
                  <c:v>48.904789672464993</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No</c:v>
                </c:pt>
              </c:strCache>
            </c:strRef>
          </c:tx>
          <c:spPr>
            <a:solidFill>
              <a:sysClr val="windowText" lastClr="000000">
                <a:lumMod val="50000"/>
                <a:lumOff val="50000"/>
              </a:sys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40.893401548191626</c:v>
                </c:pt>
                <c:pt idx="1">
                  <c:v>32.200000000000003</c:v>
                </c:pt>
                <c:pt idx="2">
                  <c:v>56.5</c:v>
                </c:pt>
                <c:pt idx="3">
                  <c:v>39.839794023450473</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Does not know\ Does not want to answer</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4.4608946138539443</c:v>
                </c:pt>
                <c:pt idx="1">
                  <c:v>4.3</c:v>
                </c:pt>
                <c:pt idx="2">
                  <c:v>4.4000000000000004</c:v>
                </c:pt>
                <c:pt idx="3">
                  <c:v>11.255416304084543</c:v>
                </c:pt>
              </c:numCache>
            </c:numRef>
          </c:val>
          <c:extLst>
            <c:ext xmlns:c16="http://schemas.microsoft.com/office/drawing/2014/chart" uri="{C3380CC4-5D6E-409C-BE32-E72D297353CC}">
              <c16:uniqueId val="{00000004-D148-4036-B764-7BC7F9D582FD}"/>
            </c:ext>
          </c:extLst>
        </c:ser>
        <c:dLbls>
          <c:showLegendKey val="0"/>
          <c:showVal val="0"/>
          <c:showCatName val="0"/>
          <c:showSerName val="0"/>
          <c:showPercent val="0"/>
          <c:showBubbleSize val="0"/>
        </c:dLbls>
        <c:gapWidth val="66"/>
        <c:overlap val="100"/>
        <c:axId val="124941824"/>
        <c:axId val="124943360"/>
      </c:barChart>
      <c:catAx>
        <c:axId val="12494182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24943360"/>
        <c:crosses val="autoZero"/>
        <c:auto val="1"/>
        <c:lblAlgn val="ctr"/>
        <c:lblOffset val="100"/>
        <c:noMultiLvlLbl val="0"/>
      </c:catAx>
      <c:valAx>
        <c:axId val="124943360"/>
        <c:scaling>
          <c:orientation val="minMax"/>
        </c:scaling>
        <c:delete val="1"/>
        <c:axPos val="l"/>
        <c:numFmt formatCode="0.0" sourceLinked="1"/>
        <c:majorTickMark val="out"/>
        <c:minorTickMark val="none"/>
        <c:tickLblPos val="nextTo"/>
        <c:crossAx val="124941824"/>
        <c:crosses val="autoZero"/>
        <c:crossBetween val="between"/>
      </c:valAx>
    </c:plotArea>
    <c:legend>
      <c:legendPos val="b"/>
      <c:layout>
        <c:manualLayout>
          <c:xMode val="edge"/>
          <c:yMode val="edge"/>
          <c:x val="5.5608011078788502E-2"/>
          <c:y val="0.89839670041244846"/>
          <c:w val="0.92801289871268799"/>
          <c:h val="0.1016032995875515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34.299999999999997</c:v>
                </c:pt>
                <c:pt idx="1">
                  <c:v>38.634657536848749</c:v>
                </c:pt>
                <c:pt idx="2">
                  <c:v>26.8</c:v>
                </c:pt>
                <c:pt idx="3">
                  <c:v>29.2</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Resistance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21.1</c:v>
                </c:pt>
                <c:pt idx="1">
                  <c:v>22.0029556543934</c:v>
                </c:pt>
                <c:pt idx="2">
                  <c:v>18.7</c:v>
                </c:pt>
                <c:pt idx="3">
                  <c:v>31.7</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11.8</c:v>
                </c:pt>
                <c:pt idx="1">
                  <c:v>12.681052863832882</c:v>
                </c:pt>
                <c:pt idx="2">
                  <c:v>10.4</c:v>
                </c:pt>
                <c:pt idx="3">
                  <c:v>6.6</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4-4772-9AC0-CFC459F4FDB5}"/>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15</c:v>
                </c:pt>
                <c:pt idx="1">
                  <c:v>14.300082596532423</c:v>
                </c:pt>
                <c:pt idx="2">
                  <c:v>15.6</c:v>
                </c:pt>
                <c:pt idx="3">
                  <c:v>25</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state of affairs in the European Union</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C5-416F-8F8E-AA11D306B98C}"/>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5-416F-8F8E-AA11D306B98C}"/>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C5-416F-8F8E-AA11D306B98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4-4772-9AC0-CFC459F4FDB5}"/>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13.6</c:v>
                </c:pt>
                <c:pt idx="1">
                  <c:v>8.7724157370721709</c:v>
                </c:pt>
                <c:pt idx="2">
                  <c:v>23.3</c:v>
                </c:pt>
                <c:pt idx="3">
                  <c:v>0</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4.2</c:v>
                </c:pt>
                <c:pt idx="1">
                  <c:v>3.6088356113192264</c:v>
                </c:pt>
                <c:pt idx="2">
                  <c:v>5.2</c:v>
                </c:pt>
                <c:pt idx="3">
                  <c:v>7.5</c:v>
                </c:pt>
              </c:numCache>
            </c:numRef>
          </c:val>
          <c:extLst>
            <c:ext xmlns:c16="http://schemas.microsoft.com/office/drawing/2014/chart" uri="{C3380CC4-5D6E-409C-BE32-E72D297353CC}">
              <c16:uniqueId val="{00000005-4A54-4772-9AC0-CFC459F4FDB5}"/>
            </c:ext>
          </c:extLst>
        </c:ser>
        <c:dLbls>
          <c:showLegendKey val="0"/>
          <c:showVal val="0"/>
          <c:showCatName val="0"/>
          <c:showSerName val="0"/>
          <c:showPercent val="0"/>
          <c:showBubbleSize val="0"/>
        </c:dLbls>
        <c:gapWidth val="66"/>
        <c:overlap val="100"/>
        <c:axId val="125337984"/>
        <c:axId val="125339520"/>
      </c:barChart>
      <c:catAx>
        <c:axId val="12533798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25339520"/>
        <c:crosses val="autoZero"/>
        <c:auto val="1"/>
        <c:lblAlgn val="ctr"/>
        <c:lblOffset val="100"/>
        <c:noMultiLvlLbl val="0"/>
      </c:catAx>
      <c:valAx>
        <c:axId val="125339520"/>
        <c:scaling>
          <c:orientation val="minMax"/>
        </c:scaling>
        <c:delete val="1"/>
        <c:axPos val="l"/>
        <c:numFmt formatCode="0.0" sourceLinked="1"/>
        <c:majorTickMark val="out"/>
        <c:minorTickMark val="none"/>
        <c:tickLblPos val="nextTo"/>
        <c:crossAx val="125337984"/>
        <c:crosses val="autoZero"/>
        <c:crossBetween val="between"/>
      </c:valAx>
    </c:plotArea>
    <c:legend>
      <c:legendPos val="b"/>
      <c:layout>
        <c:manualLayout>
          <c:xMode val="edge"/>
          <c:yMode val="edge"/>
          <c:x val="5.1274361314154721E-2"/>
          <c:y val="0.89839670041244846"/>
          <c:w val="0.92801289871268799"/>
          <c:h val="0.1016032995875515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E60D7F"/>
            </a:solidFill>
            <a:ln>
              <a:solidFill>
                <a:srgbClr val="FFFFFF"/>
              </a:solidFill>
            </a:ln>
          </c:spPr>
          <c:invertIfNegative val="0"/>
          <c:cat>
            <c:strRef>
              <c:f>Sheet1!$A$2:$A$5</c:f>
              <c:strCache>
                <c:ptCount val="4"/>
                <c:pt idx="0">
                  <c:v>BiH</c:v>
                </c:pt>
                <c:pt idx="1">
                  <c:v>FBIH</c:v>
                </c:pt>
                <c:pt idx="2">
                  <c:v>RS</c:v>
                </c:pt>
                <c:pt idx="3">
                  <c:v>BD</c:v>
                </c:pt>
              </c:strCache>
            </c:strRef>
          </c:cat>
          <c:val>
            <c:numRef>
              <c:f>Sheet1!$B$2:$B$5</c:f>
              <c:numCache>
                <c:formatCode>0.0</c:formatCode>
                <c:ptCount val="4"/>
                <c:pt idx="0">
                  <c:v>0.8</c:v>
                </c:pt>
                <c:pt idx="1">
                  <c:v>0.7</c:v>
                </c:pt>
                <c:pt idx="2">
                  <c:v>0.9</c:v>
                </c:pt>
                <c:pt idx="3">
                  <c:v>0</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49.2</c:v>
                </c:pt>
                <c:pt idx="1">
                  <c:v>49.384932875173739</c:v>
                </c:pt>
                <c:pt idx="2">
                  <c:v>48.211318131789454</c:v>
                </c:pt>
                <c:pt idx="3">
                  <c:v>60.385470399842113</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50</c:v>
                </c:pt>
                <c:pt idx="1">
                  <c:v>49.948761287017199</c:v>
                </c:pt>
                <c:pt idx="2">
                  <c:v>50.877132228924147</c:v>
                </c:pt>
                <c:pt idx="3">
                  <c:v>39.614529600157894</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25409920"/>
        <c:axId val="125432192"/>
      </c:barChart>
      <c:catAx>
        <c:axId val="125409920"/>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125432192"/>
        <c:crosses val="autoZero"/>
        <c:auto val="1"/>
        <c:lblAlgn val="ctr"/>
        <c:lblOffset val="100"/>
        <c:noMultiLvlLbl val="0"/>
      </c:catAx>
      <c:valAx>
        <c:axId val="125432192"/>
        <c:scaling>
          <c:orientation val="minMax"/>
          <c:max val="100"/>
        </c:scaling>
        <c:delete val="0"/>
        <c:axPos val="l"/>
        <c:majorGridlines/>
        <c:numFmt formatCode="0" sourceLinked="0"/>
        <c:majorTickMark val="none"/>
        <c:minorTickMark val="none"/>
        <c:tickLblPos val="nextTo"/>
        <c:txPr>
          <a:bodyPr/>
          <a:lstStyle/>
          <a:p>
            <a:pPr>
              <a:defRPr sz="1100" b="1">
                <a:latin typeface="Arial" panose="020B0604020202020204" pitchFamily="34" charset="0"/>
                <a:cs typeface="Arial" panose="020B0604020202020204" pitchFamily="34" charset="0"/>
              </a:defRPr>
            </a:pPr>
            <a:endParaRPr lang="en-US"/>
          </a:p>
        </c:txPr>
        <c:crossAx val="125409920"/>
        <c:crosses val="autoZero"/>
        <c:crossBetween val="between"/>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The impact of the European integration process on the daily lives of citizens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22.134175188041457</c:v>
                </c:pt>
                <c:pt idx="1">
                  <c:v>22</c:v>
                </c:pt>
                <c:pt idx="2">
                  <c:v>22.815295055341618</c:v>
                </c:pt>
                <c:pt idx="3">
                  <c:v>14.5</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Benefits of EU integration</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15.209687021582161</c:v>
                </c:pt>
                <c:pt idx="1">
                  <c:v>15.3</c:v>
                </c:pt>
                <c:pt idx="2">
                  <c:v>14.688036302627633</c:v>
                </c:pt>
                <c:pt idx="3">
                  <c:v>21.2</c:v>
                </c:pt>
              </c:numCache>
            </c:numRef>
          </c:val>
          <c:extLst>
            <c:ext xmlns:c16="http://schemas.microsoft.com/office/drawing/2014/chart" uri="{C3380CC4-5D6E-409C-BE32-E72D297353CC}">
              <c16:uniqueId val="{00000000-E63E-4821-A132-A5F20E19249B}"/>
            </c:ext>
          </c:extLst>
        </c:ser>
        <c:ser>
          <c:idx val="2"/>
          <c:order val="2"/>
          <c:tx>
            <c:strRef>
              <c:f>Sheet1!$D$1</c:f>
              <c:strCache>
                <c:ptCount val="1"/>
                <c:pt idx="0">
                  <c:v>Possibility to use EU financial assistance</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26.71225617237414</c:v>
                </c:pt>
                <c:pt idx="1">
                  <c:v>31.5</c:v>
                </c:pt>
                <c:pt idx="2">
                  <c:v>18.88370892075492</c:v>
                </c:pt>
                <c:pt idx="3">
                  <c:v>13.7</c:v>
                </c:pt>
              </c:numCache>
            </c:numRef>
          </c:val>
          <c:extLst>
            <c:ext xmlns:c16="http://schemas.microsoft.com/office/drawing/2014/chart" uri="{C3380CC4-5D6E-409C-BE32-E72D297353CC}">
              <c16:uniqueId val="{00000001-E63E-4821-A132-A5F20E19249B}"/>
            </c:ext>
          </c:extLst>
        </c:ser>
        <c:ser>
          <c:idx val="3"/>
          <c:order val="3"/>
          <c:tx>
            <c:strRef>
              <c:f>Sheet1!$E$1</c:f>
              <c:strCache>
                <c:ptCount val="1"/>
                <c:pt idx="0">
                  <c:v>Reforms within the integration process</c:v>
                </c:pt>
              </c:strCache>
            </c:strRef>
          </c:tx>
          <c:spPr>
            <a:solidFill>
              <a:srgbClr val="FF8B57"/>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11.873301535501643</c:v>
                </c:pt>
                <c:pt idx="1">
                  <c:v>13.3</c:v>
                </c:pt>
                <c:pt idx="2">
                  <c:v>9.7997065047190599</c:v>
                </c:pt>
                <c:pt idx="3">
                  <c:v>3.4</c:v>
                </c:pt>
              </c:numCache>
            </c:numRef>
          </c:val>
          <c:extLst>
            <c:ext xmlns:c16="http://schemas.microsoft.com/office/drawing/2014/chart" uri="{C3380CC4-5D6E-409C-BE32-E72D297353CC}">
              <c16:uniqueId val="{00000002-E63E-4821-A132-A5F20E19249B}"/>
            </c:ext>
          </c:extLst>
        </c:ser>
        <c:ser>
          <c:idx val="4"/>
          <c:order val="4"/>
          <c:tx>
            <c:strRef>
              <c:f>Sheet1!$F$1</c:f>
              <c:strCache>
                <c:ptCount val="1"/>
                <c:pt idx="0">
                  <c:v>Integration costs</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8.3936713875561342</c:v>
                </c:pt>
                <c:pt idx="1">
                  <c:v>6.1</c:v>
                </c:pt>
                <c:pt idx="2">
                  <c:v>12.273538309221518</c:v>
                </c:pt>
                <c:pt idx="3">
                  <c:v>11.1</c:v>
                </c:pt>
              </c:numCache>
            </c:numRef>
          </c:val>
          <c:extLst>
            <c:ext xmlns:c16="http://schemas.microsoft.com/office/drawing/2014/chart" uri="{C3380CC4-5D6E-409C-BE32-E72D297353CC}">
              <c16:uniqueId val="{00000003-E63E-4821-A132-A5F20E19249B}"/>
            </c:ext>
          </c:extLst>
        </c:ser>
        <c:ser>
          <c:idx val="5"/>
          <c:order val="5"/>
          <c:tx>
            <c:strRef>
              <c:f>Sheet1!$G$1</c:f>
              <c:strCache>
                <c:ptCount val="1"/>
                <c:pt idx="0">
                  <c:v>Other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1.5009044045111852</c:v>
                </c:pt>
                <c:pt idx="1">
                  <c:v>1.1000000000000001</c:v>
                </c:pt>
                <c:pt idx="2">
                  <c:v>2.4070379502540176</c:v>
                </c:pt>
                <c:pt idx="3">
                  <c:v>0</c:v>
                </c:pt>
              </c:numCache>
            </c:numRef>
          </c:val>
          <c:extLst>
            <c:ext xmlns:c16="http://schemas.microsoft.com/office/drawing/2014/chart" uri="{C3380CC4-5D6E-409C-BE32-E72D297353CC}">
              <c16:uniqueId val="{00000004-E63E-4821-A132-A5F20E19249B}"/>
            </c:ext>
          </c:extLst>
        </c:ser>
        <c:ser>
          <c:idx val="6"/>
          <c:order val="6"/>
          <c:tx>
            <c:strRef>
              <c:f>Sheet1!$H$1</c:f>
              <c:strCache>
                <c:ptCount val="1"/>
                <c:pt idx="0">
                  <c:v>Does not know\ Does not want to answer</c:v>
                </c:pt>
              </c:strCache>
            </c:strRef>
          </c:tx>
          <c:invertIfNegative val="0"/>
          <c:cat>
            <c:strRef>
              <c:f>Sheet1!$A$2:$A$5</c:f>
              <c:strCache>
                <c:ptCount val="4"/>
                <c:pt idx="0">
                  <c:v>BiH</c:v>
                </c:pt>
                <c:pt idx="1">
                  <c:v>FBIH</c:v>
                </c:pt>
                <c:pt idx="2">
                  <c:v>RS</c:v>
                </c:pt>
                <c:pt idx="3">
                  <c:v>BD</c:v>
                </c:pt>
              </c:strCache>
            </c:strRef>
          </c:cat>
          <c:val>
            <c:numRef>
              <c:f>Sheet1!$H$2:$H$5</c:f>
              <c:numCache>
                <c:formatCode>0.0</c:formatCode>
                <c:ptCount val="4"/>
                <c:pt idx="0">
                  <c:v>14.176004290432218</c:v>
                </c:pt>
                <c:pt idx="1">
                  <c:v>10.7</c:v>
                </c:pt>
                <c:pt idx="2">
                  <c:v>19.132676957080967</c:v>
                </c:pt>
                <c:pt idx="3">
                  <c:v>36.1</c:v>
                </c:pt>
              </c:numCache>
            </c:numRef>
          </c:val>
          <c:extLst>
            <c:ext xmlns:c16="http://schemas.microsoft.com/office/drawing/2014/chart" uri="{C3380CC4-5D6E-409C-BE32-E72D297353CC}">
              <c16:uniqueId val="{00000000-FB76-4CBF-8CF5-D38F873F6654}"/>
            </c:ext>
          </c:extLst>
        </c:ser>
        <c:dLbls>
          <c:showLegendKey val="0"/>
          <c:showVal val="0"/>
          <c:showCatName val="0"/>
          <c:showSerName val="0"/>
          <c:showPercent val="0"/>
          <c:showBubbleSize val="0"/>
        </c:dLbls>
        <c:gapWidth val="150"/>
        <c:axId val="125785984"/>
        <c:axId val="125787520"/>
      </c:barChart>
      <c:catAx>
        <c:axId val="125785984"/>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125787520"/>
        <c:crosses val="autoZero"/>
        <c:auto val="1"/>
        <c:lblAlgn val="ctr"/>
        <c:lblOffset val="100"/>
        <c:noMultiLvlLbl val="0"/>
      </c:catAx>
      <c:valAx>
        <c:axId val="125787520"/>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25785984"/>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97277736150166"/>
          <c:y val="0.10081605439088621"/>
          <c:w val="0.66402722263849978"/>
          <c:h val="0.88438557515439831"/>
        </c:manualLayout>
      </c:layout>
      <c:barChart>
        <c:barDir val="bar"/>
        <c:grouping val="stacked"/>
        <c:varyColors val="0"/>
        <c:ser>
          <c:idx val="0"/>
          <c:order val="0"/>
          <c:tx>
            <c:strRef>
              <c:f>Sheet1!$B$1</c:f>
              <c:strCache>
                <c:ptCount val="1"/>
                <c:pt idx="0">
                  <c:v>First response</c:v>
                </c:pt>
              </c:strCache>
            </c:strRef>
          </c:tx>
          <c:spPr>
            <a:solidFill>
              <a:srgbClr val="BD9B08"/>
            </a:solidFill>
            <a:ln>
              <a:solidFill>
                <a:srgbClr val="FFFFFF"/>
              </a:solidFill>
            </a:ln>
          </c:spPr>
          <c:invertIfNegative val="0"/>
          <c:dLbls>
            <c:dLbl>
              <c:idx val="1"/>
              <c:layout>
                <c:manualLayout>
                  <c:x val="0"/>
                  <c:y val="4.587440047892873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2-4B88-83BA-ED35B0C89D29}"/>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3.1281780871401772E-2"/>
                      <c:h val="4.2675807905535428E-2"/>
                    </c:manualLayout>
                  </c15:layout>
                </c:ext>
                <c:ext xmlns:c16="http://schemas.microsoft.com/office/drawing/2014/chart" uri="{C3380CC4-5D6E-409C-BE32-E72D297353CC}">
                  <c16:uniqueId val="{00000000-E823-4AA7-9FC0-CDE21832A075}"/>
                </c:ext>
              </c:extLst>
            </c:dLbl>
            <c:dLbl>
              <c:idx val="4"/>
              <c:layout>
                <c:manualLayout>
                  <c:x val="0"/>
                  <c:y val="2.2937200239464369E-7"/>
                </c:manualLayout>
              </c:layout>
              <c:spPr>
                <a:noFill/>
                <a:ln>
                  <a:noFill/>
                </a:ln>
                <a:effectLst/>
              </c:spPr>
              <c:txPr>
                <a:bodyPr/>
                <a:lstStyle/>
                <a:p>
                  <a:pPr>
                    <a:defRPr sz="1100" b="1">
                      <a:solidFill>
                        <a:srgbClr val="71717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6-440B-A731-A7CF36EFD308}"/>
                </c:ext>
              </c:extLst>
            </c:dLbl>
            <c:dLbl>
              <c:idx val="5"/>
              <c:spPr>
                <a:noFill/>
                <a:ln>
                  <a:noFill/>
                </a:ln>
                <a:effectLst/>
              </c:spPr>
              <c:txPr>
                <a:bodyPr/>
                <a:lstStyle/>
                <a:p>
                  <a:pPr>
                    <a:defRPr sz="1100" b="1">
                      <a:solidFill>
                        <a:srgbClr val="71717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0B8-4A4D-ABC1-CCD24AD06EBF}"/>
                </c:ext>
              </c:extLst>
            </c:dLbl>
            <c:dLbl>
              <c:idx val="6"/>
              <c:layout>
                <c:manualLayout>
                  <c:x val="-1.2875831061391725E-3"/>
                  <c:y val="-1.165140960564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06-440B-A731-A7CF36EFD308}"/>
                </c:ext>
              </c:extLst>
            </c:dLbl>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c:v>
                </c:pt>
                <c:pt idx="4">
                  <c:v>PUBLIC EVENTS</c:v>
                </c:pt>
                <c:pt idx="5">
                  <c:v>Other</c:v>
                </c:pt>
                <c:pt idx="6">
                  <c:v>None of the above</c:v>
                </c:pt>
              </c:strCache>
            </c:strRef>
          </c:cat>
          <c:val>
            <c:numRef>
              <c:f>Sheet1!$B$2:$B$8</c:f>
              <c:numCache>
                <c:formatCode>General</c:formatCode>
                <c:ptCount val="7"/>
                <c:pt idx="0" formatCode="0.0">
                  <c:v>40.299999999999997</c:v>
                </c:pt>
                <c:pt idx="1">
                  <c:v>3.5</c:v>
                </c:pt>
                <c:pt idx="2">
                  <c:v>48.4</c:v>
                </c:pt>
                <c:pt idx="3">
                  <c:v>2.2999999999999998</c:v>
                </c:pt>
                <c:pt idx="4" formatCode="0.0">
                  <c:v>2</c:v>
                </c:pt>
                <c:pt idx="5">
                  <c:v>0</c:v>
                </c:pt>
                <c:pt idx="6">
                  <c:v>3.5</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Second response</c:v>
                </c:pt>
              </c:strCache>
            </c:strRef>
          </c:tx>
          <c:spPr>
            <a:solidFill>
              <a:srgbClr val="E60D7F"/>
            </a:solidFill>
            <a:ln>
              <a:solidFill>
                <a:srgbClr val="FFFFFF"/>
              </a:solidFill>
            </a:ln>
          </c:spPr>
          <c:invertIfNegative val="0"/>
          <c:dLbls>
            <c:dLbl>
              <c:idx val="5"/>
              <c:layout>
                <c:manualLayout>
                  <c:x val="-2.3176495910504254E-2"/>
                  <c:y val="-3.2043268734531616E-2"/>
                </c:manualLayout>
              </c:layout>
              <c:spPr>
                <a:noFill/>
                <a:ln>
                  <a:noFill/>
                </a:ln>
                <a:effectLst/>
              </c:spPr>
              <c:txPr>
                <a:bodyPr/>
                <a:lstStyle/>
                <a:p>
                  <a:pPr>
                    <a:defRPr sz="1100"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2-4B88-83BA-ED35B0C89D29}"/>
                </c:ext>
              </c:extLst>
            </c:dLbl>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c:v>
                </c:pt>
                <c:pt idx="4">
                  <c:v>PUBLIC EVENTS</c:v>
                </c:pt>
                <c:pt idx="5">
                  <c:v>Other</c:v>
                </c:pt>
                <c:pt idx="6">
                  <c:v>None of the above</c:v>
                </c:pt>
              </c:strCache>
            </c:strRef>
          </c:cat>
          <c:val>
            <c:numRef>
              <c:f>Sheet1!$C$2:$C$8</c:f>
              <c:numCache>
                <c:formatCode>General</c:formatCode>
                <c:ptCount val="7"/>
                <c:pt idx="0" formatCode="0.0">
                  <c:v>38.1</c:v>
                </c:pt>
                <c:pt idx="1">
                  <c:v>9.6999999999999993</c:v>
                </c:pt>
                <c:pt idx="2">
                  <c:v>17.8</c:v>
                </c:pt>
                <c:pt idx="3">
                  <c:v>9.1</c:v>
                </c:pt>
                <c:pt idx="4">
                  <c:v>6.5</c:v>
                </c:pt>
                <c:pt idx="5">
                  <c:v>0.7</c:v>
                </c:pt>
                <c:pt idx="6">
                  <c:v>18.100000000000001</c:v>
                </c:pt>
              </c:numCache>
            </c:numRef>
          </c:val>
          <c:extLst>
            <c:ext xmlns:c16="http://schemas.microsoft.com/office/drawing/2014/chart" uri="{C3380CC4-5D6E-409C-BE32-E72D297353CC}">
              <c16:uniqueId val="{00000003-7693-4720-B5B5-9BD4C285D082}"/>
            </c:ext>
          </c:extLst>
        </c:ser>
        <c:dLbls>
          <c:showLegendKey val="0"/>
          <c:showVal val="0"/>
          <c:showCatName val="0"/>
          <c:showSerName val="0"/>
          <c:showPercent val="0"/>
          <c:showBubbleSize val="0"/>
        </c:dLbls>
        <c:gapWidth val="66"/>
        <c:overlap val="100"/>
        <c:axId val="125938688"/>
        <c:axId val="125948672"/>
      </c:barChart>
      <c:catAx>
        <c:axId val="125938688"/>
        <c:scaling>
          <c:orientation val="maxMin"/>
        </c:scaling>
        <c:delete val="0"/>
        <c:axPos val="l"/>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25948672"/>
        <c:crosses val="autoZero"/>
        <c:auto val="1"/>
        <c:lblAlgn val="ctr"/>
        <c:lblOffset val="100"/>
        <c:noMultiLvlLbl val="0"/>
      </c:catAx>
      <c:valAx>
        <c:axId val="125948672"/>
        <c:scaling>
          <c:orientation val="minMax"/>
        </c:scaling>
        <c:delete val="1"/>
        <c:axPos val="t"/>
        <c:numFmt formatCode="0.0" sourceLinked="1"/>
        <c:majorTickMark val="out"/>
        <c:minorTickMark val="none"/>
        <c:tickLblPos val="nextTo"/>
        <c:crossAx val="125938688"/>
        <c:crosses val="autoZero"/>
        <c:crossBetween val="between"/>
      </c:valAx>
    </c:plotArea>
    <c:legend>
      <c:legendPos val="t"/>
      <c:layout>
        <c:manualLayout>
          <c:xMode val="edge"/>
          <c:yMode val="edge"/>
          <c:x val="0.39258084475792981"/>
          <c:y val="1.7478146582471852E-2"/>
          <c:w val="0.26505405162356627"/>
          <c:h val="8.4661894199870177E-2"/>
        </c:manualLayout>
      </c:layout>
      <c:overlay val="0"/>
      <c:txPr>
        <a:bodyPr/>
        <a:lstStyle/>
        <a:p>
          <a:pPr>
            <a:defRPr sz="1200" b="1">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Age</a:t>
            </a:r>
          </a:p>
        </c:rich>
      </c:tx>
      <c:layout>
        <c:manualLayout>
          <c:xMode val="edge"/>
          <c:yMode val="edge"/>
          <c:x val="4.7990574933087407E-2"/>
          <c:y val="5.425250361007445E-2"/>
        </c:manualLayout>
      </c:layout>
      <c:overlay val="1"/>
    </c:title>
    <c:autoTitleDeleted val="0"/>
    <c:plotArea>
      <c:layout>
        <c:manualLayout>
          <c:layoutTarget val="inner"/>
          <c:xMode val="edge"/>
          <c:yMode val="edge"/>
          <c:x val="0.15291027707830956"/>
          <c:y val="0.10560986906765778"/>
          <c:w val="0.61862686779133824"/>
          <c:h val="0.78603966638378442"/>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E9A-421F-82ED-A819C65AA91A}"/>
              </c:ext>
            </c:extLst>
          </c:dPt>
          <c:dPt>
            <c:idx val="3"/>
            <c:bubble3D val="0"/>
            <c:spPr>
              <a:solidFill>
                <a:srgbClr val="717171"/>
              </a:solidFill>
              <a:ln>
                <a:solidFill>
                  <a:srgbClr val="BD9B08"/>
                </a:solidFill>
              </a:ln>
            </c:spPr>
            <c:extLst>
              <c:ext xmlns:c16="http://schemas.microsoft.com/office/drawing/2014/chart" uri="{C3380CC4-5D6E-409C-BE32-E72D297353CC}">
                <c16:uniqueId val="{00000007-9E9A-421F-82ED-A819C65AA91A}"/>
              </c:ext>
            </c:extLst>
          </c:dPt>
          <c:dLbls>
            <c:dLbl>
              <c:idx val="0"/>
              <c:layout>
                <c:manualLayout>
                  <c:x val="-3.3841125189300589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9A-421F-82ED-A819C65AA91A}"/>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A-421F-82ED-A819C65AA91A}"/>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18-34</c:v>
                </c:pt>
                <c:pt idx="1">
                  <c:v>35-49</c:v>
                </c:pt>
                <c:pt idx="2">
                  <c:v>50-64</c:v>
                </c:pt>
                <c:pt idx="3">
                  <c:v>65+</c:v>
                </c:pt>
              </c:strCache>
            </c:strRef>
          </c:cat>
          <c:val>
            <c:numRef>
              <c:f>Sheet1!$B$2:$B$5</c:f>
              <c:numCache>
                <c:formatCode>General</c:formatCode>
                <c:ptCount val="4"/>
                <c:pt idx="0">
                  <c:v>29.1</c:v>
                </c:pt>
                <c:pt idx="1">
                  <c:v>26.5</c:v>
                </c:pt>
                <c:pt idx="2">
                  <c:v>26.7</c:v>
                </c:pt>
                <c:pt idx="3">
                  <c:v>17.7</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59.4</c:v>
                </c:pt>
                <c:pt idx="1">
                  <c:v>70</c:v>
                </c:pt>
                <c:pt idx="2">
                  <c:v>40.1</c:v>
                </c:pt>
                <c:pt idx="3">
                  <c:v>61.2</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China</c:v>
                </c:pt>
              </c:strCache>
            </c:strRef>
          </c:tx>
          <c:spPr>
            <a:solidFill>
              <a:srgbClr val="E60D7F">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7</c:v>
                </c:pt>
                <c:pt idx="1">
                  <c:v>3</c:v>
                </c:pt>
                <c:pt idx="2">
                  <c:v>14</c:v>
                </c:pt>
                <c:pt idx="3">
                  <c:v>10.6</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Turkey</c:v>
                </c:pt>
              </c:strCache>
            </c:strRef>
          </c:tx>
          <c:spPr>
            <a:solidFill>
              <a:srgbClr val="E60D7F"/>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14</c:v>
                </c:pt>
                <c:pt idx="1">
                  <c:v>17.2</c:v>
                </c:pt>
                <c:pt idx="2">
                  <c:v>8.1</c:v>
                </c:pt>
                <c:pt idx="3">
                  <c:v>14.2</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Russia</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7.8</c:v>
                </c:pt>
                <c:pt idx="1">
                  <c:v>0</c:v>
                </c:pt>
                <c:pt idx="2">
                  <c:v>21.9</c:v>
                </c:pt>
                <c:pt idx="3">
                  <c:v>10.6</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Does not want to answer</c:v>
                </c:pt>
              </c:strCache>
            </c:strRef>
          </c:tx>
          <c:spPr>
            <a:solidFill>
              <a:srgbClr val="717171"/>
            </a:solidFill>
            <a:ln>
              <a:solidFill>
                <a:srgbClr val="FFFFFF"/>
              </a:solidFill>
            </a:ln>
          </c:spPr>
          <c:invertIfNegative val="0"/>
          <c:dLbls>
            <c:dLbl>
              <c:idx val="3"/>
              <c:layout>
                <c:manualLayout>
                  <c:x val="2.257336343115124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0-4149-B5C8-B641476CFC33}"/>
                </c:ext>
              </c:extLst>
            </c:dLbl>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11.8</c:v>
                </c:pt>
                <c:pt idx="1">
                  <c:v>9.8000000000000007</c:v>
                </c:pt>
                <c:pt idx="2">
                  <c:v>15.9</c:v>
                </c:pt>
                <c:pt idx="3">
                  <c:v>3.4</c:v>
                </c:pt>
              </c:numCache>
            </c:numRef>
          </c:val>
          <c:extLst>
            <c:ext xmlns:c16="http://schemas.microsoft.com/office/drawing/2014/chart" uri="{C3380CC4-5D6E-409C-BE32-E72D297353CC}">
              <c16:uniqueId val="{00000008-0FDF-4152-80C5-4C7C4549BFF4}"/>
            </c:ext>
          </c:extLst>
        </c:ser>
        <c:dLbls>
          <c:showLegendKey val="0"/>
          <c:showVal val="0"/>
          <c:showCatName val="0"/>
          <c:showSerName val="0"/>
          <c:showPercent val="0"/>
          <c:showBubbleSize val="0"/>
        </c:dLbls>
        <c:gapWidth val="66"/>
        <c:overlap val="100"/>
        <c:axId val="89955712"/>
        <c:axId val="89965696"/>
      </c:barChart>
      <c:catAx>
        <c:axId val="8995571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89965696"/>
        <c:crosses val="autoZero"/>
        <c:auto val="1"/>
        <c:lblAlgn val="ctr"/>
        <c:lblOffset val="100"/>
        <c:noMultiLvlLbl val="0"/>
      </c:catAx>
      <c:valAx>
        <c:axId val="89965696"/>
        <c:scaling>
          <c:orientation val="minMax"/>
        </c:scaling>
        <c:delete val="1"/>
        <c:axPos val="l"/>
        <c:numFmt formatCode="0.0" sourceLinked="1"/>
        <c:majorTickMark val="out"/>
        <c:minorTickMark val="none"/>
        <c:tickLblPos val="nextTo"/>
        <c:crossAx val="89955712"/>
        <c:crosses val="autoZero"/>
        <c:crossBetween val="between"/>
      </c:valAx>
    </c:plotArea>
    <c:legend>
      <c:legendPos val="b"/>
      <c:layout>
        <c:manualLayout>
          <c:xMode val="edge"/>
          <c:yMode val="edge"/>
          <c:x val="4.0594059852599319E-2"/>
          <c:y val="0.95315856028367496"/>
          <c:w val="0.95891692031187192"/>
          <c:h val="4.4248246582855484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Within a maximum of 10 years </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39.580441160718486</c:v>
                </c:pt>
                <c:pt idx="1">
                  <c:v>44.9</c:v>
                </c:pt>
                <c:pt idx="2">
                  <c:v>31.7</c:v>
                </c:pt>
                <c:pt idx="3">
                  <c:v>14.1</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Within a maximum of 15 years</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22.368053169749789</c:v>
                </c:pt>
                <c:pt idx="1">
                  <c:v>24.3</c:v>
                </c:pt>
                <c:pt idx="2">
                  <c:v>19.3</c:v>
                </c:pt>
                <c:pt idx="3">
                  <c:v>14.4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Within a maximum of 20 years</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13.627654999739921</c:v>
                </c:pt>
                <c:pt idx="1">
                  <c:v>12.9</c:v>
                </c:pt>
                <c:pt idx="2">
                  <c:v>13.9</c:v>
                </c:pt>
                <c:pt idx="3">
                  <c:v>28.4</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24.423850669790792</c:v>
                </c:pt>
                <c:pt idx="1">
                  <c:v>17.899999999999999</c:v>
                </c:pt>
                <c:pt idx="2">
                  <c:v>35.1</c:v>
                </c:pt>
                <c:pt idx="3">
                  <c:v>43.1</c:v>
                </c:pt>
              </c:numCache>
            </c:numRef>
          </c:val>
          <c:extLst>
            <c:ext xmlns:c16="http://schemas.microsoft.com/office/drawing/2014/chart" uri="{C3380CC4-5D6E-409C-BE32-E72D297353CC}">
              <c16:uniqueId val="{00000007-0FDF-4152-80C5-4C7C4549BFF4}"/>
            </c:ext>
          </c:extLst>
        </c:ser>
        <c:dLbls>
          <c:showLegendKey val="0"/>
          <c:showVal val="0"/>
          <c:showCatName val="0"/>
          <c:showSerName val="0"/>
          <c:showPercent val="0"/>
          <c:showBubbleSize val="0"/>
        </c:dLbls>
        <c:gapWidth val="66"/>
        <c:overlap val="100"/>
        <c:axId val="136151424"/>
        <c:axId val="136152960"/>
      </c:barChart>
      <c:catAx>
        <c:axId val="13615142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36152960"/>
        <c:crosses val="autoZero"/>
        <c:auto val="1"/>
        <c:lblAlgn val="ctr"/>
        <c:lblOffset val="100"/>
        <c:noMultiLvlLbl val="0"/>
      </c:catAx>
      <c:valAx>
        <c:axId val="136152960"/>
        <c:scaling>
          <c:orientation val="minMax"/>
        </c:scaling>
        <c:delete val="1"/>
        <c:axPos val="l"/>
        <c:numFmt formatCode="0.0" sourceLinked="1"/>
        <c:majorTickMark val="out"/>
        <c:minorTickMark val="none"/>
        <c:tickLblPos val="nextTo"/>
        <c:crossAx val="136151424"/>
        <c:crosses val="autoZero"/>
        <c:crossBetween val="between"/>
      </c:valAx>
    </c:plotArea>
    <c:legend>
      <c:legendPos val="b"/>
      <c:layout>
        <c:manualLayout>
          <c:xMode val="edge"/>
          <c:yMode val="edge"/>
          <c:x val="4.0594059852599319E-2"/>
          <c:y val="0.95315856028367496"/>
          <c:w val="0.95891692031187192"/>
          <c:h val="4.4248246582855484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9.9</c:v>
                </c:pt>
                <c:pt idx="1">
                  <c:v>8.6</c:v>
                </c:pt>
                <c:pt idx="2">
                  <c:v>12</c:v>
                </c:pt>
                <c:pt idx="3">
                  <c:v>11.4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53.9</c:v>
                </c:pt>
                <c:pt idx="1">
                  <c:v>54.1</c:v>
                </c:pt>
                <c:pt idx="2">
                  <c:v>52.9</c:v>
                </c:pt>
                <c:pt idx="3">
                  <c:v>63.9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36.200000000000003</c:v>
                </c:pt>
                <c:pt idx="1">
                  <c:v>37.299999999999997</c:v>
                </c:pt>
                <c:pt idx="2">
                  <c:v>35.1</c:v>
                </c:pt>
                <c:pt idx="3">
                  <c:v>24.7</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36227840"/>
        <c:axId val="136241920"/>
      </c:barChart>
      <c:catAx>
        <c:axId val="136227840"/>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136241920"/>
        <c:crosses val="autoZero"/>
        <c:auto val="1"/>
        <c:lblAlgn val="ctr"/>
        <c:lblOffset val="100"/>
        <c:noMultiLvlLbl val="0"/>
      </c:catAx>
      <c:valAx>
        <c:axId val="136241920"/>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136227840"/>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
            </a:r>
          </a:p>
        </c:rich>
      </c:tx>
      <c:layout>
        <c:manualLayout>
          <c:xMode val="edge"/>
          <c:yMode val="edge"/>
          <c:x val="0.11231405129476923"/>
          <c:y val="0.76391183424502884"/>
        </c:manualLayout>
      </c:layout>
      <c:overlay val="0"/>
    </c:title>
    <c:autoTitleDeleted val="0"/>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trendline>
            <c:trendlineType val="linear"/>
            <c:dispRSqr val="0"/>
            <c:dispEq val="0"/>
          </c:trendline>
          <c:cat>
            <c:numRef>
              <c:f>Sheet1!$A$2:$A$4</c:f>
              <c:numCache>
                <c:formatCode>General</c:formatCode>
                <c:ptCount val="3"/>
                <c:pt idx="0">
                  <c:v>2022</c:v>
                </c:pt>
                <c:pt idx="1">
                  <c:v>2023</c:v>
                </c:pt>
                <c:pt idx="2">
                  <c:v>2024</c:v>
                </c:pt>
              </c:numCache>
            </c:numRef>
          </c:cat>
          <c:val>
            <c:numRef>
              <c:f>Sheet1!$B$2:$B$4</c:f>
              <c:numCache>
                <c:formatCode>0.0</c:formatCode>
                <c:ptCount val="3"/>
                <c:pt idx="0">
                  <c:v>77.397420513677531</c:v>
                </c:pt>
                <c:pt idx="1">
                  <c:v>73.3</c:v>
                </c:pt>
                <c:pt idx="2">
                  <c:v>71.2</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15.961929538409571</c:v>
                </c:pt>
                <c:pt idx="1">
                  <c:v>15.2</c:v>
                </c:pt>
                <c:pt idx="2">
                  <c:v>19.7</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I would not vote</c:v>
                </c:pt>
              </c:strCache>
            </c:strRef>
          </c:tx>
          <c:spPr>
            <a:solidFill>
              <a:srgbClr val="00B0F0"/>
            </a:solidFill>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5.248372633550372</c:v>
                </c:pt>
                <c:pt idx="1">
                  <c:v>9.5</c:v>
                </c:pt>
                <c:pt idx="2">
                  <c:v>7.5</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know/Does not want to answer</c:v>
                </c:pt>
              </c:strCache>
            </c:strRef>
          </c:tx>
          <c:spPr>
            <a:solidFill>
              <a:srgbClr val="717171"/>
            </a:solidFill>
          </c:spPr>
          <c:invertIfNegative val="0"/>
          <c:cat>
            <c:numRef>
              <c:f>Sheet1!$A$2:$A$4</c:f>
              <c:numCache>
                <c:formatCode>General</c:formatCode>
                <c:ptCount val="3"/>
                <c:pt idx="0">
                  <c:v>2022</c:v>
                </c:pt>
                <c:pt idx="1">
                  <c:v>2023</c:v>
                </c:pt>
                <c:pt idx="2">
                  <c:v>2024</c:v>
                </c:pt>
              </c:numCache>
            </c:numRef>
          </c:cat>
          <c:val>
            <c:numRef>
              <c:f>Sheet1!$E$2:$E$4</c:f>
              <c:numCache>
                <c:formatCode>0.0</c:formatCode>
                <c:ptCount val="3"/>
                <c:pt idx="0">
                  <c:v>1.39227731436304</c:v>
                </c:pt>
                <c:pt idx="1">
                  <c:v>2</c:v>
                </c:pt>
                <c:pt idx="2">
                  <c:v>1.6</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137590656"/>
        <c:axId val="137592192"/>
      </c:barChart>
      <c:catAx>
        <c:axId val="137590656"/>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137592192"/>
        <c:crosses val="autoZero"/>
        <c:auto val="1"/>
        <c:lblAlgn val="ctr"/>
        <c:lblOffset val="0"/>
        <c:noMultiLvlLbl val="0"/>
      </c:catAx>
      <c:valAx>
        <c:axId val="137592192"/>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37590656"/>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trendline>
            <c:trendlineType val="linear"/>
            <c:dispRSqr val="0"/>
            <c:dispEq val="0"/>
          </c:trendline>
          <c:cat>
            <c:numRef>
              <c:f>Sheet1!$A$2:$A$4</c:f>
              <c:numCache>
                <c:formatCode>General</c:formatCode>
                <c:ptCount val="3"/>
                <c:pt idx="0">
                  <c:v>2022</c:v>
                </c:pt>
                <c:pt idx="1">
                  <c:v>2023</c:v>
                </c:pt>
                <c:pt idx="2">
                  <c:v>2024</c:v>
                </c:pt>
              </c:numCache>
            </c:numRef>
          </c:cat>
          <c:val>
            <c:numRef>
              <c:f>Sheet1!$B$2:$B$4</c:f>
              <c:numCache>
                <c:formatCode>General</c:formatCode>
                <c:ptCount val="3"/>
                <c:pt idx="0" formatCode="0.0">
                  <c:v>34.437746248618744</c:v>
                </c:pt>
                <c:pt idx="1">
                  <c:v>30.5</c:v>
                </c:pt>
                <c:pt idx="2">
                  <c:v>32.299999999999997</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Freedom of movement for people, goods and capital</c:v>
                </c:pt>
              </c:strCache>
            </c:strRef>
          </c:tx>
          <c:spPr>
            <a:solidFill>
              <a:srgbClr val="E60D7F"/>
            </a:solidFill>
          </c:spPr>
          <c:invertIfNegative val="0"/>
          <c:cat>
            <c:numRef>
              <c:f>Sheet1!$A$2:$A$4</c:f>
              <c:numCache>
                <c:formatCode>General</c:formatCode>
                <c:ptCount val="3"/>
                <c:pt idx="0">
                  <c:v>2022</c:v>
                </c:pt>
                <c:pt idx="1">
                  <c:v>2023</c:v>
                </c:pt>
                <c:pt idx="2">
                  <c:v>2024</c:v>
                </c:pt>
              </c:numCache>
            </c:numRef>
          </c:cat>
          <c:val>
            <c:numRef>
              <c:f>Sheet1!$C$2:$C$4</c:f>
              <c:numCache>
                <c:formatCode>General</c:formatCode>
                <c:ptCount val="3"/>
                <c:pt idx="0" formatCode="0.0">
                  <c:v>32.040710395242989</c:v>
                </c:pt>
                <c:pt idx="1">
                  <c:v>36.299999999999997</c:v>
                </c:pt>
                <c:pt idx="2" formatCode="0.0">
                  <c:v>35.1</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laws and regulations</c:v>
                </c:pt>
              </c:strCache>
            </c:strRef>
          </c:tx>
          <c:spPr>
            <a:solidFill>
              <a:srgbClr val="00B0F0"/>
            </a:solidFill>
          </c:spPr>
          <c:invertIfNegative val="0"/>
          <c:cat>
            <c:numRef>
              <c:f>Sheet1!$A$2:$A$4</c:f>
              <c:numCache>
                <c:formatCode>General</c:formatCode>
                <c:ptCount val="3"/>
                <c:pt idx="0">
                  <c:v>2022</c:v>
                </c:pt>
                <c:pt idx="1">
                  <c:v>2023</c:v>
                </c:pt>
                <c:pt idx="2">
                  <c:v>2024</c:v>
                </c:pt>
              </c:numCache>
            </c:numRef>
          </c:cat>
          <c:val>
            <c:numRef>
              <c:f>Sheet1!$D$2:$D$4</c:f>
              <c:numCache>
                <c:formatCode>General</c:formatCode>
                <c:ptCount val="3"/>
                <c:pt idx="0" formatCode="0.0">
                  <c:v>22.806695876866979</c:v>
                </c:pt>
                <c:pt idx="1">
                  <c:v>22.4</c:v>
                </c:pt>
                <c:pt idx="2">
                  <c:v>19.899999999999999</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c:v>
                </c:pt>
              </c:strCache>
            </c:strRef>
          </c:tx>
          <c:spPr>
            <a:solidFill>
              <a:srgbClr val="802AB7">
                <a:lumMod val="60000"/>
                <a:lumOff val="40000"/>
              </a:srgbClr>
            </a:solidFill>
          </c:spPr>
          <c:invertIfNegative val="0"/>
          <c:cat>
            <c:numRef>
              <c:f>Sheet1!$A$2:$A$4</c:f>
              <c:numCache>
                <c:formatCode>General</c:formatCode>
                <c:ptCount val="3"/>
                <c:pt idx="0">
                  <c:v>2022</c:v>
                </c:pt>
                <c:pt idx="1">
                  <c:v>2023</c:v>
                </c:pt>
                <c:pt idx="2">
                  <c:v>2024</c:v>
                </c:pt>
              </c:numCache>
            </c:numRef>
          </c:cat>
          <c:val>
            <c:numRef>
              <c:f>Sheet1!$E$2:$E$4</c:f>
              <c:numCache>
                <c:formatCode>General</c:formatCode>
                <c:ptCount val="3"/>
                <c:pt idx="0" formatCode="0.0">
                  <c:v>6.5822329136959281</c:v>
                </c:pt>
                <c:pt idx="1">
                  <c:v>9.1</c:v>
                </c:pt>
                <c:pt idx="2">
                  <c:v>9.5</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Something else</c:v>
                </c:pt>
              </c:strCache>
            </c:strRef>
          </c:tx>
          <c:spPr>
            <a:solidFill>
              <a:srgbClr val="FF8B57"/>
            </a:solidFill>
          </c:spPr>
          <c:invertIfNegative val="0"/>
          <c:dPt>
            <c:idx val="0"/>
            <c:invertIfNegative val="0"/>
            <c:bubble3D val="0"/>
            <c:extLst>
              <c:ext xmlns:c16="http://schemas.microsoft.com/office/drawing/2014/chart" uri="{C3380CC4-5D6E-409C-BE32-E72D297353CC}">
                <c16:uniqueId val="{00000009-0D04-4240-ABDC-010C66BA3B3F}"/>
              </c:ext>
            </c:extLst>
          </c:dPt>
          <c:cat>
            <c:numRef>
              <c:f>Sheet1!$A$2:$A$4</c:f>
              <c:numCache>
                <c:formatCode>General</c:formatCode>
                <c:ptCount val="3"/>
                <c:pt idx="0">
                  <c:v>2022</c:v>
                </c:pt>
                <c:pt idx="1">
                  <c:v>2023</c:v>
                </c:pt>
                <c:pt idx="2">
                  <c:v>2024</c:v>
                </c:pt>
              </c:numCache>
            </c:numRef>
          </c:cat>
          <c:val>
            <c:numRef>
              <c:f>Sheet1!$F$2:$F$4</c:f>
              <c:numCache>
                <c:formatCode>General</c:formatCode>
                <c:ptCount val="3"/>
                <c:pt idx="0" formatCode="0.0">
                  <c:v>4.2</c:v>
                </c:pt>
                <c:pt idx="1">
                  <c:v>1.7</c:v>
                </c:pt>
                <c:pt idx="2">
                  <c:v>3.2</c:v>
                </c:pt>
              </c:numCache>
            </c:numRef>
          </c:val>
          <c:extLst>
            <c:ext xmlns:c16="http://schemas.microsoft.com/office/drawing/2014/chart" uri="{C3380CC4-5D6E-409C-BE32-E72D297353CC}">
              <c16:uniqueId val="{0000000A-0D04-4240-ABDC-010C66BA3B3F}"/>
            </c:ext>
          </c:extLst>
        </c:ser>
        <c:ser>
          <c:idx val="5"/>
          <c:order val="5"/>
          <c:tx>
            <c:strRef>
              <c:f>Sheet1!$G$1</c:f>
              <c:strCache>
                <c:ptCount val="1"/>
                <c:pt idx="0">
                  <c:v>None</c:v>
                </c:pt>
              </c:strCache>
            </c:strRef>
          </c:tx>
          <c:spPr>
            <a:solidFill>
              <a:srgbClr val="989898"/>
            </a:solidFill>
          </c:spPr>
          <c:invertIfNegative val="0"/>
          <c:cat>
            <c:numRef>
              <c:f>Sheet1!$A$2:$A$4</c:f>
              <c:numCache>
                <c:formatCode>General</c:formatCode>
                <c:ptCount val="3"/>
                <c:pt idx="0">
                  <c:v>2022</c:v>
                </c:pt>
                <c:pt idx="1">
                  <c:v>2023</c:v>
                </c:pt>
                <c:pt idx="2">
                  <c:v>2024</c:v>
                </c:pt>
              </c:numCache>
            </c:numRef>
          </c:cat>
          <c:val>
            <c:numRef>
              <c:f>Sheet1!$G$2:$G$4</c:f>
              <c:numCache>
                <c:formatCode>General</c:formatCode>
                <c:ptCount val="3"/>
                <c:pt idx="0">
                  <c:v>0</c:v>
                </c:pt>
                <c:pt idx="1">
                  <c:v>0</c:v>
                </c:pt>
                <c:pt idx="2">
                  <c:v>0</c:v>
                </c:pt>
              </c:numCache>
            </c:numRef>
          </c:val>
          <c:extLst>
            <c:ext xmlns:c16="http://schemas.microsoft.com/office/drawing/2014/chart" uri="{C3380CC4-5D6E-409C-BE32-E72D297353CC}">
              <c16:uniqueId val="{0000000B-0D04-4240-ABDC-010C66BA3B3F}"/>
            </c:ext>
          </c:extLst>
        </c:ser>
        <c:ser>
          <c:idx val="6"/>
          <c:order val="6"/>
          <c:tx>
            <c:strRef>
              <c:f>Sheet1!$H$1</c:f>
              <c:strCache>
                <c:ptCount val="1"/>
                <c:pt idx="0">
                  <c:v>Does not know\ Does not want to answer</c:v>
                </c:pt>
              </c:strCache>
            </c:strRef>
          </c:tx>
          <c:spPr>
            <a:solidFill>
              <a:srgbClr val="717171"/>
            </a:solidFill>
          </c:spPr>
          <c:invertIfNegative val="0"/>
          <c:cat>
            <c:numRef>
              <c:f>Sheet1!$A$2:$A$4</c:f>
              <c:numCache>
                <c:formatCode>General</c:formatCode>
                <c:ptCount val="3"/>
                <c:pt idx="0">
                  <c:v>2022</c:v>
                </c:pt>
                <c:pt idx="1">
                  <c:v>2023</c:v>
                </c:pt>
                <c:pt idx="2">
                  <c:v>2024</c:v>
                </c:pt>
              </c:numCache>
            </c:numRef>
          </c:cat>
          <c:val>
            <c:numRef>
              <c:f>Sheet1!$H$2:$H$4</c:f>
              <c:numCache>
                <c:formatCode>General</c:formatCode>
                <c:ptCount val="3"/>
                <c:pt idx="0">
                  <c:v>0</c:v>
                </c:pt>
                <c:pt idx="1">
                  <c:v>0</c:v>
                </c:pt>
                <c:pt idx="2">
                  <c:v>0</c:v>
                </c:pt>
              </c:numCache>
            </c:numRef>
          </c:val>
          <c:extLst>
            <c:ext xmlns:c16="http://schemas.microsoft.com/office/drawing/2014/chart" uri="{C3380CC4-5D6E-409C-BE32-E72D297353CC}">
              <c16:uniqueId val="{0000000C-0D04-4240-ABDC-010C66BA3B3F}"/>
            </c:ext>
          </c:extLst>
        </c:ser>
        <c:dLbls>
          <c:showLegendKey val="0"/>
          <c:showVal val="0"/>
          <c:showCatName val="0"/>
          <c:showSerName val="0"/>
          <c:showPercent val="0"/>
          <c:showBubbleSize val="0"/>
        </c:dLbls>
        <c:gapWidth val="150"/>
        <c:axId val="140249344"/>
        <c:axId val="140259328"/>
      </c:barChart>
      <c:catAx>
        <c:axId val="140249344"/>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140259328"/>
        <c:crosses val="autoZero"/>
        <c:auto val="1"/>
        <c:lblAlgn val="ctr"/>
        <c:lblOffset val="0"/>
        <c:noMultiLvlLbl val="0"/>
      </c:catAx>
      <c:valAx>
        <c:axId val="140259328"/>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40249344"/>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
            </a:r>
          </a:p>
        </c:rich>
      </c:tx>
      <c:layout>
        <c:manualLayout>
          <c:xMode val="edge"/>
          <c:yMode val="edge"/>
          <c:x val="0.11728299179993806"/>
          <c:y val="0.62709594294197168"/>
        </c:manualLayout>
      </c:layout>
      <c:overlay val="0"/>
    </c:title>
    <c:autoTitleDeleted val="0"/>
    <c:plotArea>
      <c:layout/>
      <c:barChart>
        <c:barDir val="col"/>
        <c:grouping val="clustered"/>
        <c:varyColors val="0"/>
        <c:ser>
          <c:idx val="0"/>
          <c:order val="0"/>
          <c:tx>
            <c:strRef>
              <c:f>Sheet1!$B$1</c:f>
              <c:strCache>
                <c:ptCount val="1"/>
                <c:pt idx="0">
                  <c:v>Loss of diversity of cultures</c:v>
                </c:pt>
              </c:strCache>
            </c:strRef>
          </c:tx>
          <c:spPr>
            <a:solidFill>
              <a:srgbClr val="00B6FF"/>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numRef>
              <c:f>Sheet1!$A$2:$A$4</c:f>
              <c:numCache>
                <c:formatCode>General</c:formatCode>
                <c:ptCount val="3"/>
                <c:pt idx="0">
                  <c:v>2022</c:v>
                </c:pt>
                <c:pt idx="1">
                  <c:v>2023</c:v>
                </c:pt>
                <c:pt idx="2">
                  <c:v>2024</c:v>
                </c:pt>
              </c:numCache>
            </c:numRef>
          </c:cat>
          <c:val>
            <c:numRef>
              <c:f>Sheet1!$B$2:$B$4</c:f>
              <c:numCache>
                <c:formatCode>General</c:formatCode>
                <c:ptCount val="3"/>
                <c:pt idx="0" formatCode="0.0">
                  <c:v>19.813485397913922</c:v>
                </c:pt>
                <c:pt idx="1">
                  <c:v>17.5</c:v>
                </c:pt>
                <c:pt idx="2">
                  <c:v>12.5</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E60D7F"/>
            </a:solidFill>
          </c:spPr>
          <c:invertIfNegative val="0"/>
          <c:cat>
            <c:numRef>
              <c:f>Sheet1!$A$2:$A$4</c:f>
              <c:numCache>
                <c:formatCode>General</c:formatCode>
                <c:ptCount val="3"/>
                <c:pt idx="0">
                  <c:v>2022</c:v>
                </c:pt>
                <c:pt idx="1">
                  <c:v>2023</c:v>
                </c:pt>
                <c:pt idx="2">
                  <c:v>2024</c:v>
                </c:pt>
              </c:numCache>
            </c:numRef>
          </c:cat>
          <c:val>
            <c:numRef>
              <c:f>Sheet1!$C$2:$C$4</c:f>
              <c:numCache>
                <c:formatCode>General</c:formatCode>
                <c:ptCount val="3"/>
                <c:pt idx="0" formatCode="0.0">
                  <c:v>6.5430886132307053</c:v>
                </c:pt>
                <c:pt idx="1">
                  <c:v>5.4</c:v>
                </c:pt>
                <c:pt idx="2">
                  <c:v>7.5</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Higher living costs and taxes</c:v>
                </c:pt>
              </c:strCache>
            </c:strRef>
          </c:tx>
          <c:spPr>
            <a:solidFill>
              <a:srgbClr val="BD9B08"/>
            </a:solidFill>
          </c:spPr>
          <c:invertIfNegative val="0"/>
          <c:trendline>
            <c:trendlineType val="linear"/>
            <c:dispRSqr val="0"/>
            <c:dispEq val="0"/>
          </c:trendline>
          <c:cat>
            <c:numRef>
              <c:f>Sheet1!$A$2:$A$4</c:f>
              <c:numCache>
                <c:formatCode>General</c:formatCode>
                <c:ptCount val="3"/>
                <c:pt idx="0">
                  <c:v>2022</c:v>
                </c:pt>
                <c:pt idx="1">
                  <c:v>2023</c:v>
                </c:pt>
                <c:pt idx="2">
                  <c:v>2024</c:v>
                </c:pt>
              </c:numCache>
            </c:numRef>
          </c:cat>
          <c:val>
            <c:numRef>
              <c:f>Sheet1!$D$2:$D$4</c:f>
              <c:numCache>
                <c:formatCode>0.0</c:formatCode>
                <c:ptCount val="3"/>
                <c:pt idx="0">
                  <c:v>50.396928776059816</c:v>
                </c:pt>
                <c:pt idx="1">
                  <c:v>52.7</c:v>
                </c:pt>
                <c:pt idx="2">
                  <c:v>43.7</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Excessive centralisation</c:v>
                </c:pt>
              </c:strCache>
            </c:strRef>
          </c:tx>
          <c:spPr>
            <a:solidFill>
              <a:srgbClr val="802AB7">
                <a:lumMod val="60000"/>
                <a:lumOff val="40000"/>
              </a:srgbClr>
            </a:solidFill>
          </c:spPr>
          <c:invertIfNegative val="0"/>
          <c:cat>
            <c:numRef>
              <c:f>Sheet1!$A$2:$A$4</c:f>
              <c:numCache>
                <c:formatCode>General</c:formatCode>
                <c:ptCount val="3"/>
                <c:pt idx="0">
                  <c:v>2022</c:v>
                </c:pt>
                <c:pt idx="1">
                  <c:v>2023</c:v>
                </c:pt>
                <c:pt idx="2">
                  <c:v>2024</c:v>
                </c:pt>
              </c:numCache>
            </c:numRef>
          </c:cat>
          <c:val>
            <c:numRef>
              <c:f>Sheet1!$E$2:$E$4</c:f>
              <c:numCache>
                <c:formatCode>General</c:formatCode>
                <c:ptCount val="3"/>
                <c:pt idx="0" formatCode="0.0">
                  <c:v>9.9767843470072854</c:v>
                </c:pt>
                <c:pt idx="1">
                  <c:v>13.2</c:v>
                </c:pt>
                <c:pt idx="2">
                  <c:v>13.7</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Emigration of the population</c:v>
                </c:pt>
              </c:strCache>
            </c:strRef>
          </c:tx>
          <c:spPr>
            <a:solidFill>
              <a:srgbClr val="FF5000">
                <a:lumMod val="60000"/>
                <a:lumOff val="40000"/>
              </a:srgbClr>
            </a:solidFill>
          </c:spPr>
          <c:invertIfNegative val="0"/>
          <c:cat>
            <c:numRef>
              <c:f>Sheet1!$A$2:$A$4</c:f>
              <c:numCache>
                <c:formatCode>General</c:formatCode>
                <c:ptCount val="3"/>
                <c:pt idx="0">
                  <c:v>2022</c:v>
                </c:pt>
                <c:pt idx="1">
                  <c:v>2023</c:v>
                </c:pt>
                <c:pt idx="2">
                  <c:v>2024</c:v>
                </c:pt>
              </c:numCache>
            </c:numRef>
          </c:cat>
          <c:val>
            <c:numRef>
              <c:f>Sheet1!$F$2:$F$4</c:f>
              <c:numCache>
                <c:formatCode>General</c:formatCode>
                <c:ptCount val="3"/>
                <c:pt idx="2">
                  <c:v>12.8</c:v>
                </c:pt>
              </c:numCache>
            </c:numRef>
          </c:val>
          <c:extLst>
            <c:ext xmlns:c16="http://schemas.microsoft.com/office/drawing/2014/chart" uri="{C3380CC4-5D6E-409C-BE32-E72D297353CC}">
              <c16:uniqueId val="{00000009-34AA-429F-8C55-B2FD75347052}"/>
            </c:ext>
          </c:extLst>
        </c:ser>
        <c:ser>
          <c:idx val="5"/>
          <c:order val="5"/>
          <c:tx>
            <c:strRef>
              <c:f>Sheet1!$G$1</c:f>
              <c:strCache>
                <c:ptCount val="1"/>
                <c:pt idx="0">
                  <c:v>Something else</c:v>
                </c:pt>
              </c:strCache>
            </c:strRef>
          </c:tx>
          <c:spPr>
            <a:solidFill>
              <a:srgbClr val="989898"/>
            </a:solidFill>
          </c:spPr>
          <c:invertIfNegative val="0"/>
          <c:cat>
            <c:numRef>
              <c:f>Sheet1!$A$2:$A$4</c:f>
              <c:numCache>
                <c:formatCode>General</c:formatCode>
                <c:ptCount val="3"/>
                <c:pt idx="0">
                  <c:v>2022</c:v>
                </c:pt>
                <c:pt idx="1">
                  <c:v>2023</c:v>
                </c:pt>
                <c:pt idx="2">
                  <c:v>2024</c:v>
                </c:pt>
              </c:numCache>
            </c:numRef>
          </c:cat>
          <c:val>
            <c:numRef>
              <c:f>Sheet1!$G$2:$G$4</c:f>
              <c:numCache>
                <c:formatCode>0.0</c:formatCode>
                <c:ptCount val="3"/>
                <c:pt idx="0">
                  <c:v>9.0876166930088527</c:v>
                </c:pt>
                <c:pt idx="1">
                  <c:v>7.9</c:v>
                </c:pt>
                <c:pt idx="2">
                  <c:v>9.8000000000000007</c:v>
                </c:pt>
              </c:numCache>
            </c:numRef>
          </c:val>
          <c:extLst>
            <c:ext xmlns:c16="http://schemas.microsoft.com/office/drawing/2014/chart" uri="{C3380CC4-5D6E-409C-BE32-E72D297353CC}">
              <c16:uniqueId val="{0000000A-34AA-429F-8C55-B2FD75347052}"/>
            </c:ext>
          </c:extLst>
        </c:ser>
        <c:ser>
          <c:idx val="6"/>
          <c:order val="6"/>
          <c:tx>
            <c:strRef>
              <c:f>Sheet1!$H$1</c:f>
              <c:strCache>
                <c:ptCount val="1"/>
                <c:pt idx="0">
                  <c:v>None</c:v>
                </c:pt>
              </c:strCache>
            </c:strRef>
          </c:tx>
          <c:invertIfNegative val="0"/>
          <c:cat>
            <c:numRef>
              <c:f>Sheet1!$A$2:$A$4</c:f>
              <c:numCache>
                <c:formatCode>General</c:formatCode>
                <c:ptCount val="3"/>
                <c:pt idx="0">
                  <c:v>2022</c:v>
                </c:pt>
                <c:pt idx="1">
                  <c:v>2023</c:v>
                </c:pt>
                <c:pt idx="2">
                  <c:v>2024</c:v>
                </c:pt>
              </c:numCache>
            </c:numRef>
          </c:cat>
          <c:val>
            <c:numRef>
              <c:f>Sheet1!$H$2:$H$4</c:f>
              <c:numCache>
                <c:formatCode>0.0</c:formatCode>
                <c:ptCount val="3"/>
                <c:pt idx="0">
                  <c:v>0</c:v>
                </c:pt>
                <c:pt idx="1">
                  <c:v>0</c:v>
                </c:pt>
                <c:pt idx="2">
                  <c:v>0</c:v>
                </c:pt>
              </c:numCache>
            </c:numRef>
          </c:val>
          <c:extLst>
            <c:ext xmlns:c16="http://schemas.microsoft.com/office/drawing/2014/chart" uri="{C3380CC4-5D6E-409C-BE32-E72D297353CC}">
              <c16:uniqueId val="{00000009-02F8-486C-8CF5-B9CD79550689}"/>
            </c:ext>
          </c:extLst>
        </c:ser>
        <c:ser>
          <c:idx val="7"/>
          <c:order val="7"/>
          <c:tx>
            <c:strRef>
              <c:f>Sheet1!$I$1</c:f>
              <c:strCache>
                <c:ptCount val="1"/>
                <c:pt idx="0">
                  <c:v>Does not know\ Does not want to answer</c:v>
                </c:pt>
              </c:strCache>
            </c:strRef>
          </c:tx>
          <c:invertIfNegative val="0"/>
          <c:cat>
            <c:numRef>
              <c:f>Sheet1!$A$2:$A$4</c:f>
              <c:numCache>
                <c:formatCode>General</c:formatCode>
                <c:ptCount val="3"/>
                <c:pt idx="0">
                  <c:v>2022</c:v>
                </c:pt>
                <c:pt idx="1">
                  <c:v>2023</c:v>
                </c:pt>
                <c:pt idx="2">
                  <c:v>2024</c:v>
                </c:pt>
              </c:numCache>
            </c:numRef>
          </c:cat>
          <c:val>
            <c:numRef>
              <c:f>Sheet1!$I$2:$I$4</c:f>
              <c:numCache>
                <c:formatCode>General</c:formatCode>
                <c:ptCount val="3"/>
                <c:pt idx="0" formatCode="0.0">
                  <c:v>4.1820961727794206</c:v>
                </c:pt>
                <c:pt idx="1">
                  <c:v>3.3</c:v>
                </c:pt>
                <c:pt idx="2">
                  <c:v>0</c:v>
                </c:pt>
              </c:numCache>
            </c:numRef>
          </c:val>
          <c:extLst>
            <c:ext xmlns:c16="http://schemas.microsoft.com/office/drawing/2014/chart" uri="{C3380CC4-5D6E-409C-BE32-E72D297353CC}">
              <c16:uniqueId val="{00000009-5BB7-4BAB-A531-525E17FA10D1}"/>
            </c:ext>
          </c:extLst>
        </c:ser>
        <c:dLbls>
          <c:showLegendKey val="0"/>
          <c:showVal val="0"/>
          <c:showCatName val="0"/>
          <c:showSerName val="0"/>
          <c:showPercent val="0"/>
          <c:showBubbleSize val="0"/>
        </c:dLbls>
        <c:gapWidth val="150"/>
        <c:axId val="140377088"/>
        <c:axId val="140382976"/>
      </c:barChart>
      <c:catAx>
        <c:axId val="140377088"/>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140382976"/>
        <c:crosses val="autoZero"/>
        <c:auto val="1"/>
        <c:lblAlgn val="ctr"/>
        <c:lblOffset val="0"/>
        <c:noMultiLvlLbl val="0"/>
      </c:catAx>
      <c:valAx>
        <c:axId val="140382976"/>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40377088"/>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166341821978979"/>
          <c:y val="7.0254423579434264E-3"/>
          <c:w val="0.65833658178021026"/>
          <c:h val="0.87861731029400447"/>
        </c:manualLayout>
      </c:layout>
      <c:barChart>
        <c:barDir val="bar"/>
        <c:grouping val="percentStacked"/>
        <c:varyColors val="0"/>
        <c:ser>
          <c:idx val="0"/>
          <c:order val="0"/>
          <c:tx>
            <c:strRef>
              <c:f>Sheet1!$A$2</c:f>
              <c:strCache>
                <c:ptCount val="1"/>
                <c:pt idx="0">
                  <c:v>Reducing tax burdens on labour and removing barriers to employment</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2022</c:v>
                </c:pt>
                <c:pt idx="1">
                  <c:v>2023</c:v>
                </c:pt>
                <c:pt idx="2">
                  <c:v>2024</c:v>
                </c:pt>
              </c:numCache>
            </c:numRef>
          </c:cat>
          <c:val>
            <c:numRef>
              <c:f>Sheet1!$B$2:$D$2</c:f>
              <c:numCache>
                <c:formatCode>General</c:formatCode>
                <c:ptCount val="3"/>
                <c:pt idx="0" formatCode="0.0">
                  <c:v>17.211016871864601</c:v>
                </c:pt>
                <c:pt idx="1">
                  <c:v>17.600000000000001</c:v>
                </c:pt>
                <c:pt idx="2">
                  <c:v>17.600000000000001</c:v>
                </c:pt>
              </c:numCache>
            </c:numRef>
          </c:val>
          <c:extLst>
            <c:ext xmlns:c16="http://schemas.microsoft.com/office/drawing/2014/chart" uri="{C3380CC4-5D6E-409C-BE32-E72D297353CC}">
              <c16:uniqueId val="{00000000-F3AF-4DA4-AA79-67884172D29F}"/>
            </c:ext>
          </c:extLst>
        </c:ser>
        <c:ser>
          <c:idx val="1"/>
          <c:order val="1"/>
          <c:tx>
            <c:strRef>
              <c:f>Sheet1!$A$3</c:f>
              <c:strCache>
                <c:ptCount val="1"/>
                <c:pt idx="0">
                  <c:v>Public administration reform</c:v>
                </c:pt>
              </c:strCache>
            </c:strRef>
          </c:tx>
          <c:spPr>
            <a:solidFill>
              <a:srgbClr val="99CC00"/>
            </a:solidFill>
            <a:ln w="25386">
              <a:noFill/>
            </a:ln>
          </c:spPr>
          <c:invertIfNegative val="0"/>
          <c:dLbls>
            <c:spPr>
              <a:noFill/>
              <a:ln w="25386">
                <a:noFill/>
              </a:ln>
            </c:spPr>
            <c:txPr>
              <a:bodyPr/>
              <a:lstStyle/>
              <a:p>
                <a:pPr>
                  <a:defRPr sz="1100" b="1" i="0" u="none" strike="noStrike" baseline="0">
                    <a:solidFill>
                      <a:schemeClr val="tx1"/>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2022</c:v>
                </c:pt>
                <c:pt idx="1">
                  <c:v>2023</c:v>
                </c:pt>
                <c:pt idx="2">
                  <c:v>2024</c:v>
                </c:pt>
              </c:numCache>
            </c:numRef>
          </c:cat>
          <c:val>
            <c:numRef>
              <c:f>Sheet1!$B$3:$D$3</c:f>
              <c:numCache>
                <c:formatCode>General</c:formatCode>
                <c:ptCount val="3"/>
                <c:pt idx="0">
                  <c:v>6.8</c:v>
                </c:pt>
                <c:pt idx="1">
                  <c:v>4.9000000000000004</c:v>
                </c:pt>
                <c:pt idx="2">
                  <c:v>9.6</c:v>
                </c:pt>
              </c:numCache>
            </c:numRef>
          </c:val>
          <c:extLst>
            <c:ext xmlns:c16="http://schemas.microsoft.com/office/drawing/2014/chart" uri="{C3380CC4-5D6E-409C-BE32-E72D297353CC}">
              <c16:uniqueId val="{00000001-F3AF-4DA4-AA79-67884172D29F}"/>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F-4DA4-AA79-67884172D29F}"/>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AF-4DA4-AA79-67884172D29F}"/>
                </c:ext>
              </c:extLst>
            </c:dLbl>
            <c:spPr>
              <a:noFill/>
              <a:ln w="25386">
                <a:noFill/>
              </a:ln>
            </c:spPr>
            <c:txPr>
              <a:bodyPr/>
              <a:lstStyle/>
              <a:p>
                <a:pPr>
                  <a:defRPr sz="1100" b="1" i="0" u="none" strike="noStrike" baseline="0">
                    <a:solidFill>
                      <a:schemeClr val="tx1"/>
                    </a:solidFill>
                    <a:latin typeface="+mn-lt"/>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2022</c:v>
                </c:pt>
                <c:pt idx="1">
                  <c:v>2023</c:v>
                </c:pt>
                <c:pt idx="2">
                  <c:v>2024</c:v>
                </c:pt>
              </c:numCache>
            </c:numRef>
          </c:cat>
          <c:val>
            <c:numRef>
              <c:f>Sheet1!$B$4:$D$4</c:f>
              <c:numCache>
                <c:formatCode>General</c:formatCode>
                <c:ptCount val="3"/>
                <c:pt idx="0" formatCode="0.0">
                  <c:v>49</c:v>
                </c:pt>
                <c:pt idx="1">
                  <c:v>46.6</c:v>
                </c:pt>
                <c:pt idx="2">
                  <c:v>41.6</c:v>
                </c:pt>
              </c:numCache>
            </c:numRef>
          </c:val>
          <c:extLst>
            <c:ext xmlns:c16="http://schemas.microsoft.com/office/drawing/2014/chart" uri="{C3380CC4-5D6E-409C-BE32-E72D297353CC}">
              <c16:uniqueId val="{00000004-F3AF-4DA4-AA79-67884172D29F}"/>
            </c:ext>
          </c:extLst>
        </c:ser>
        <c:ser>
          <c:idx val="7"/>
          <c:order val="3"/>
          <c:tx>
            <c:strRef>
              <c:f>Sheet1!$A$5</c:f>
              <c:strCache>
                <c:ptCount val="1"/>
                <c:pt idx="0">
                  <c:v>Social system reform</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2022</c:v>
                </c:pt>
                <c:pt idx="1">
                  <c:v>2023</c:v>
                </c:pt>
                <c:pt idx="2">
                  <c:v>2024</c:v>
                </c:pt>
              </c:numCache>
            </c:numRef>
          </c:cat>
          <c:val>
            <c:numRef>
              <c:f>Sheet1!$B$5:$D$5</c:f>
              <c:numCache>
                <c:formatCode>General</c:formatCode>
                <c:ptCount val="3"/>
                <c:pt idx="0">
                  <c:v>11.5</c:v>
                </c:pt>
                <c:pt idx="1">
                  <c:v>10.3</c:v>
                </c:pt>
                <c:pt idx="2">
                  <c:v>13.7</c:v>
                </c:pt>
              </c:numCache>
            </c:numRef>
          </c:val>
          <c:extLst xmlns:c15="http://schemas.microsoft.com/office/drawing/2012/chart">
            <c:ext xmlns:c16="http://schemas.microsoft.com/office/drawing/2014/chart" uri="{C3380CC4-5D6E-409C-BE32-E72D297353CC}">
              <c16:uniqueId val="{00000009-F3AF-4DA4-AA79-67884172D29F}"/>
            </c:ext>
          </c:extLst>
        </c:ser>
        <c:ser>
          <c:idx val="8"/>
          <c:order val="4"/>
          <c:tx>
            <c:strRef>
              <c:f>Sheet1!$A$6</c:f>
              <c:strCache>
                <c:ptCount val="1"/>
                <c:pt idx="0">
                  <c:v>Reform of courts and prosecutor's offices</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2022</c:v>
                </c:pt>
                <c:pt idx="1">
                  <c:v>2023</c:v>
                </c:pt>
                <c:pt idx="2">
                  <c:v>2024</c:v>
                </c:pt>
              </c:numCache>
            </c:numRef>
          </c:cat>
          <c:val>
            <c:numRef>
              <c:f>Sheet1!$B$6:$D$6</c:f>
              <c:numCache>
                <c:formatCode>General</c:formatCode>
                <c:ptCount val="3"/>
                <c:pt idx="0">
                  <c:v>14.5</c:v>
                </c:pt>
                <c:pt idx="1">
                  <c:v>18.3</c:v>
                </c:pt>
                <c:pt idx="2">
                  <c:v>13.6</c:v>
                </c:pt>
              </c:numCache>
            </c:numRef>
          </c:val>
          <c:extLst xmlns:c15="http://schemas.microsoft.com/office/drawing/2012/chart">
            <c:ext xmlns:c16="http://schemas.microsoft.com/office/drawing/2014/chart" uri="{C3380CC4-5D6E-409C-BE32-E72D297353CC}">
              <c16:uniqueId val="{0000000A-F3AF-4DA4-AA79-67884172D29F}"/>
            </c:ext>
          </c:extLst>
        </c:ser>
        <c:ser>
          <c:idx val="3"/>
          <c:order val="5"/>
          <c:tx>
            <c:strRef>
              <c:f>Sheet1!$A$7</c:f>
              <c:strCache>
                <c:ptCount val="1"/>
                <c:pt idx="0">
                  <c:v>None</c:v>
                </c:pt>
              </c:strCache>
            </c:strRef>
          </c:tx>
          <c:spPr>
            <a:solidFill>
              <a:srgbClr val="00B0F0"/>
            </a:solidFill>
          </c:spPr>
          <c:invertIfNegative val="0"/>
          <c:dLbls>
            <c:dLbl>
              <c:idx val="0"/>
              <c:layout>
                <c:manualLayout>
                  <c:x val="0"/>
                  <c:y val="2.6146137556682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3B-45FF-B25C-46FCBE72738D}"/>
                </c:ext>
              </c:extLst>
            </c:dLbl>
            <c:dLbl>
              <c:idx val="2"/>
              <c:layout>
                <c:manualLayout>
                  <c:x val="-1.1772158492926415E-3"/>
                  <c:y val="5.4906888869033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3B-45FF-B25C-46FCBE72738D}"/>
                </c:ext>
              </c:extLst>
            </c:dLbl>
            <c:spPr>
              <a:noFill/>
              <a:ln>
                <a:noFill/>
              </a:ln>
              <a:effectLst/>
            </c:spPr>
            <c:txPr>
              <a:bodyPr/>
              <a:lstStyle/>
              <a:p>
                <a:pPr>
                  <a:defRPr sz="102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2022</c:v>
                </c:pt>
                <c:pt idx="1">
                  <c:v>2023</c:v>
                </c:pt>
                <c:pt idx="2">
                  <c:v>2024</c:v>
                </c:pt>
              </c:numCache>
            </c:numRef>
          </c:cat>
          <c:val>
            <c:numRef>
              <c:f>Sheet1!$B$7:$D$7</c:f>
              <c:numCache>
                <c:formatCode>0.0</c:formatCode>
                <c:ptCount val="3"/>
                <c:pt idx="0" formatCode="General">
                  <c:v>0.4</c:v>
                </c:pt>
                <c:pt idx="1">
                  <c:v>1</c:v>
                </c:pt>
                <c:pt idx="2">
                  <c:v>1.5</c:v>
                </c:pt>
              </c:numCache>
            </c:numRef>
          </c:val>
          <c:extLst>
            <c:ext xmlns:c16="http://schemas.microsoft.com/office/drawing/2014/chart" uri="{C3380CC4-5D6E-409C-BE32-E72D297353CC}">
              <c16:uniqueId val="{00000005-F3AF-4DA4-AA79-67884172D29F}"/>
            </c:ext>
          </c:extLst>
        </c:ser>
        <c:ser>
          <c:idx val="4"/>
          <c:order val="6"/>
          <c:tx>
            <c:strRef>
              <c:f>Sheet1!$A$8</c:f>
              <c:strCache>
                <c:ptCount val="1"/>
                <c:pt idx="0">
                  <c:v>Does not know\ Does not want to answer</c:v>
                </c:pt>
              </c:strCache>
            </c:strRef>
          </c:tx>
          <c:spPr>
            <a:solidFill>
              <a:schemeClr val="tx1">
                <a:lumMod val="50000"/>
                <a:lumOff val="50000"/>
              </a:schemeClr>
            </a:solidFill>
          </c:spPr>
          <c:invertIfNegative val="0"/>
          <c:dLbls>
            <c:dLbl>
              <c:idx val="1"/>
              <c:layout>
                <c:manualLayout>
                  <c:x val="0"/>
                  <c:y val="3.1375365068019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3B-45FF-B25C-46FCBE72738D}"/>
                </c:ext>
              </c:extLst>
            </c:dLbl>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2022</c:v>
                </c:pt>
                <c:pt idx="1">
                  <c:v>2023</c:v>
                </c:pt>
                <c:pt idx="2">
                  <c:v>2024</c:v>
                </c:pt>
              </c:numCache>
            </c:numRef>
          </c:cat>
          <c:val>
            <c:numRef>
              <c:f>Sheet1!$B$8:$D$8</c:f>
              <c:numCache>
                <c:formatCode>General</c:formatCode>
                <c:ptCount val="3"/>
                <c:pt idx="0">
                  <c:v>0.5</c:v>
                </c:pt>
                <c:pt idx="1">
                  <c:v>1.3</c:v>
                </c:pt>
                <c:pt idx="2">
                  <c:v>2.4</c:v>
                </c:pt>
              </c:numCache>
            </c:numRef>
          </c:val>
          <c:extLst>
            <c:ext xmlns:c16="http://schemas.microsoft.com/office/drawing/2014/chart" uri="{C3380CC4-5D6E-409C-BE32-E72D297353CC}">
              <c16:uniqueId val="{00000006-F3AF-4DA4-AA79-67884172D29F}"/>
            </c:ext>
          </c:extLst>
        </c:ser>
        <c:dLbls>
          <c:showLegendKey val="0"/>
          <c:showVal val="0"/>
          <c:showCatName val="0"/>
          <c:showSerName val="0"/>
          <c:showPercent val="0"/>
          <c:showBubbleSize val="0"/>
        </c:dLbls>
        <c:gapWidth val="64"/>
        <c:overlap val="100"/>
        <c:axId val="140737152"/>
        <c:axId val="140751232"/>
        <c:extLst/>
      </c:barChart>
      <c:catAx>
        <c:axId val="140737152"/>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crossAx val="140751232"/>
        <c:crosses val="autoZero"/>
        <c:auto val="1"/>
        <c:lblAlgn val="ctr"/>
        <c:lblOffset val="100"/>
        <c:tickLblSkip val="1"/>
        <c:tickMarkSkip val="1"/>
        <c:noMultiLvlLbl val="0"/>
      </c:catAx>
      <c:valAx>
        <c:axId val="140751232"/>
        <c:scaling>
          <c:orientation val="minMax"/>
        </c:scaling>
        <c:delete val="1"/>
        <c:axPos val="t"/>
        <c:numFmt formatCode="0%" sourceLinked="1"/>
        <c:majorTickMark val="out"/>
        <c:minorTickMark val="none"/>
        <c:tickLblPos val="nextTo"/>
        <c:crossAx val="140737152"/>
        <c:crosses val="autoZero"/>
        <c:crossBetween val="between"/>
      </c:valAx>
      <c:spPr>
        <a:noFill/>
        <a:ln w="25393">
          <a:noFill/>
        </a:ln>
      </c:spPr>
    </c:plotArea>
    <c:legend>
      <c:legendPos val="b"/>
      <c:layout>
        <c:manualLayout>
          <c:xMode val="edge"/>
          <c:yMode val="edge"/>
          <c:x val="0.17962840023040061"/>
          <c:y val="0.84641202936437709"/>
          <c:w val="0.81924842461638059"/>
          <c:h val="0.11415793342380318"/>
        </c:manualLayout>
      </c:layout>
      <c:overlay val="0"/>
      <c:spPr>
        <a:noFill/>
        <a:ln w="25386">
          <a:noFill/>
        </a:ln>
      </c:spPr>
      <c:txPr>
        <a:bodyPr/>
        <a:lstStyle/>
        <a:p>
          <a:pPr>
            <a:defRPr sz="1000" b="0"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en-U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 ensure peace and stability</c:v>
                </c:pt>
              </c:strCache>
            </c:strRef>
          </c:tx>
          <c:spPr>
            <a:solidFill>
              <a:srgbClr val="1DB3E8">
                <a:lumMod val="50000"/>
              </a:srgbClr>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formatCode="0.0">
                  <c:v>20.597641420314712</c:v>
                </c:pt>
                <c:pt idx="1">
                  <c:v>21.3</c:v>
                </c:pt>
                <c:pt idx="2">
                  <c:v>23.5</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Because of the natural resources of Bosnia and Herzegovina</c:v>
                </c:pt>
              </c:strCache>
            </c:strRef>
          </c:tx>
          <c:spPr>
            <a:solidFill>
              <a:srgbClr val="BD9B08"/>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formatCode="0.0">
                  <c:v>39.51945306407336</c:v>
                </c:pt>
                <c:pt idx="1">
                  <c:v>36.6</c:v>
                </c:pt>
                <c:pt idx="2">
                  <c:v>33.5</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Because of skilled and qualified workers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General</c:formatCode>
                <c:ptCount val="3"/>
                <c:pt idx="0" formatCode="0.0">
                  <c:v>15.610677918576455</c:v>
                </c:pt>
                <c:pt idx="1">
                  <c:v>13.5</c:v>
                </c:pt>
                <c:pt idx="2">
                  <c:v>16.5</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Because of the expansion of the European market</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Sheet1!$E$2:$E$4</c:f>
              <c:numCache>
                <c:formatCode>General</c:formatCode>
                <c:ptCount val="3"/>
                <c:pt idx="0" formatCode="0.0">
                  <c:v>16.389401148080022</c:v>
                </c:pt>
                <c:pt idx="1">
                  <c:v>17.899999999999999</c:v>
                </c:pt>
                <c:pt idx="2">
                  <c:v>15.3</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Because of a good investment climate</c:v>
                </c:pt>
              </c:strCache>
            </c:strRef>
          </c:tx>
          <c:spPr>
            <a:solidFill>
              <a:srgbClr val="96C11D"/>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7-42F8-9A5A-8DFE3EEE47B6}"/>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7-42F8-9A5A-8DFE3EEE47B6}"/>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7-42F8-9A5A-8DFE3EEE47B6}"/>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7-42F8-9A5A-8DFE3EEE47B6}"/>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Sheet1!$F$2:$F$4</c:f>
              <c:numCache>
                <c:formatCode>General</c:formatCode>
                <c:ptCount val="3"/>
                <c:pt idx="0" formatCode="0.0">
                  <c:v>2.8477871202950804</c:v>
                </c:pt>
                <c:pt idx="1">
                  <c:v>3.2</c:v>
                </c:pt>
                <c:pt idx="2">
                  <c:v>4.9000000000000004</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Something else</c:v>
                </c:pt>
              </c:strCache>
            </c:strRef>
          </c:tx>
          <c:spPr>
            <a:solidFill>
              <a:srgbClr val="802AB7">
                <a:lumMod val="75000"/>
              </a:srgbClr>
            </a:solidFill>
            <a:ln>
              <a:solidFill>
                <a:srgbClr val="FFFFFF"/>
              </a:solidFill>
            </a:ln>
          </c:spPr>
          <c:invertIfNegative val="0"/>
          <c:dLbls>
            <c:dLbl>
              <c:idx val="0"/>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0B0-4F4D-A725-66D9068DF75B}"/>
                </c:ext>
              </c:extLst>
            </c:dLbl>
            <c:dLbl>
              <c:idx val="1"/>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0B0-4F4D-A725-66D9068DF75B}"/>
                </c:ext>
              </c:extLst>
            </c:dLbl>
            <c:dLbl>
              <c:idx val="2"/>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0B0-4F4D-A725-66D9068DF75B}"/>
                </c:ext>
              </c:extLst>
            </c:dLbl>
            <c:dLbl>
              <c:idx val="3"/>
              <c:delete val="1"/>
              <c:extLst>
                <c:ext xmlns:c15="http://schemas.microsoft.com/office/drawing/2012/chart" uri="{CE6537A1-D6FC-4f65-9D91-7224C49458BB}"/>
                <c:ext xmlns:c16="http://schemas.microsoft.com/office/drawing/2014/chart" uri="{C3380CC4-5D6E-409C-BE32-E72D297353CC}">
                  <c16:uniqueId val="{00000007-A957-42F8-9A5A-8DFE3EEE47B6}"/>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Sheet1!$G$2:$G$4</c:f>
              <c:numCache>
                <c:formatCode>General</c:formatCode>
                <c:ptCount val="3"/>
                <c:pt idx="0" formatCode="0.0">
                  <c:v>2.4907563345658477</c:v>
                </c:pt>
                <c:pt idx="1">
                  <c:v>1.6</c:v>
                </c:pt>
                <c:pt idx="2">
                  <c:v>2.2999999999999998</c:v>
                </c:pt>
              </c:numCache>
            </c:numRef>
          </c:val>
          <c:extLst>
            <c:ext xmlns:c16="http://schemas.microsoft.com/office/drawing/2014/chart" uri="{C3380CC4-5D6E-409C-BE32-E72D297353CC}">
              <c16:uniqueId val="{00000009-D148-4036-B764-7BC7F9D582FD}"/>
            </c:ext>
          </c:extLst>
        </c:ser>
        <c:ser>
          <c:idx val="6"/>
          <c:order val="6"/>
          <c:tx>
            <c:strRef>
              <c:f>Sheet1!$H$1</c:f>
              <c:strCache>
                <c:ptCount val="1"/>
                <c:pt idx="0">
                  <c:v>Does not know\ Does not want to answer</c:v>
                </c:pt>
              </c:strCache>
            </c:strRef>
          </c:tx>
          <c:spPr>
            <a:solidFill>
              <a:srgbClr val="FFFFFF">
                <a:lumMod val="50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Sheet1!$H$2:$H$4</c:f>
              <c:numCache>
                <c:formatCode>General</c:formatCode>
                <c:ptCount val="3"/>
                <c:pt idx="0" formatCode="0.0">
                  <c:v>2.5</c:v>
                </c:pt>
                <c:pt idx="1">
                  <c:v>5.9</c:v>
                </c:pt>
                <c:pt idx="2" formatCode="0.0">
                  <c:v>4</c:v>
                </c:pt>
              </c:numCache>
            </c:numRef>
          </c:val>
          <c:extLst>
            <c:ext xmlns:c16="http://schemas.microsoft.com/office/drawing/2014/chart" uri="{C3380CC4-5D6E-409C-BE32-E72D297353CC}">
              <c16:uniqueId val="{0000000B-D148-4036-B764-7BC7F9D582FD}"/>
            </c:ext>
          </c:extLst>
        </c:ser>
        <c:dLbls>
          <c:showLegendKey val="0"/>
          <c:showVal val="0"/>
          <c:showCatName val="0"/>
          <c:showSerName val="0"/>
          <c:showPercent val="0"/>
          <c:showBubbleSize val="0"/>
        </c:dLbls>
        <c:gapWidth val="66"/>
        <c:overlap val="100"/>
        <c:axId val="135976064"/>
        <c:axId val="135977600"/>
      </c:barChart>
      <c:catAx>
        <c:axId val="1359760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35977600"/>
        <c:crosses val="autoZero"/>
        <c:auto val="1"/>
        <c:lblAlgn val="ctr"/>
        <c:lblOffset val="100"/>
        <c:noMultiLvlLbl val="0"/>
      </c:catAx>
      <c:valAx>
        <c:axId val="135977600"/>
        <c:scaling>
          <c:orientation val="minMax"/>
        </c:scaling>
        <c:delete val="1"/>
        <c:axPos val="l"/>
        <c:numFmt formatCode="0.0" sourceLinked="1"/>
        <c:majorTickMark val="out"/>
        <c:minorTickMark val="none"/>
        <c:tickLblPos val="nextTo"/>
        <c:crossAx val="135976064"/>
        <c:crosses val="autoZero"/>
        <c:crossBetween val="between"/>
      </c:valAx>
    </c:plotArea>
    <c:legend>
      <c:legendPos val="b"/>
      <c:layout>
        <c:manualLayout>
          <c:xMode val="edge"/>
          <c:yMode val="edge"/>
          <c:x val="1.8916452647720124E-3"/>
          <c:y val="0.8852782861601759"/>
          <c:w val="0.98825162983659298"/>
          <c:h val="0.10030729942540967"/>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The EU will consolidate internal relations and continue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formatCode="0.0">
                  <c:v>51.30098732653547</c:v>
                </c:pt>
                <c:pt idx="1">
                  <c:v>51.3</c:v>
                </c:pt>
                <c:pt idx="2">
                  <c:v>45.3</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The 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formatCode="0.0">
                  <c:v>21.369187984108496</c:v>
                </c:pt>
                <c:pt idx="1">
                  <c:v>17.399999999999999</c:v>
                </c:pt>
                <c:pt idx="2">
                  <c:v>19.600000000000001</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The EU will experience a type of block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General</c:formatCode>
                <c:ptCount val="3"/>
                <c:pt idx="0" formatCode="0.0">
                  <c:v>16.143195347574128</c:v>
                </c:pt>
                <c:pt idx="1">
                  <c:v>13.1</c:v>
                </c:pt>
                <c:pt idx="2">
                  <c:v>16.7</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The 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Sheet1!$E$2:$E$4</c:f>
              <c:numCache>
                <c:formatCode>General</c:formatCode>
                <c:ptCount val="3"/>
                <c:pt idx="0" formatCode="0.0">
                  <c:v>6.5247007967066315</c:v>
                </c:pt>
                <c:pt idx="1">
                  <c:v>7.5</c:v>
                </c:pt>
                <c:pt idx="2">
                  <c:v>8.4</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Something else</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53-4925-8D22-FC522F7A9735}"/>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925-8D22-FC522F7A9735}"/>
                </c:ext>
              </c:extLst>
            </c:dLbl>
            <c:dLbl>
              <c:idx val="2"/>
              <c:layout>
                <c:manualLayout>
                  <c:x val="3.1859816806053365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53-4925-8D22-FC522F7A9735}"/>
                </c:ext>
              </c:extLst>
            </c:dLbl>
            <c:dLbl>
              <c:idx val="3"/>
              <c:layout>
                <c:manualLayout>
                  <c:x val="6.3719633612106729E-3"/>
                  <c:y val="-6.5924191908443874E-4"/>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3-4925-8D22-FC522F7A9735}"/>
                </c:ext>
              </c:extLst>
            </c:dLbl>
            <c:spPr>
              <a:noFill/>
              <a:ln>
                <a:noFill/>
              </a:ln>
              <a:effectLst/>
            </c:spPr>
            <c:txPr>
              <a:bodyPr/>
              <a:lstStyle/>
              <a:p>
                <a:pPr>
                  <a:defRPr sz="10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Sheet1!$F$2:$F$4</c:f>
              <c:numCache>
                <c:formatCode>General</c:formatCode>
                <c:ptCount val="3"/>
                <c:pt idx="0" formatCode="0.0">
                  <c:v>0</c:v>
                </c:pt>
                <c:pt idx="1">
                  <c:v>0.3</c:v>
                </c:pt>
                <c:pt idx="2">
                  <c:v>0.6</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Sheet1!$G$2:$G$4</c:f>
              <c:numCache>
                <c:formatCode>General</c:formatCode>
                <c:ptCount val="3"/>
                <c:pt idx="0">
                  <c:v>4.7</c:v>
                </c:pt>
                <c:pt idx="1">
                  <c:v>10.4</c:v>
                </c:pt>
                <c:pt idx="2">
                  <c:v>9.4</c:v>
                </c:pt>
              </c:numCache>
            </c:numRef>
          </c:val>
          <c:extLst>
            <c:ext xmlns:c16="http://schemas.microsoft.com/office/drawing/2014/chart" uri="{C3380CC4-5D6E-409C-BE32-E72D297353CC}">
              <c16:uniqueId val="{00000004-9C53-4925-8D22-FC522F7A9735}"/>
            </c:ext>
          </c:extLst>
        </c:ser>
        <c:dLbls>
          <c:showLegendKey val="0"/>
          <c:showVal val="0"/>
          <c:showCatName val="0"/>
          <c:showSerName val="0"/>
          <c:showPercent val="0"/>
          <c:showBubbleSize val="0"/>
        </c:dLbls>
        <c:gapWidth val="66"/>
        <c:overlap val="100"/>
        <c:axId val="140509184"/>
        <c:axId val="140510720"/>
      </c:barChart>
      <c:catAx>
        <c:axId val="14050918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40510720"/>
        <c:crosses val="autoZero"/>
        <c:auto val="1"/>
        <c:lblAlgn val="ctr"/>
        <c:lblOffset val="100"/>
        <c:noMultiLvlLbl val="0"/>
      </c:catAx>
      <c:valAx>
        <c:axId val="140510720"/>
        <c:scaling>
          <c:orientation val="minMax"/>
        </c:scaling>
        <c:delete val="1"/>
        <c:axPos val="l"/>
        <c:numFmt formatCode="0.0" sourceLinked="1"/>
        <c:majorTickMark val="out"/>
        <c:minorTickMark val="none"/>
        <c:tickLblPos val="nextTo"/>
        <c:crossAx val="140509184"/>
        <c:crosses val="autoZero"/>
        <c:crossBetween val="between"/>
      </c:valAx>
    </c:plotArea>
    <c:legend>
      <c:legendPos val="b"/>
      <c:layout>
        <c:manualLayout>
          <c:xMode val="edge"/>
          <c:yMode val="edge"/>
          <c:x val="0"/>
          <c:y val="0.89824527234449048"/>
          <c:w val="1"/>
          <c:h val="9.9399015052447068E-2"/>
        </c:manualLayout>
      </c:layout>
      <c:overlay val="0"/>
      <c:txPr>
        <a:bodyPr/>
        <a:lstStyle/>
        <a:p>
          <a:pPr>
            <a:defRPr sz="11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0.0</c:formatCode>
                <c:ptCount val="3"/>
                <c:pt idx="0">
                  <c:v>7.3122306917026556</c:v>
                </c:pt>
                <c:pt idx="1">
                  <c:v>8.3000000000000007</c:v>
                </c:pt>
                <c:pt idx="2">
                  <c:v>10</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 and researchers</c:v>
                </c:pt>
              </c:strCache>
            </c:strRef>
          </c:tx>
          <c:spPr>
            <a:solidFill>
              <a:srgbClr val="FF5000">
                <a:lumMod val="60000"/>
                <a:lumOff val="40000"/>
              </a:srgbClr>
            </a:solidFill>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6.9870365683952027</c:v>
                </c:pt>
                <c:pt idx="1">
                  <c:v>6.8</c:v>
                </c:pt>
                <c:pt idx="2">
                  <c:v>7.5</c:v>
                </c:pt>
              </c:numCache>
            </c:numRef>
          </c:val>
          <c:extLst>
            <c:ext xmlns:c16="http://schemas.microsoft.com/office/drawing/2014/chart" uri="{C3380CC4-5D6E-409C-BE32-E72D297353CC}">
              <c16:uniqueId val="{00000000-D98D-45C4-A84C-E70327E31998}"/>
            </c:ext>
          </c:extLst>
        </c:ser>
        <c:ser>
          <c:idx val="2"/>
          <c:order val="2"/>
          <c:tx>
            <c:strRef>
              <c:f>Sheet1!$D$1</c:f>
              <c:strCache>
                <c:ptCount val="1"/>
                <c:pt idx="0">
                  <c:v>Politicians</c:v>
                </c:pt>
              </c:strCache>
            </c:strRef>
          </c:tx>
          <c:spPr>
            <a:solidFill>
              <a:srgbClr val="0060FF"/>
            </a:solidFill>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15.631390415814787</c:v>
                </c:pt>
                <c:pt idx="1">
                  <c:v>16.3</c:v>
                </c:pt>
                <c:pt idx="2">
                  <c:v>22</c:v>
                </c:pt>
              </c:numCache>
            </c:numRef>
          </c:val>
          <c:extLst>
            <c:ext xmlns:c16="http://schemas.microsoft.com/office/drawing/2014/chart" uri="{C3380CC4-5D6E-409C-BE32-E72D297353CC}">
              <c16:uniqueId val="{00000001-D98D-45C4-A84C-E70327E31998}"/>
            </c:ext>
          </c:extLst>
        </c:ser>
        <c:ser>
          <c:idx val="3"/>
          <c:order val="3"/>
          <c:tx>
            <c:strRef>
              <c:f>Sheet1!$E$1</c:f>
              <c:strCache>
                <c:ptCount val="1"/>
                <c:pt idx="0">
                  <c:v>Youth</c:v>
                </c:pt>
              </c:strCache>
            </c:strRef>
          </c:tx>
          <c:spPr>
            <a:solidFill>
              <a:srgbClr val="BD9B08"/>
            </a:solidFill>
          </c:spPr>
          <c:invertIfNegative val="0"/>
          <c:cat>
            <c:numRef>
              <c:f>Sheet1!$A$2:$A$4</c:f>
              <c:numCache>
                <c:formatCode>General</c:formatCode>
                <c:ptCount val="3"/>
                <c:pt idx="0">
                  <c:v>2022</c:v>
                </c:pt>
                <c:pt idx="1">
                  <c:v>2023</c:v>
                </c:pt>
                <c:pt idx="2">
                  <c:v>2024</c:v>
                </c:pt>
              </c:numCache>
            </c:numRef>
          </c:cat>
          <c:val>
            <c:numRef>
              <c:f>Sheet1!$E$2:$E$4</c:f>
              <c:numCache>
                <c:formatCode>0.0</c:formatCode>
                <c:ptCount val="3"/>
                <c:pt idx="0">
                  <c:v>49.872646683647595</c:v>
                </c:pt>
                <c:pt idx="1">
                  <c:v>50.7</c:v>
                </c:pt>
                <c:pt idx="2">
                  <c:v>42.2</c:v>
                </c:pt>
              </c:numCache>
            </c:numRef>
          </c:val>
          <c:extLst>
            <c:ext xmlns:c16="http://schemas.microsoft.com/office/drawing/2014/chart" uri="{C3380CC4-5D6E-409C-BE32-E72D297353CC}">
              <c16:uniqueId val="{00000002-D98D-45C4-A84C-E70327E31998}"/>
            </c:ext>
          </c:extLst>
        </c:ser>
        <c:ser>
          <c:idx val="4"/>
          <c:order val="4"/>
          <c:tx>
            <c:strRef>
              <c:f>Sheet1!$F$1</c:f>
              <c:strCache>
                <c:ptCount val="1"/>
                <c:pt idx="0">
                  <c:v>Farmers</c:v>
                </c:pt>
              </c:strCache>
            </c:strRef>
          </c:tx>
          <c:spPr>
            <a:solidFill>
              <a:srgbClr val="00B050"/>
            </a:solidFill>
          </c:spPr>
          <c:invertIfNegative val="0"/>
          <c:cat>
            <c:numRef>
              <c:f>Sheet1!$A$2:$A$4</c:f>
              <c:numCache>
                <c:formatCode>General</c:formatCode>
                <c:ptCount val="3"/>
                <c:pt idx="0">
                  <c:v>2022</c:v>
                </c:pt>
                <c:pt idx="1">
                  <c:v>2023</c:v>
                </c:pt>
                <c:pt idx="2">
                  <c:v>2024</c:v>
                </c:pt>
              </c:numCache>
            </c:numRef>
          </c:cat>
          <c:val>
            <c:numRef>
              <c:f>Sheet1!$F$2:$F$4</c:f>
              <c:numCache>
                <c:formatCode>0.0</c:formatCode>
                <c:ptCount val="3"/>
                <c:pt idx="0">
                  <c:v>6.545840793887967</c:v>
                </c:pt>
                <c:pt idx="1">
                  <c:v>5.5</c:v>
                </c:pt>
                <c:pt idx="2">
                  <c:v>4.9000000000000004</c:v>
                </c:pt>
              </c:numCache>
            </c:numRef>
          </c:val>
          <c:extLst>
            <c:ext xmlns:c16="http://schemas.microsoft.com/office/drawing/2014/chart" uri="{C3380CC4-5D6E-409C-BE32-E72D297353CC}">
              <c16:uniqueId val="{00000003-D98D-45C4-A84C-E70327E31998}"/>
            </c:ext>
          </c:extLst>
        </c:ser>
        <c:ser>
          <c:idx val="5"/>
          <c:order val="5"/>
          <c:tx>
            <c:strRef>
              <c:f>Sheet1!$G$1</c:f>
              <c:strCache>
                <c:ptCount val="1"/>
                <c:pt idx="0">
                  <c:v>No one in particular</c:v>
                </c:pt>
              </c:strCache>
            </c:strRef>
          </c:tx>
          <c:spPr>
            <a:solidFill>
              <a:srgbClr val="802AB7"/>
            </a:solidFill>
          </c:spPr>
          <c:invertIfNegative val="0"/>
          <c:cat>
            <c:numRef>
              <c:f>Sheet1!$A$2:$A$4</c:f>
              <c:numCache>
                <c:formatCode>General</c:formatCode>
                <c:ptCount val="3"/>
                <c:pt idx="0">
                  <c:v>2022</c:v>
                </c:pt>
                <c:pt idx="1">
                  <c:v>2023</c:v>
                </c:pt>
                <c:pt idx="2">
                  <c:v>2024</c:v>
                </c:pt>
              </c:numCache>
            </c:numRef>
          </c:cat>
          <c:val>
            <c:numRef>
              <c:f>Sheet1!$G$2:$G$4</c:f>
              <c:numCache>
                <c:formatCode>0.0</c:formatCode>
                <c:ptCount val="3"/>
                <c:pt idx="0">
                  <c:v>12.457905005612808</c:v>
                </c:pt>
                <c:pt idx="1">
                  <c:v>10.9</c:v>
                </c:pt>
                <c:pt idx="2">
                  <c:v>12.4</c:v>
                </c:pt>
              </c:numCache>
            </c:numRef>
          </c:val>
          <c:extLst>
            <c:ext xmlns:c16="http://schemas.microsoft.com/office/drawing/2014/chart" uri="{C3380CC4-5D6E-409C-BE32-E72D297353CC}">
              <c16:uniqueId val="{00000004-D98D-45C4-A84C-E70327E31998}"/>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numRef>
              <c:f>Sheet1!$A$2:$A$4</c:f>
              <c:numCache>
                <c:formatCode>General</c:formatCode>
                <c:ptCount val="3"/>
                <c:pt idx="0">
                  <c:v>2022</c:v>
                </c:pt>
                <c:pt idx="1">
                  <c:v>2023</c:v>
                </c:pt>
                <c:pt idx="2">
                  <c:v>2024</c:v>
                </c:pt>
              </c:numCache>
            </c:numRef>
          </c:cat>
          <c:val>
            <c:numRef>
              <c:f>Sheet1!$H$2:$H$4</c:f>
              <c:numCache>
                <c:formatCode>0.0</c:formatCode>
                <c:ptCount val="3"/>
                <c:pt idx="0">
                  <c:v>1.1929498409400341</c:v>
                </c:pt>
                <c:pt idx="1">
                  <c:v>1.5</c:v>
                </c:pt>
                <c:pt idx="2">
                  <c:v>1</c:v>
                </c:pt>
              </c:numCache>
            </c:numRef>
          </c:val>
          <c:extLst>
            <c:ext xmlns:c16="http://schemas.microsoft.com/office/drawing/2014/chart" uri="{C3380CC4-5D6E-409C-BE32-E72D297353CC}">
              <c16:uniqueId val="{00000005-D98D-45C4-A84C-E70327E31998}"/>
            </c:ext>
          </c:extLst>
        </c:ser>
        <c:dLbls>
          <c:showLegendKey val="0"/>
          <c:showVal val="0"/>
          <c:showCatName val="0"/>
          <c:showSerName val="0"/>
          <c:showPercent val="0"/>
          <c:showBubbleSize val="0"/>
        </c:dLbls>
        <c:gapWidth val="150"/>
        <c:axId val="140577024"/>
        <c:axId val="140578816"/>
      </c:barChart>
      <c:catAx>
        <c:axId val="140577024"/>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140578816"/>
        <c:crosses val="autoZero"/>
        <c:auto val="1"/>
        <c:lblAlgn val="ctr"/>
        <c:lblOffset val="100"/>
        <c:noMultiLvlLbl val="0"/>
      </c:catAx>
      <c:valAx>
        <c:axId val="140578816"/>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40577024"/>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Education</a:t>
            </a: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CE96-4618-A02E-426CA7D33824}"/>
              </c:ext>
            </c:extLst>
          </c:dPt>
          <c:dPt>
            <c:idx val="3"/>
            <c:bubble3D val="0"/>
            <c:spPr>
              <a:solidFill>
                <a:srgbClr val="717171"/>
              </a:solidFill>
              <a:ln>
                <a:solidFill>
                  <a:srgbClr val="BD9B08"/>
                </a:solidFill>
              </a:ln>
            </c:spPr>
            <c:extLst>
              <c:ext xmlns:c16="http://schemas.microsoft.com/office/drawing/2014/chart" uri="{C3380CC4-5D6E-409C-BE32-E72D297353CC}">
                <c16:uniqueId val="{00000007-CE96-4618-A02E-426CA7D33824}"/>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96-4618-A02E-426CA7D33824}"/>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96-4618-A02E-426CA7D33824}"/>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Without primary school</c:v>
                </c:pt>
                <c:pt idx="1">
                  <c:v>Primary school</c:v>
                </c:pt>
                <c:pt idx="2">
                  <c:v>Secondary school </c:v>
                </c:pt>
                <c:pt idx="3">
                  <c:v>University</c:v>
                </c:pt>
              </c:strCache>
            </c:strRef>
          </c:cat>
          <c:val>
            <c:numRef>
              <c:f>Sheet1!$B$2:$B$5</c:f>
              <c:numCache>
                <c:formatCode>General</c:formatCode>
                <c:ptCount val="4"/>
                <c:pt idx="0">
                  <c:v>1.1000000000000001</c:v>
                </c:pt>
                <c:pt idx="1">
                  <c:v>10.6</c:v>
                </c:pt>
                <c:pt idx="2">
                  <c:v>64.7</c:v>
                </c:pt>
                <c:pt idx="3" formatCode="0.0">
                  <c:v>23.6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68401390036342991"/>
          <c:w val="0.99228035308770801"/>
          <c:h val="0.10134057944405685"/>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formatCode="0.0">
                  <c:v>39.082264789031846</c:v>
                </c:pt>
                <c:pt idx="1">
                  <c:v>40.9</c:v>
                </c:pt>
                <c:pt idx="2">
                  <c:v>34.299999999999997</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Resistance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formatCode="0.0">
                  <c:v>27.870085450655584</c:v>
                </c:pt>
                <c:pt idx="1">
                  <c:v>23.3</c:v>
                </c:pt>
                <c:pt idx="2">
                  <c:v>21.1</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General</c:formatCode>
                <c:ptCount val="3"/>
                <c:pt idx="0" formatCode="0.0">
                  <c:v>8.332318055691017</c:v>
                </c:pt>
                <c:pt idx="1">
                  <c:v>7.8</c:v>
                </c:pt>
                <c:pt idx="2">
                  <c:v>11.8</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651-4B37-828E-1EC9CEB80A49}"/>
                </c:ext>
              </c:extLst>
            </c:dLbl>
            <c:spPr>
              <a:noFill/>
              <a:ln>
                <a:noFill/>
              </a:ln>
              <a:effectLst/>
            </c:spPr>
            <c:txPr>
              <a:bodyPr/>
              <a:lstStyle/>
              <a:p>
                <a:pPr>
                  <a:defRPr sz="1000" b="1">
                    <a:solidFill>
                      <a:srgbClr val="71717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Sheet1!$E$2:$E$4</c:f>
              <c:numCache>
                <c:formatCode>General</c:formatCode>
                <c:ptCount val="3"/>
                <c:pt idx="0" formatCode="0.0">
                  <c:v>13.327737389635159</c:v>
                </c:pt>
                <c:pt idx="1">
                  <c:v>14.5</c:v>
                </c:pt>
                <c:pt idx="2" formatCode="0.0">
                  <c:v>15</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state of affairs in the European Union</c:v>
                </c:pt>
              </c:strCache>
            </c:strRef>
          </c:tx>
          <c:spPr>
            <a:solidFill>
              <a:srgbClr val="802AB7">
                <a:lumMod val="75000"/>
              </a:srgbClr>
            </a:solidFill>
            <a:ln>
              <a:solidFill>
                <a:srgbClr val="FFFFFF"/>
              </a:solidFill>
            </a:ln>
          </c:spPr>
          <c:invertIfNegative val="0"/>
          <c:dLbls>
            <c:dLbl>
              <c:idx val="0"/>
              <c:layout>
                <c:manualLayout>
                  <c:x val="4.7788470885583743E-3"/>
                  <c:y val="-1.3525336359982028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1-4B37-828E-1EC9CEB80A49}"/>
                </c:ext>
              </c:extLst>
            </c:dLbl>
            <c:dLbl>
              <c:idx val="1"/>
              <c:layout>
                <c:manualLayout>
                  <c:x val="1.5929908403026682E-3"/>
                  <c:y val="-1.8833321510486865E-3"/>
                </c:manualLayout>
              </c:layout>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1-4B37-828E-1EC9CEB80A49}"/>
                </c:ext>
              </c:extLst>
            </c:dLbl>
            <c:dLbl>
              <c:idx val="2"/>
              <c:layout>
                <c:manualLayout>
                  <c:x val="3.1859816806053365E-3"/>
                  <c:y val="-2.5853254829632782E-3"/>
                </c:manualLayout>
              </c:layout>
              <c:spPr>
                <a:noFill/>
                <a:ln>
                  <a:noFill/>
                </a:ln>
                <a:effectLst/>
              </c:spPr>
              <c:txPr>
                <a:bodyPr/>
                <a:lstStyle/>
                <a:p>
                  <a:pPr>
                    <a:defRPr sz="1000" b="1">
                      <a:solidFill>
                        <a:srgbClr val="FFFF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1-4B37-828E-1EC9CEB80A49}"/>
                </c:ext>
              </c:extLst>
            </c:dLbl>
            <c:dLbl>
              <c:idx val="3"/>
              <c:delete val="1"/>
              <c:extLst>
                <c:ext xmlns:c15="http://schemas.microsoft.com/office/drawing/2012/chart" uri="{CE6537A1-D6FC-4f65-9D91-7224C49458BB}"/>
                <c:ext xmlns:c16="http://schemas.microsoft.com/office/drawing/2014/chart" uri="{C3380CC4-5D6E-409C-BE32-E72D297353CC}">
                  <c16:uniqueId val="{00000004-F651-4B37-828E-1EC9CEB80A49}"/>
                </c:ext>
              </c:extLst>
            </c:dLbl>
            <c:spPr>
              <a:noFill/>
              <a:ln>
                <a:noFill/>
              </a:ln>
              <a:effectLst/>
            </c:spPr>
            <c:txPr>
              <a:bodyPr/>
              <a:lstStyle/>
              <a:p>
                <a:pPr>
                  <a:defRPr sz="1000">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Sheet1!$F$2:$F$4</c:f>
              <c:numCache>
                <c:formatCode>General</c:formatCode>
                <c:ptCount val="3"/>
                <c:pt idx="0" formatCode="0.0">
                  <c:v>9.2015821064558256</c:v>
                </c:pt>
                <c:pt idx="1">
                  <c:v>8.5</c:v>
                </c:pt>
                <c:pt idx="2">
                  <c:v>13.6</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Sheet1!$G$2:$G$4</c:f>
              <c:numCache>
                <c:formatCode>0.0</c:formatCode>
                <c:ptCount val="3"/>
                <c:pt idx="0">
                  <c:v>2.1860122085317291</c:v>
                </c:pt>
                <c:pt idx="1">
                  <c:v>5</c:v>
                </c:pt>
                <c:pt idx="2">
                  <c:v>4.2</c:v>
                </c:pt>
              </c:numCache>
            </c:numRef>
          </c:val>
          <c:extLst>
            <c:ext xmlns:c16="http://schemas.microsoft.com/office/drawing/2014/chart" uri="{C3380CC4-5D6E-409C-BE32-E72D297353CC}">
              <c16:uniqueId val="{00000005-F651-4B37-828E-1EC9CEB80A49}"/>
            </c:ext>
          </c:extLst>
        </c:ser>
        <c:dLbls>
          <c:showLegendKey val="0"/>
          <c:showVal val="0"/>
          <c:showCatName val="0"/>
          <c:showSerName val="0"/>
          <c:showPercent val="0"/>
          <c:showBubbleSize val="0"/>
        </c:dLbls>
        <c:gapWidth val="66"/>
        <c:overlap val="100"/>
        <c:axId val="140651136"/>
        <c:axId val="140677504"/>
      </c:barChart>
      <c:catAx>
        <c:axId val="14065113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40677504"/>
        <c:crosses val="autoZero"/>
        <c:auto val="1"/>
        <c:lblAlgn val="ctr"/>
        <c:lblOffset val="100"/>
        <c:noMultiLvlLbl val="0"/>
      </c:catAx>
      <c:valAx>
        <c:axId val="140677504"/>
        <c:scaling>
          <c:orientation val="minMax"/>
        </c:scaling>
        <c:delete val="1"/>
        <c:axPos val="l"/>
        <c:numFmt formatCode="0.0" sourceLinked="1"/>
        <c:majorTickMark val="out"/>
        <c:minorTickMark val="none"/>
        <c:tickLblPos val="nextTo"/>
        <c:crossAx val="140651136"/>
        <c:crosses val="autoZero"/>
        <c:crossBetween val="between"/>
      </c:valAx>
    </c:plotArea>
    <c:legend>
      <c:legendPos val="b"/>
      <c:layout>
        <c:manualLayout>
          <c:xMode val="edge"/>
          <c:yMode val="edge"/>
          <c:x val="5.1274361314154721E-2"/>
          <c:y val="0.89839670041244846"/>
          <c:w val="0.92801289871268799"/>
          <c:h val="0.10160329958755156"/>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E60D7F"/>
            </a:solidFill>
            <a:ln>
              <a:solidFill>
                <a:srgbClr val="FFFFFF"/>
              </a:solidFill>
            </a:ln>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1.3</c:v>
                </c:pt>
                <c:pt idx="1">
                  <c:v>2.5</c:v>
                </c:pt>
                <c:pt idx="2">
                  <c:v>0.8</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0.0</c:formatCode>
                <c:ptCount val="3"/>
                <c:pt idx="0">
                  <c:v>46.9</c:v>
                </c:pt>
                <c:pt idx="1">
                  <c:v>41.5</c:v>
                </c:pt>
                <c:pt idx="2">
                  <c:v>49.2</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0.0</c:formatCode>
                <c:ptCount val="3"/>
                <c:pt idx="0">
                  <c:v>51.8</c:v>
                </c:pt>
                <c:pt idx="1">
                  <c:v>56</c:v>
                </c:pt>
                <c:pt idx="2">
                  <c:v>50</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45573376"/>
        <c:axId val="145574912"/>
      </c:barChart>
      <c:catAx>
        <c:axId val="145573376"/>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145574912"/>
        <c:crosses val="autoZero"/>
        <c:auto val="1"/>
        <c:lblAlgn val="ctr"/>
        <c:lblOffset val="100"/>
        <c:noMultiLvlLbl val="0"/>
      </c:catAx>
      <c:valAx>
        <c:axId val="145574912"/>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145573376"/>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The impact of the European integration process on the daily lives of citizens</c:v>
                </c:pt>
              </c:strCache>
            </c:strRef>
          </c:tx>
          <c:spPr>
            <a:solidFill>
              <a:srgbClr val="E60D7F"/>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0.0</c:formatCode>
                <c:ptCount val="3"/>
                <c:pt idx="0">
                  <c:v>33.430003042666641</c:v>
                </c:pt>
                <c:pt idx="1">
                  <c:v>30.4</c:v>
                </c:pt>
                <c:pt idx="2">
                  <c:v>22.1</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Benefits of EU integration</c:v>
                </c:pt>
              </c:strCache>
            </c:strRef>
          </c:tx>
          <c:spPr>
            <a:solidFill>
              <a:srgbClr val="0060FF"/>
            </a:solidFill>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14.780200529306761</c:v>
                </c:pt>
                <c:pt idx="1">
                  <c:v>14.3</c:v>
                </c:pt>
                <c:pt idx="2">
                  <c:v>15.2</c:v>
                </c:pt>
              </c:numCache>
            </c:numRef>
          </c:val>
          <c:extLst>
            <c:ext xmlns:c16="http://schemas.microsoft.com/office/drawing/2014/chart" uri="{C3380CC4-5D6E-409C-BE32-E72D297353CC}">
              <c16:uniqueId val="{00000000-922F-4B63-853F-AE13241D8820}"/>
            </c:ext>
          </c:extLst>
        </c:ser>
        <c:ser>
          <c:idx val="2"/>
          <c:order val="2"/>
          <c:tx>
            <c:strRef>
              <c:f>Sheet1!$D$1</c:f>
              <c:strCache>
                <c:ptCount val="1"/>
                <c:pt idx="0">
                  <c:v>Possibility to use EU financial assistance</c:v>
                </c:pt>
              </c:strCache>
            </c:strRef>
          </c:tx>
          <c:spPr>
            <a:solidFill>
              <a:srgbClr val="BD9B08"/>
            </a:solidFill>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23.204701072706769</c:v>
                </c:pt>
                <c:pt idx="1">
                  <c:v>19.5</c:v>
                </c:pt>
                <c:pt idx="2">
                  <c:v>26.7</c:v>
                </c:pt>
              </c:numCache>
            </c:numRef>
          </c:val>
          <c:extLst>
            <c:ext xmlns:c16="http://schemas.microsoft.com/office/drawing/2014/chart" uri="{C3380CC4-5D6E-409C-BE32-E72D297353CC}">
              <c16:uniqueId val="{00000001-922F-4B63-853F-AE13241D8820}"/>
            </c:ext>
          </c:extLst>
        </c:ser>
        <c:ser>
          <c:idx val="3"/>
          <c:order val="3"/>
          <c:tx>
            <c:strRef>
              <c:f>Sheet1!$E$1</c:f>
              <c:strCache>
                <c:ptCount val="1"/>
                <c:pt idx="0">
                  <c:v>Reforms within the integration process</c:v>
                </c:pt>
              </c:strCache>
            </c:strRef>
          </c:tx>
          <c:spPr>
            <a:solidFill>
              <a:srgbClr val="FF8B57"/>
            </a:solidFill>
          </c:spPr>
          <c:invertIfNegative val="0"/>
          <c:cat>
            <c:numRef>
              <c:f>Sheet1!$A$2:$A$4</c:f>
              <c:numCache>
                <c:formatCode>General</c:formatCode>
                <c:ptCount val="3"/>
                <c:pt idx="0">
                  <c:v>2022</c:v>
                </c:pt>
                <c:pt idx="1">
                  <c:v>2023</c:v>
                </c:pt>
                <c:pt idx="2">
                  <c:v>2024</c:v>
                </c:pt>
              </c:numCache>
            </c:numRef>
          </c:cat>
          <c:val>
            <c:numRef>
              <c:f>Sheet1!$E$2:$E$4</c:f>
              <c:numCache>
                <c:formatCode>0.0</c:formatCode>
                <c:ptCount val="3"/>
                <c:pt idx="0">
                  <c:v>12.70781830562437</c:v>
                </c:pt>
                <c:pt idx="1">
                  <c:v>14.4</c:v>
                </c:pt>
                <c:pt idx="2">
                  <c:v>11.9</c:v>
                </c:pt>
              </c:numCache>
            </c:numRef>
          </c:val>
          <c:extLst>
            <c:ext xmlns:c16="http://schemas.microsoft.com/office/drawing/2014/chart" uri="{C3380CC4-5D6E-409C-BE32-E72D297353CC}">
              <c16:uniqueId val="{00000002-922F-4B63-853F-AE13241D8820}"/>
            </c:ext>
          </c:extLst>
        </c:ser>
        <c:ser>
          <c:idx val="4"/>
          <c:order val="4"/>
          <c:tx>
            <c:strRef>
              <c:f>Sheet1!$F$1</c:f>
              <c:strCache>
                <c:ptCount val="1"/>
                <c:pt idx="0">
                  <c:v>Integration costs</c:v>
                </c:pt>
              </c:strCache>
            </c:strRef>
          </c:tx>
          <c:spPr>
            <a:solidFill>
              <a:srgbClr val="00B050"/>
            </a:solidFill>
          </c:spPr>
          <c:invertIfNegative val="0"/>
          <c:cat>
            <c:numRef>
              <c:f>Sheet1!$A$2:$A$4</c:f>
              <c:numCache>
                <c:formatCode>General</c:formatCode>
                <c:ptCount val="3"/>
                <c:pt idx="0">
                  <c:v>2022</c:v>
                </c:pt>
                <c:pt idx="1">
                  <c:v>2023</c:v>
                </c:pt>
                <c:pt idx="2">
                  <c:v>2024</c:v>
                </c:pt>
              </c:numCache>
            </c:numRef>
          </c:cat>
          <c:val>
            <c:numRef>
              <c:f>Sheet1!$F$2:$F$4</c:f>
              <c:numCache>
                <c:formatCode>0.0</c:formatCode>
                <c:ptCount val="3"/>
                <c:pt idx="0">
                  <c:v>7.1552090459722066</c:v>
                </c:pt>
                <c:pt idx="1">
                  <c:v>6.7</c:v>
                </c:pt>
                <c:pt idx="2">
                  <c:v>8.4</c:v>
                </c:pt>
              </c:numCache>
            </c:numRef>
          </c:val>
          <c:extLst>
            <c:ext xmlns:c16="http://schemas.microsoft.com/office/drawing/2014/chart" uri="{C3380CC4-5D6E-409C-BE32-E72D297353CC}">
              <c16:uniqueId val="{00000003-922F-4B63-853F-AE13241D8820}"/>
            </c:ext>
          </c:extLst>
        </c:ser>
        <c:ser>
          <c:idx val="5"/>
          <c:order val="5"/>
          <c:tx>
            <c:strRef>
              <c:f>Sheet1!$G$1</c:f>
              <c:strCache>
                <c:ptCount val="1"/>
                <c:pt idx="0">
                  <c:v>Something else</c:v>
                </c:pt>
              </c:strCache>
            </c:strRef>
          </c:tx>
          <c:spPr>
            <a:solidFill>
              <a:srgbClr val="802AB7"/>
            </a:solidFill>
          </c:spPr>
          <c:invertIfNegative val="0"/>
          <c:cat>
            <c:numRef>
              <c:f>Sheet1!$A$2:$A$4</c:f>
              <c:numCache>
                <c:formatCode>General</c:formatCode>
                <c:ptCount val="3"/>
                <c:pt idx="0">
                  <c:v>2022</c:v>
                </c:pt>
                <c:pt idx="1">
                  <c:v>2023</c:v>
                </c:pt>
                <c:pt idx="2">
                  <c:v>2024</c:v>
                </c:pt>
              </c:numCache>
            </c:numRef>
          </c:cat>
          <c:val>
            <c:numRef>
              <c:f>Sheet1!$G$2:$G$4</c:f>
              <c:numCache>
                <c:formatCode>0.0</c:formatCode>
                <c:ptCount val="3"/>
                <c:pt idx="0">
                  <c:v>0.16509164465444914</c:v>
                </c:pt>
                <c:pt idx="1">
                  <c:v>0</c:v>
                </c:pt>
                <c:pt idx="2">
                  <c:v>1.5</c:v>
                </c:pt>
              </c:numCache>
            </c:numRef>
          </c:val>
          <c:extLst>
            <c:ext xmlns:c16="http://schemas.microsoft.com/office/drawing/2014/chart" uri="{C3380CC4-5D6E-409C-BE32-E72D297353CC}">
              <c16:uniqueId val="{00000004-922F-4B63-853F-AE13241D8820}"/>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numRef>
              <c:f>Sheet1!$A$2:$A$4</c:f>
              <c:numCache>
                <c:formatCode>General</c:formatCode>
                <c:ptCount val="3"/>
                <c:pt idx="0">
                  <c:v>2022</c:v>
                </c:pt>
                <c:pt idx="1">
                  <c:v>2023</c:v>
                </c:pt>
                <c:pt idx="2">
                  <c:v>2024</c:v>
                </c:pt>
              </c:numCache>
            </c:numRef>
          </c:cat>
          <c:val>
            <c:numRef>
              <c:f>Sheet1!$H$2:$H$4</c:f>
              <c:numCache>
                <c:formatCode>0.0</c:formatCode>
                <c:ptCount val="3"/>
                <c:pt idx="0">
                  <c:v>8.5</c:v>
                </c:pt>
                <c:pt idx="1">
                  <c:v>14.7</c:v>
                </c:pt>
                <c:pt idx="2">
                  <c:v>14.2</c:v>
                </c:pt>
              </c:numCache>
            </c:numRef>
          </c:val>
          <c:extLst>
            <c:ext xmlns:c16="http://schemas.microsoft.com/office/drawing/2014/chart" uri="{C3380CC4-5D6E-409C-BE32-E72D297353CC}">
              <c16:uniqueId val="{00000005-922F-4B63-853F-AE13241D8820}"/>
            </c:ext>
          </c:extLst>
        </c:ser>
        <c:dLbls>
          <c:showLegendKey val="0"/>
          <c:showVal val="0"/>
          <c:showCatName val="0"/>
          <c:showSerName val="0"/>
          <c:showPercent val="0"/>
          <c:showBubbleSize val="0"/>
        </c:dLbls>
        <c:gapWidth val="150"/>
        <c:axId val="145638528"/>
        <c:axId val="145640064"/>
      </c:barChart>
      <c:catAx>
        <c:axId val="145638528"/>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en-US"/>
          </a:p>
        </c:txPr>
        <c:crossAx val="145640064"/>
        <c:crosses val="autoZero"/>
        <c:auto val="1"/>
        <c:lblAlgn val="ctr"/>
        <c:lblOffset val="100"/>
        <c:noMultiLvlLbl val="0"/>
      </c:catAx>
      <c:valAx>
        <c:axId val="145640064"/>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45638528"/>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2022</c:v>
                </c:pt>
              </c:strCache>
            </c:strRef>
          </c:tx>
          <c:spPr>
            <a:solidFill>
              <a:srgbClr val="989898"/>
            </a:solidFill>
            <a:ln>
              <a:solidFill>
                <a:srgbClr val="FFFFFF"/>
              </a:solidFill>
            </a:ln>
          </c:spPr>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Sheet1!$B$2:$B$9</c:f>
              <c:numCache>
                <c:formatCode>General</c:formatCode>
                <c:ptCount val="8"/>
                <c:pt idx="0">
                  <c:v>0</c:v>
                </c:pt>
                <c:pt idx="1">
                  <c:v>2</c:v>
                </c:pt>
                <c:pt idx="2">
                  <c:v>0</c:v>
                </c:pt>
                <c:pt idx="3">
                  <c:v>1.6</c:v>
                </c:pt>
                <c:pt idx="4">
                  <c:v>2.5</c:v>
                </c:pt>
                <c:pt idx="5">
                  <c:v>49.7</c:v>
                </c:pt>
                <c:pt idx="6">
                  <c:v>1.1000000000000001</c:v>
                </c:pt>
                <c:pt idx="7">
                  <c:v>43.1</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2023</c:v>
                </c:pt>
              </c:strCache>
            </c:strRef>
          </c:tx>
          <c:spPr>
            <a:solidFill>
              <a:srgbClr val="E60D7F"/>
            </a:solidFill>
            <a:ln>
              <a:solidFill>
                <a:srgbClr val="FFFFFF"/>
              </a:solidFill>
            </a:ln>
          </c:spPr>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Sheet1!$C$2:$C$9</c:f>
              <c:numCache>
                <c:formatCode>General</c:formatCode>
                <c:ptCount val="8"/>
                <c:pt idx="0">
                  <c:v>0</c:v>
                </c:pt>
                <c:pt idx="1">
                  <c:v>3.6</c:v>
                </c:pt>
                <c:pt idx="2">
                  <c:v>0</c:v>
                </c:pt>
                <c:pt idx="3">
                  <c:v>1.6</c:v>
                </c:pt>
                <c:pt idx="4">
                  <c:v>2.2000000000000002</c:v>
                </c:pt>
                <c:pt idx="5">
                  <c:v>50.7</c:v>
                </c:pt>
                <c:pt idx="6">
                  <c:v>1.4</c:v>
                </c:pt>
                <c:pt idx="7">
                  <c:v>40.5</c:v>
                </c:pt>
              </c:numCache>
            </c:numRef>
          </c:val>
          <c:extLst>
            <c:ext xmlns:c16="http://schemas.microsoft.com/office/drawing/2014/chart" uri="{C3380CC4-5D6E-409C-BE32-E72D297353CC}">
              <c16:uniqueId val="{00000003-7693-4720-B5B5-9BD4C285D082}"/>
            </c:ext>
          </c:extLst>
        </c:ser>
        <c:ser>
          <c:idx val="2"/>
          <c:order val="2"/>
          <c:tx>
            <c:strRef>
              <c:f>Sheet1!$D$1</c:f>
              <c:strCache>
                <c:ptCount val="1"/>
                <c:pt idx="0">
                  <c:v>2024</c:v>
                </c:pt>
              </c:strCache>
            </c:strRef>
          </c:tx>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Sheet1!$D$2:$D$9</c:f>
              <c:numCache>
                <c:formatCode>General</c:formatCode>
                <c:ptCount val="8"/>
                <c:pt idx="0">
                  <c:v>0</c:v>
                </c:pt>
                <c:pt idx="1">
                  <c:v>3.5</c:v>
                </c:pt>
                <c:pt idx="2">
                  <c:v>0</c:v>
                </c:pt>
                <c:pt idx="3">
                  <c:v>2</c:v>
                </c:pt>
                <c:pt idx="4">
                  <c:v>2.2999999999999998</c:v>
                </c:pt>
                <c:pt idx="5">
                  <c:v>48.4</c:v>
                </c:pt>
                <c:pt idx="6">
                  <c:v>3.5</c:v>
                </c:pt>
                <c:pt idx="7">
                  <c:v>40.299999999999997</c:v>
                </c:pt>
              </c:numCache>
            </c:numRef>
          </c:val>
          <c:extLst>
            <c:ext xmlns:c16="http://schemas.microsoft.com/office/drawing/2014/chart" uri="{C3380CC4-5D6E-409C-BE32-E72D297353CC}">
              <c16:uniqueId val="{00000000-99F2-41F1-BF40-9660DD3762C4}"/>
            </c:ext>
          </c:extLst>
        </c:ser>
        <c:dLbls>
          <c:showLegendKey val="0"/>
          <c:showVal val="0"/>
          <c:showCatName val="0"/>
          <c:showSerName val="0"/>
          <c:showPercent val="0"/>
          <c:showBubbleSize val="0"/>
        </c:dLbls>
        <c:gapWidth val="95"/>
        <c:axId val="1732608"/>
        <c:axId val="1734144"/>
      </c:barChart>
      <c:catAx>
        <c:axId val="1732608"/>
        <c:scaling>
          <c:orientation val="maxMin"/>
        </c:scaling>
        <c:delete val="1"/>
        <c:axPos val="b"/>
        <c:numFmt formatCode="General" sourceLinked="0"/>
        <c:majorTickMark val="none"/>
        <c:minorTickMark val="none"/>
        <c:tickLblPos val="nextTo"/>
        <c:crossAx val="1734144"/>
        <c:crosses val="autoZero"/>
        <c:auto val="1"/>
        <c:lblAlgn val="ctr"/>
        <c:lblOffset val="100"/>
        <c:noMultiLvlLbl val="0"/>
      </c:catAx>
      <c:valAx>
        <c:axId val="1734144"/>
        <c:scaling>
          <c:orientation val="minMax"/>
          <c:max val="100"/>
        </c:scaling>
        <c:delete val="0"/>
        <c:axPos val="r"/>
        <c:majorGridlines/>
        <c:numFmt formatCode="General" sourceLinked="1"/>
        <c:majorTickMark val="none"/>
        <c:minorTickMark val="none"/>
        <c:tickLblPos val="high"/>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1732608"/>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56.261394165147976</c:v>
                </c:pt>
                <c:pt idx="1">
                  <c:v>61</c:v>
                </c:pt>
                <c:pt idx="2">
                  <c:v>59.4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Japan</c:v>
                </c:pt>
              </c:strCache>
            </c:strRef>
          </c:tx>
          <c:spPr>
            <a:solidFill>
              <a:srgbClr val="C00000"/>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0.0</c:formatCode>
                <c:ptCount val="3"/>
                <c:pt idx="0">
                  <c:v>4.8731435169142507</c:v>
                </c:pt>
                <c:pt idx="1">
                  <c:v>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China</c:v>
                </c:pt>
              </c:strCache>
            </c:strRef>
          </c:tx>
          <c:spPr>
            <a:solidFill>
              <a:srgbClr val="0000CC"/>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General</c:formatCode>
                <c:ptCount val="3"/>
                <c:pt idx="2" formatCode="0.0">
                  <c:v>7</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Turkey</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Sheet1!$E$2:$E$4</c:f>
              <c:numCache>
                <c:formatCode>General</c:formatCode>
                <c:ptCount val="3"/>
                <c:pt idx="0" formatCode="0.0">
                  <c:v>20.892460547672155</c:v>
                </c:pt>
                <c:pt idx="1">
                  <c:v>14.3</c:v>
                </c:pt>
                <c:pt idx="2" formatCode="0.0">
                  <c:v>14</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Russia</c:v>
                </c:pt>
              </c:strCache>
            </c:strRef>
          </c:tx>
          <c:spPr>
            <a:solidFill>
              <a:srgbClr val="717171"/>
            </a:solidFill>
            <a:ln>
              <a:solidFill>
                <a:srgbClr val="FFFFFF"/>
              </a:solidFill>
            </a:ln>
          </c:spPr>
          <c:invertIfNegative val="0"/>
          <c:dLbls>
            <c:dLbl>
              <c:idx val="1"/>
              <c:layout>
                <c:manualLayout>
                  <c:x val="0"/>
                  <c:y val="-1.974502173279615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6-490D-9CE7-FF00DDE48A25}"/>
                </c:ext>
              </c:extLst>
            </c:dLbl>
            <c:dLbl>
              <c:idx val="3"/>
              <c:layout>
                <c:manualLayout>
                  <c:x val="2.257336343115124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7F-4147-A2D1-D7514BAF1763}"/>
                </c:ext>
              </c:extLst>
            </c:dLbl>
            <c:spPr>
              <a:noFill/>
              <a:ln>
                <a:noFill/>
              </a:ln>
              <a:effectLst/>
            </c:spPr>
            <c:txPr>
              <a:bodyPr/>
              <a:lstStyle/>
              <a:p>
                <a:pPr>
                  <a:defRPr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Sheet1!$F$2:$F$4</c:f>
              <c:numCache>
                <c:formatCode>General</c:formatCode>
                <c:ptCount val="3"/>
                <c:pt idx="0" formatCode="0.0">
                  <c:v>6.0151100313187298</c:v>
                </c:pt>
                <c:pt idx="1">
                  <c:v>3.6</c:v>
                </c:pt>
                <c:pt idx="2">
                  <c:v>7.8</c:v>
                </c:pt>
              </c:numCache>
            </c:numRef>
          </c:val>
          <c:extLst>
            <c:ext xmlns:c16="http://schemas.microsoft.com/office/drawing/2014/chart" uri="{C3380CC4-5D6E-409C-BE32-E72D297353CC}">
              <c16:uniqueId val="{00000008-0FDF-4152-80C5-4C7C4549BFF4}"/>
            </c:ext>
          </c:extLst>
        </c:ser>
        <c:ser>
          <c:idx val="5"/>
          <c:order val="5"/>
          <c:tx>
            <c:strRef>
              <c:f>Sheet1!$G$1</c:f>
              <c:strCache>
                <c:ptCount val="1"/>
                <c:pt idx="0">
                  <c:v>Does not know\ Does not want to answer</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Sheet1!$G$2:$G$4</c:f>
              <c:numCache>
                <c:formatCode>General</c:formatCode>
                <c:ptCount val="3"/>
                <c:pt idx="0" formatCode="0.0">
                  <c:v>11.9</c:v>
                </c:pt>
                <c:pt idx="1">
                  <c:v>17.100000000000001</c:v>
                </c:pt>
                <c:pt idx="2">
                  <c:v>11.8</c:v>
                </c:pt>
              </c:numCache>
            </c:numRef>
          </c:val>
          <c:extLst>
            <c:ext xmlns:c16="http://schemas.microsoft.com/office/drawing/2014/chart" uri="{C3380CC4-5D6E-409C-BE32-E72D297353CC}">
              <c16:uniqueId val="{00000001-EEB6-490D-9CE7-FF00DDE48A25}"/>
            </c:ext>
          </c:extLst>
        </c:ser>
        <c:dLbls>
          <c:showLegendKey val="0"/>
          <c:showVal val="0"/>
          <c:showCatName val="0"/>
          <c:showSerName val="0"/>
          <c:showPercent val="0"/>
          <c:showBubbleSize val="0"/>
        </c:dLbls>
        <c:gapWidth val="66"/>
        <c:overlap val="100"/>
        <c:axId val="1787008"/>
        <c:axId val="1788544"/>
      </c:barChart>
      <c:catAx>
        <c:axId val="1787008"/>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788544"/>
        <c:crosses val="autoZero"/>
        <c:auto val="1"/>
        <c:lblAlgn val="ctr"/>
        <c:lblOffset val="100"/>
        <c:noMultiLvlLbl val="0"/>
      </c:catAx>
      <c:valAx>
        <c:axId val="1788544"/>
        <c:scaling>
          <c:orientation val="minMax"/>
        </c:scaling>
        <c:delete val="1"/>
        <c:axPos val="l"/>
        <c:numFmt formatCode="0.0" sourceLinked="1"/>
        <c:majorTickMark val="out"/>
        <c:minorTickMark val="none"/>
        <c:tickLblPos val="nextTo"/>
        <c:crossAx val="1787008"/>
        <c:crosses val="autoZero"/>
        <c:crossBetween val="between"/>
      </c:valAx>
    </c:plotArea>
    <c:legend>
      <c:legendPos val="b"/>
      <c:layout>
        <c:manualLayout>
          <c:xMode val="edge"/>
          <c:yMode val="edge"/>
          <c:x val="4.0594059852599319E-2"/>
          <c:y val="0.95315856028367496"/>
          <c:w val="0.80450680199222957"/>
          <c:h val="4.6841439716325088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Within a maximum of 10 years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formatCode="0.0">
                  <c:v>34.700000000000003</c:v>
                </c:pt>
                <c:pt idx="1">
                  <c:v>40.299999999999997</c:v>
                </c:pt>
                <c:pt idx="2">
                  <c:v>39.6</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Within a maximum of 15 years</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formatCode="0.0">
                  <c:v>15.4</c:v>
                </c:pt>
                <c:pt idx="1">
                  <c:v>19.3</c:v>
                </c:pt>
                <c:pt idx="2">
                  <c:v>22.4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Within a maximum of 20 years</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General</c:formatCode>
                <c:ptCount val="3"/>
                <c:pt idx="0" formatCode="0.0">
                  <c:v>14.6</c:v>
                </c:pt>
                <c:pt idx="1">
                  <c:v>14.5</c:v>
                </c:pt>
                <c:pt idx="2">
                  <c:v>13.6</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Sheet1!$E$2:$E$4</c:f>
              <c:numCache>
                <c:formatCode>General</c:formatCode>
                <c:ptCount val="3"/>
                <c:pt idx="0" formatCode="0.0">
                  <c:v>35.299999999999997</c:v>
                </c:pt>
                <c:pt idx="1">
                  <c:v>25.9</c:v>
                </c:pt>
                <c:pt idx="2">
                  <c:v>24.4</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Does not want to answer</c:v>
                </c:pt>
              </c:strCache>
            </c:strRef>
          </c:tx>
          <c:spPr>
            <a:solidFill>
              <a:srgbClr val="FFC000"/>
            </a:solidFill>
          </c:spPr>
          <c:invertIfNegative val="0"/>
          <c:dLbls>
            <c:dLbl>
              <c:idx val="0"/>
              <c:layout>
                <c:manualLayout>
                  <c:x val="2.8673835125448029E-3"/>
                  <c:y val="-1.8845700824499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7C-417C-9C49-E61FF74CFE04}"/>
                </c:ext>
              </c:extLst>
            </c:dLbl>
            <c:dLbl>
              <c:idx val="1"/>
              <c:layout>
                <c:manualLayout>
                  <c:x val="0"/>
                  <c:y val="-2.826855123674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81-4E6B-9F24-47DB5048CB0E}"/>
                </c:ext>
              </c:extLst>
            </c:dLbl>
            <c:dLbl>
              <c:idx val="2"/>
              <c:layout>
                <c:manualLayout>
                  <c:x val="-1.4336917562725066E-3"/>
                  <c:y val="-2.5912838633686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81-4E6B-9F24-47DB5048CB0E}"/>
                </c:ext>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1-138F-4CDD-B030-5D522E10A8F8}"/>
            </c:ext>
          </c:extLst>
        </c:ser>
        <c:dLbls>
          <c:showLegendKey val="0"/>
          <c:showVal val="0"/>
          <c:showCatName val="0"/>
          <c:showSerName val="0"/>
          <c:showPercent val="0"/>
          <c:showBubbleSize val="0"/>
        </c:dLbls>
        <c:gapWidth val="66"/>
        <c:overlap val="100"/>
        <c:axId val="146071936"/>
        <c:axId val="146073472"/>
      </c:barChart>
      <c:catAx>
        <c:axId val="14607193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en-US"/>
          </a:p>
        </c:txPr>
        <c:crossAx val="146073472"/>
        <c:crosses val="autoZero"/>
        <c:auto val="1"/>
        <c:lblAlgn val="ctr"/>
        <c:lblOffset val="100"/>
        <c:noMultiLvlLbl val="0"/>
      </c:catAx>
      <c:valAx>
        <c:axId val="146073472"/>
        <c:scaling>
          <c:orientation val="minMax"/>
        </c:scaling>
        <c:delete val="1"/>
        <c:axPos val="l"/>
        <c:numFmt formatCode="0.0" sourceLinked="1"/>
        <c:majorTickMark val="out"/>
        <c:minorTickMark val="none"/>
        <c:tickLblPos val="nextTo"/>
        <c:crossAx val="146071936"/>
        <c:crosses val="autoZero"/>
        <c:crossBetween val="between"/>
      </c:valAx>
    </c:plotArea>
    <c:legend>
      <c:legendPos val="b"/>
      <c:layout>
        <c:manualLayout>
          <c:xMode val="edge"/>
          <c:yMode val="edge"/>
          <c:x val="4.0594059852599319E-2"/>
          <c:y val="0.95315856028367496"/>
          <c:w val="0.9332495696102503"/>
          <c:h val="4.6841439716325088E-2"/>
        </c:manualLayout>
      </c:layout>
      <c:overlay val="0"/>
      <c:txPr>
        <a:bodyPr/>
        <a:lstStyle/>
        <a:p>
          <a:pPr>
            <a:defRPr sz="1000" b="0">
              <a:solidFill>
                <a:schemeClr val="bg2">
                  <a:lumMod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7.2</c:v>
                </c:pt>
                <c:pt idx="1">
                  <c:v>8.8000000000000007</c:v>
                </c:pt>
                <c:pt idx="2">
                  <c:v>9.9</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0.0</c:formatCode>
                <c:ptCount val="3"/>
                <c:pt idx="0">
                  <c:v>48</c:v>
                </c:pt>
                <c:pt idx="1">
                  <c:v>45.4</c:v>
                </c:pt>
                <c:pt idx="2">
                  <c:v>53.9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Sheet1!$D$2:$D$4</c:f>
              <c:numCache>
                <c:formatCode>0.0</c:formatCode>
                <c:ptCount val="3"/>
                <c:pt idx="0">
                  <c:v>44.8</c:v>
                </c:pt>
                <c:pt idx="1">
                  <c:v>45.8</c:v>
                </c:pt>
                <c:pt idx="2">
                  <c:v>36.200000000000003</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26270848"/>
        <c:axId val="126315904"/>
      </c:barChart>
      <c:catAx>
        <c:axId val="126270848"/>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en-US"/>
          </a:p>
        </c:txPr>
        <c:crossAx val="126315904"/>
        <c:crosses val="autoZero"/>
        <c:auto val="1"/>
        <c:lblAlgn val="ctr"/>
        <c:lblOffset val="100"/>
        <c:noMultiLvlLbl val="0"/>
      </c:catAx>
      <c:valAx>
        <c:axId val="126315904"/>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en-US"/>
          </a:p>
        </c:txPr>
        <c:crossAx val="126270848"/>
        <c:crosses val="autoZero"/>
        <c:crossBetween val="between"/>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en-US"/>
          </a:p>
        </c:txPr>
      </c:dTable>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Employment status</a:t>
            </a:r>
          </a:p>
        </c:rich>
      </c:tx>
      <c:layout>
        <c:manualLayout>
          <c:xMode val="edge"/>
          <c:yMode val="edge"/>
          <c:x val="3.9511804933171725E-2"/>
          <c:y val="5.4252637874321843E-2"/>
        </c:manualLayout>
      </c:layout>
      <c:overlay val="1"/>
    </c:title>
    <c:autoTitleDeleted val="0"/>
    <c:plotArea>
      <c:layout>
        <c:manualLayout>
          <c:layoutTarget val="inner"/>
          <c:xMode val="edge"/>
          <c:yMode val="edge"/>
          <c:x val="0.15291027707830956"/>
          <c:y val="0.10560986906765778"/>
          <c:w val="0.58076080734914259"/>
          <c:h val="0.68487057447420374"/>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E9EF-4263-A151-0ABB89DEDA67}"/>
              </c:ext>
            </c:extLst>
          </c:dPt>
          <c:dPt>
            <c:idx val="3"/>
            <c:bubble3D val="0"/>
            <c:spPr>
              <a:solidFill>
                <a:srgbClr val="717171"/>
              </a:solidFill>
              <a:ln>
                <a:solidFill>
                  <a:srgbClr val="BD9B08"/>
                </a:solidFill>
              </a:ln>
            </c:spPr>
            <c:extLst>
              <c:ext xmlns:c16="http://schemas.microsoft.com/office/drawing/2014/chart" uri="{C3380CC4-5D6E-409C-BE32-E72D297353CC}">
                <c16:uniqueId val="{00000007-E9EF-4263-A151-0ABB89DEDA67}"/>
              </c:ext>
            </c:extLst>
          </c:dPt>
          <c:dLbls>
            <c:dLbl>
              <c:idx val="0"/>
              <c:layout>
                <c:manualLayout>
                  <c:x val="-3.3841125189300589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F-4263-A151-0ABB89DEDA67}"/>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F-4263-A151-0ABB89DEDA67}"/>
                </c:ext>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Employed</c:v>
                </c:pt>
                <c:pt idx="1">
                  <c:v>Student</c:v>
                </c:pt>
                <c:pt idx="2">
                  <c:v>Housewife</c:v>
                </c:pt>
                <c:pt idx="3">
                  <c:v>Pensioner</c:v>
                </c:pt>
                <c:pt idx="4">
                  <c:v>Unemployed persons</c:v>
                </c:pt>
              </c:strCache>
            </c:strRef>
          </c:cat>
          <c:val>
            <c:numRef>
              <c:f>Sheet1!$B$2:$B$6</c:f>
              <c:numCache>
                <c:formatCode>0.0</c:formatCode>
                <c:ptCount val="5"/>
                <c:pt idx="0" formatCode="General">
                  <c:v>42.6</c:v>
                </c:pt>
                <c:pt idx="1">
                  <c:v>6.7</c:v>
                </c:pt>
                <c:pt idx="2" formatCode="General">
                  <c:v>10.7</c:v>
                </c:pt>
                <c:pt idx="3" formatCode="General">
                  <c:v>20.8</c:v>
                </c:pt>
                <c:pt idx="4" formatCode="General">
                  <c:v>19.2</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8.5348815480393456E-2"/>
          <c:y val="0.80619969432892924"/>
          <c:w val="0.81538284913263648"/>
          <c:h val="0.1322460361312253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Income</a:t>
            </a: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D90-431E-9210-160EA3EF0FCD}"/>
              </c:ext>
            </c:extLst>
          </c:dPt>
          <c:dPt>
            <c:idx val="3"/>
            <c:bubble3D val="0"/>
            <c:spPr>
              <a:solidFill>
                <a:srgbClr val="717171"/>
              </a:solidFill>
              <a:ln>
                <a:solidFill>
                  <a:srgbClr val="BD9B08"/>
                </a:solidFill>
              </a:ln>
            </c:spPr>
            <c:extLst>
              <c:ext xmlns:c16="http://schemas.microsoft.com/office/drawing/2014/chart" uri="{C3380CC4-5D6E-409C-BE32-E72D297353CC}">
                <c16:uniqueId val="{00000007-9D90-431E-9210-160EA3EF0FCD}"/>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No income</c:v>
                </c:pt>
                <c:pt idx="1">
                  <c:v>BAM 1-300</c:v>
                </c:pt>
                <c:pt idx="2">
                  <c:v>BAM 301-700</c:v>
                </c:pt>
                <c:pt idx="3">
                  <c:v>BAM 701-1000</c:v>
                </c:pt>
                <c:pt idx="4">
                  <c:v>BAM 1001 and more</c:v>
                </c:pt>
              </c:strCache>
            </c:strRef>
          </c:cat>
          <c:val>
            <c:numRef>
              <c:f>Sheet1!$B$2:$B$6</c:f>
              <c:numCache>
                <c:formatCode>General</c:formatCode>
                <c:ptCount val="5"/>
                <c:pt idx="0">
                  <c:v>10.1</c:v>
                </c:pt>
                <c:pt idx="1">
                  <c:v>16.2</c:v>
                </c:pt>
                <c:pt idx="2">
                  <c:v>17.7</c:v>
                </c:pt>
                <c:pt idx="3" formatCode="0.0">
                  <c:v>16.399999999999999</c:v>
                </c:pt>
                <c:pt idx="4">
                  <c:v>39.6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70356317702787063"/>
          <c:w val="0.99228035308770801"/>
          <c:h val="0.10134057944405685"/>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Nationality</a:t>
            </a:r>
          </a:p>
        </c:rich>
      </c:tx>
      <c:layout>
        <c:manualLayout>
          <c:xMode val="edge"/>
          <c:yMode val="edge"/>
          <c:x val="3.2528724982741501E-2"/>
          <c:y val="0.1056868600709175"/>
        </c:manualLayout>
      </c:layout>
      <c:overlay val="1"/>
    </c:title>
    <c:autoTitleDeleted val="0"/>
    <c:plotArea>
      <c:layout>
        <c:manualLayout>
          <c:layoutTarget val="inner"/>
          <c:xMode val="edge"/>
          <c:yMode val="edge"/>
          <c:x val="0.15291027707830956"/>
          <c:y val="0.10560986906765778"/>
          <c:w val="0.6075388575100461"/>
          <c:h val="0.77195101883848161"/>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0060FF"/>
              </a:solidFill>
              <a:ln w="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w="0" cmpd="sng">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C00000"/>
              </a:solidFill>
              <a:ln w="0" cmpd="sng">
                <a:solidFill>
                  <a:srgbClr val="BD9B08"/>
                </a:solidFill>
              </a:ln>
            </c:spPr>
            <c:extLst>
              <c:ext xmlns:c16="http://schemas.microsoft.com/office/drawing/2014/chart" uri="{C3380CC4-5D6E-409C-BE32-E72D297353CC}">
                <c16:uniqueId val="{00000005-3742-46B0-B55E-BD4A5CC08CBF}"/>
              </c:ext>
            </c:extLst>
          </c:dPt>
          <c:dPt>
            <c:idx val="3"/>
            <c:bubble3D val="0"/>
            <c:spPr>
              <a:solidFill>
                <a:srgbClr val="717171"/>
              </a:solidFill>
              <a:ln w="0">
                <a:solidFill>
                  <a:srgbClr val="BD9B08"/>
                </a:solidFill>
              </a:ln>
            </c:spPr>
            <c:extLst>
              <c:ext xmlns:c16="http://schemas.microsoft.com/office/drawing/2014/chart" uri="{C3380CC4-5D6E-409C-BE32-E72D297353CC}">
                <c16:uniqueId val="{00000007-3742-46B0-B55E-BD4A5CC08CBF}"/>
              </c:ext>
            </c:extLst>
          </c:dPt>
          <c:dPt>
            <c:idx val="4"/>
            <c:bubble3D val="0"/>
            <c:spPr>
              <a:ln w="0" cmpd="sng">
                <a:solidFill>
                  <a:srgbClr val="BD9B08"/>
                </a:solidFill>
              </a:ln>
            </c:spPr>
            <c:extLst>
              <c:ext xmlns:c16="http://schemas.microsoft.com/office/drawing/2014/chart" uri="{C3380CC4-5D6E-409C-BE32-E72D297353CC}">
                <c16:uniqueId val="{00000009-3742-46B0-B55E-BD4A5CC08CBF}"/>
              </c:ext>
            </c:extLst>
          </c:dPt>
          <c:dLbls>
            <c:dLbl>
              <c:idx val="0"/>
              <c:layout>
                <c:manualLayout>
                  <c:x val="7.6233091130908023E-3"/>
                  <c:y val="1.550271562589329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42-46B0-B55E-BD4A5CC08CBF}"/>
                </c:ext>
              </c:extLst>
            </c:dLbl>
            <c:dLbl>
              <c:idx val="3"/>
              <c:layout>
                <c:manualLayout>
                  <c:x val="-1.8332508941791427E-2"/>
                  <c:y val="-5.6737264277608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42-46B0-B55E-BD4A5CC08CBF}"/>
                </c:ext>
              </c:extLst>
            </c:dLbl>
            <c:dLbl>
              <c:idx val="4"/>
              <c:layout>
                <c:manualLayout>
                  <c:x val="2.0732222935062432E-2"/>
                  <c:y val="-6.6006600660066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42-46B0-B55E-BD4A5CC08CBF}"/>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Croats</c:v>
                </c:pt>
                <c:pt idx="1">
                  <c:v>Bosniaks</c:v>
                </c:pt>
                <c:pt idx="2">
                  <c:v>Serbs</c:v>
                </c:pt>
                <c:pt idx="3">
                  <c:v>Other</c:v>
                </c:pt>
              </c:strCache>
            </c:strRef>
          </c:cat>
          <c:val>
            <c:numRef>
              <c:f>Sheet1!$B$2:$B$5</c:f>
              <c:numCache>
                <c:formatCode>General</c:formatCode>
                <c:ptCount val="4"/>
                <c:pt idx="0">
                  <c:v>15.4</c:v>
                </c:pt>
                <c:pt idx="1">
                  <c:v>50.4</c:v>
                </c:pt>
                <c:pt idx="2">
                  <c:v>32.299999999999997</c:v>
                </c:pt>
                <c:pt idx="3">
                  <c:v>1.9</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3.144571356730104E-2"/>
          <c:y val="0.84345145980205638"/>
          <c:w val="0.93341227841440866"/>
          <c:h val="0.12837124510733813"/>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Type of settlement</a:t>
            </a:r>
          </a:p>
        </c:rich>
      </c:tx>
      <c:layout>
        <c:manualLayout>
          <c:xMode val="edge"/>
          <c:yMode val="edge"/>
          <c:x val="3.9511804933171725E-2"/>
          <c:y val="5.4252637874321843E-2"/>
        </c:manualLayout>
      </c:layout>
      <c:overlay val="1"/>
    </c:title>
    <c:autoTitleDeleted val="0"/>
    <c:plotArea>
      <c:layout>
        <c:manualLayout>
          <c:layoutTarget val="inner"/>
          <c:xMode val="edge"/>
          <c:yMode val="edge"/>
          <c:x val="0.14182234504723898"/>
          <c:y val="0.10604129341919644"/>
          <c:w val="0.50103818281064816"/>
          <c:h val="0.58566151360481777"/>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ysClr val="window" lastClr="FFFFFF">
                  <a:lumMod val="50000"/>
                </a:sysClr>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D90-431E-9210-160EA3EF0FCD}"/>
              </c:ext>
            </c:extLst>
          </c:dPt>
          <c:dPt>
            <c:idx val="3"/>
            <c:bubble3D val="0"/>
            <c:spPr>
              <a:solidFill>
                <a:srgbClr val="717171"/>
              </a:solidFill>
              <a:ln>
                <a:solidFill>
                  <a:srgbClr val="BD9B08"/>
                </a:solidFill>
              </a:ln>
            </c:spPr>
            <c:extLst>
              <c:ext xmlns:c16="http://schemas.microsoft.com/office/drawing/2014/chart" uri="{C3380CC4-5D6E-409C-BE32-E72D297353CC}">
                <c16:uniqueId val="{00000007-9D90-431E-9210-160EA3EF0FCD}"/>
              </c:ext>
            </c:extLst>
          </c:dPt>
          <c:dLbls>
            <c:dLbl>
              <c:idx val="0"/>
              <c:layout>
                <c:manualLayout>
                  <c:x val="4.4593357037376593E-3"/>
                  <c:y val="-2.984114860647007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02E-3"/>
                  <c:y val="1.80058518510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06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Urban</c:v>
                </c:pt>
                <c:pt idx="1">
                  <c:v>Rural </c:v>
                </c:pt>
              </c:strCache>
            </c:strRef>
          </c:cat>
          <c:val>
            <c:numRef>
              <c:f>Sheet1!$B$2:$B$3</c:f>
              <c:numCache>
                <c:formatCode>0.0</c:formatCode>
                <c:ptCount val="2"/>
                <c:pt idx="0">
                  <c:v>44</c:v>
                </c:pt>
                <c:pt idx="1">
                  <c:v>56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9380262568185067"/>
          <c:y val="0.73189747337909661"/>
          <c:w val="0.20515237062015182"/>
          <c:h val="0.11834120448209269"/>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BD</c:v>
                </c:pt>
              </c:strCache>
            </c:strRef>
          </c:cat>
          <c:val>
            <c:numRef>
              <c:f>Sheet1!$B$2:$B$5</c:f>
              <c:numCache>
                <c:formatCode>0.0</c:formatCode>
                <c:ptCount val="4"/>
                <c:pt idx="0">
                  <c:v>71.245586120206482</c:v>
                </c:pt>
                <c:pt idx="1">
                  <c:v>83.809155207006981</c:v>
                </c:pt>
                <c:pt idx="2">
                  <c:v>48.3</c:v>
                </c:pt>
                <c:pt idx="3">
                  <c:v>75.089791780674446</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19.670849612691292</c:v>
                </c:pt>
                <c:pt idx="1">
                  <c:v>9.9025768701506802</c:v>
                </c:pt>
                <c:pt idx="2">
                  <c:v>37.9</c:v>
                </c:pt>
                <c:pt idx="3">
                  <c:v>10.708483973122574</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I would not vote</c:v>
                </c:pt>
              </c:strCache>
            </c:strRef>
          </c:tx>
          <c:spPr>
            <a:solidFill>
              <a:srgbClr val="00B0F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7.5131796852450687</c:v>
                </c:pt>
                <c:pt idx="1">
                  <c:v>4.3109935210344625</c:v>
                </c:pt>
                <c:pt idx="2">
                  <c:v>12.9</c:v>
                </c:pt>
                <c:pt idx="3">
                  <c:v>14.20172424620298</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know/Does not want to answer</c:v>
                </c:pt>
              </c:strCache>
            </c:strRef>
          </c:tx>
          <c:spPr>
            <a:solidFill>
              <a:srgbClr val="717171"/>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1.5703845818570339</c:v>
                </c:pt>
                <c:pt idx="1">
                  <c:v>1.9772744018073176</c:v>
                </c:pt>
                <c:pt idx="2">
                  <c:v>0.9</c:v>
                </c:pt>
                <c:pt idx="3">
                  <c:v>0</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115109888"/>
        <c:axId val="115111424"/>
      </c:barChart>
      <c:catAx>
        <c:axId val="115109888"/>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crossAx val="115111424"/>
        <c:crosses val="autoZero"/>
        <c:auto val="1"/>
        <c:lblAlgn val="ctr"/>
        <c:lblOffset val="0"/>
        <c:noMultiLvlLbl val="0"/>
      </c:catAx>
      <c:valAx>
        <c:axId val="115111424"/>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en-US"/>
          </a:p>
        </c:txPr>
        <c:crossAx val="115109888"/>
        <c:crosses val="autoZero"/>
        <c:crossBetween val="between"/>
        <c:majorUnit val="10"/>
        <c:minorUnit val="10"/>
      </c:valAx>
      <c:dTable>
        <c:showHorzBorder val="1"/>
        <c:showVertBorder val="1"/>
        <c:showOutline val="1"/>
        <c:showKeys val="1"/>
        <c:txPr>
          <a:bodyPr/>
          <a:lstStyle/>
          <a:p>
            <a:pPr rtl="0">
              <a:defRPr sz="1100" b="0">
                <a:solidFill>
                  <a:schemeClr val="tx1">
                    <a:lumMod val="85000"/>
                    <a:lumOff val="15000"/>
                  </a:schemeClr>
                </a:solidFill>
                <a:latin typeface="Arial" panose="020B0604020202020204" pitchFamily="34" charset="0"/>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dPt>
            <c:idx val="0"/>
            <c:invertIfNegative val="0"/>
            <c:bubble3D val="0"/>
            <c:extLst>
              <c:ext xmlns:c16="http://schemas.microsoft.com/office/drawing/2014/chart" uri="{C3380CC4-5D6E-409C-BE32-E72D297353CC}">
                <c16:uniqueId val="{00000000-4779-4199-8BDD-690991C65849}"/>
              </c:ext>
            </c:extLst>
          </c:dPt>
          <c:dPt>
            <c:idx val="2"/>
            <c:invertIfNegative val="0"/>
            <c:bubble3D val="0"/>
            <c:extLst>
              <c:ext xmlns:c16="http://schemas.microsoft.com/office/drawing/2014/chart" uri="{C3380CC4-5D6E-409C-BE32-E72D297353CC}">
                <c16:uniqueId val="{00000001-4779-4199-8BDD-690991C65849}"/>
              </c:ext>
            </c:extLst>
          </c:dPt>
          <c:dPt>
            <c:idx val="3"/>
            <c:invertIfNegative val="0"/>
            <c:bubble3D val="0"/>
            <c:extLst>
              <c:ext xmlns:c16="http://schemas.microsoft.com/office/drawing/2014/chart" uri="{C3380CC4-5D6E-409C-BE32-E72D297353CC}">
                <c16:uniqueId val="{00000002-4779-4199-8BDD-690991C65849}"/>
              </c:ext>
            </c:extLst>
          </c:dPt>
          <c:dPt>
            <c:idx val="5"/>
            <c:invertIfNegative val="0"/>
            <c:bubble3D val="0"/>
            <c:extLst>
              <c:ext xmlns:c16="http://schemas.microsoft.com/office/drawing/2014/chart" uri="{C3380CC4-5D6E-409C-BE32-E72D297353CC}">
                <c16:uniqueId val="{00000003-4779-4199-8BDD-690991C65849}"/>
              </c:ext>
            </c:extLst>
          </c:dPt>
          <c:dPt>
            <c:idx val="6"/>
            <c:invertIfNegative val="0"/>
            <c:bubble3D val="0"/>
            <c:extLst>
              <c:ext xmlns:c16="http://schemas.microsoft.com/office/drawing/2014/chart" uri="{C3380CC4-5D6E-409C-BE32-E72D297353CC}">
                <c16:uniqueId val="{00000004-4779-4199-8BDD-690991C65849}"/>
              </c:ext>
            </c:extLst>
          </c:dPt>
          <c:dPt>
            <c:idx val="8"/>
            <c:invertIfNegative val="0"/>
            <c:bubble3D val="0"/>
            <c:extLst>
              <c:ext xmlns:c16="http://schemas.microsoft.com/office/drawing/2014/chart" uri="{C3380CC4-5D6E-409C-BE32-E72D297353CC}">
                <c16:uniqueId val="{00000005-4779-4199-8BDD-690991C65849}"/>
              </c:ext>
            </c:extLst>
          </c:dPt>
          <c:dPt>
            <c:idx val="9"/>
            <c:invertIfNegative val="0"/>
            <c:bubble3D val="0"/>
            <c:extLst>
              <c:ext xmlns:c16="http://schemas.microsoft.com/office/drawing/2014/chart" uri="{C3380CC4-5D6E-409C-BE32-E72D297353CC}">
                <c16:uniqueId val="{00000006-4779-4199-8BDD-690991C65849}"/>
              </c:ext>
            </c:extLst>
          </c:dPt>
          <c:dPt>
            <c:idx val="11"/>
            <c:invertIfNegative val="0"/>
            <c:bubble3D val="0"/>
            <c:extLst>
              <c:ext xmlns:c16="http://schemas.microsoft.com/office/drawing/2014/chart" uri="{C3380CC4-5D6E-409C-BE32-E72D297353CC}">
                <c16:uniqueId val="{00000007-4779-4199-8BDD-690991C65849}"/>
              </c:ext>
            </c:extLst>
          </c:dPt>
          <c:cat>
            <c:strRef>
              <c:f>Sheet1!$A$2:$A$5</c:f>
              <c:strCache>
                <c:ptCount val="4"/>
                <c:pt idx="0">
                  <c:v>BiH</c:v>
                </c:pt>
                <c:pt idx="1">
                  <c:v>FBIH</c:v>
                </c:pt>
                <c:pt idx="2">
                  <c:v>RS</c:v>
                </c:pt>
                <c:pt idx="3">
                  <c:v>BD</c:v>
                </c:pt>
              </c:strCache>
            </c:strRef>
          </c:cat>
          <c:val>
            <c:numRef>
              <c:f>Sheet1!$B$2:$B$5</c:f>
              <c:numCache>
                <c:formatCode>0.0</c:formatCode>
                <c:ptCount val="4"/>
                <c:pt idx="0">
                  <c:v>32.299999999999997</c:v>
                </c:pt>
                <c:pt idx="1">
                  <c:v>34.36383751404172</c:v>
                </c:pt>
                <c:pt idx="2">
                  <c:v>28.35593089205431</c:v>
                </c:pt>
                <c:pt idx="3">
                  <c:v>10.021739068101729</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Freedom of movement for people, goods and capital</c:v>
                </c:pt>
              </c:strCache>
            </c:strRef>
          </c:tx>
          <c:spPr>
            <a:solidFill>
              <a:srgbClr val="E60D7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35.1</c:v>
                </c:pt>
                <c:pt idx="1">
                  <c:v>31.464397306315728</c:v>
                </c:pt>
                <c:pt idx="2">
                  <c:v>43.540289256402765</c:v>
                </c:pt>
                <c:pt idx="3">
                  <c:v>61.756276803472915</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laws and regulations</c:v>
                </c:pt>
              </c:strCache>
            </c:strRef>
          </c:tx>
          <c:spPr>
            <a:solidFill>
              <a:srgbClr val="00B0F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19.899999999999999</c:v>
                </c:pt>
                <c:pt idx="1">
                  <c:v>20.494535215195047</c:v>
                </c:pt>
                <c:pt idx="2">
                  <c:v>18.763555616588757</c:v>
                </c:pt>
                <c:pt idx="3">
                  <c:v>13.472487582112892</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c:v>
                </c:pt>
              </c:strCache>
            </c:strRef>
          </c:tx>
          <c:spPr>
            <a:solidFill>
              <a:srgbClr val="802AB7">
                <a:lumMod val="60000"/>
                <a:lumOff val="40000"/>
              </a:srgbClr>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9.5</c:v>
                </c:pt>
                <c:pt idx="1">
                  <c:v>10.432022904448285</c:v>
                </c:pt>
                <c:pt idx="2">
                  <c:v>5.9254975100505272</c:v>
                </c:pt>
                <c:pt idx="3">
                  <c:v>14.749496546312486</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Something else</c:v>
                </c:pt>
              </c:strCache>
            </c:strRef>
          </c:tx>
          <c:spPr>
            <a:solidFill>
              <a:srgbClr val="FF8B57"/>
            </a:solidFill>
          </c:spPr>
          <c:invertIfNegative val="0"/>
          <c:dPt>
            <c:idx val="0"/>
            <c:invertIfNegative val="0"/>
            <c:bubble3D val="0"/>
            <c:extLst>
              <c:ext xmlns:c16="http://schemas.microsoft.com/office/drawing/2014/chart" uri="{C3380CC4-5D6E-409C-BE32-E72D297353CC}">
                <c16:uniqueId val="{00000008-5418-4C91-88C8-423708280882}"/>
              </c:ext>
            </c:extLst>
          </c:dPt>
          <c:cat>
            <c:strRef>
              <c:f>Sheet1!$A$2:$A$5</c:f>
              <c:strCache>
                <c:ptCount val="4"/>
                <c:pt idx="0">
                  <c:v>BiH</c:v>
                </c:pt>
                <c:pt idx="1">
                  <c:v>FBIH</c:v>
                </c:pt>
                <c:pt idx="2">
                  <c:v>RS</c:v>
                </c:pt>
                <c:pt idx="3">
                  <c:v>BD</c:v>
                </c:pt>
              </c:strCache>
            </c:strRef>
          </c:cat>
          <c:val>
            <c:numRef>
              <c:f>Sheet1!$F$2:$F$5</c:f>
              <c:numCache>
                <c:formatCode>0.0</c:formatCode>
                <c:ptCount val="4"/>
                <c:pt idx="0">
                  <c:v>3.2</c:v>
                </c:pt>
                <c:pt idx="1">
                  <c:v>3.2452070599984939</c:v>
                </c:pt>
                <c:pt idx="2">
                  <c:v>3.4147267249036726</c:v>
                </c:pt>
                <c:pt idx="3">
                  <c:v>0</c:v>
                </c:pt>
              </c:numCache>
            </c:numRef>
          </c:val>
          <c:extLst>
            <c:ext xmlns:c16="http://schemas.microsoft.com/office/drawing/2014/chart" uri="{C3380CC4-5D6E-409C-BE32-E72D297353CC}">
              <c16:uniqueId val="{00000009-5418-4C91-88C8-423708280882}"/>
            </c:ext>
          </c:extLst>
        </c:ser>
        <c:dLbls>
          <c:showLegendKey val="0"/>
          <c:showVal val="0"/>
          <c:showCatName val="0"/>
          <c:showSerName val="0"/>
          <c:showPercent val="0"/>
          <c:showBubbleSize val="0"/>
        </c:dLbls>
        <c:gapWidth val="150"/>
        <c:axId val="90363008"/>
        <c:axId val="90364544"/>
      </c:barChart>
      <c:catAx>
        <c:axId val="90363008"/>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en-US"/>
          </a:p>
        </c:txPr>
        <c:crossAx val="90364544"/>
        <c:crosses val="autoZero"/>
        <c:auto val="1"/>
        <c:lblAlgn val="ctr"/>
        <c:lblOffset val="0"/>
        <c:noMultiLvlLbl val="0"/>
      </c:catAx>
      <c:valAx>
        <c:axId val="90364544"/>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en-US"/>
          </a:p>
        </c:txPr>
        <c:crossAx val="90363008"/>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en-U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133F-1E51-475D-9400-6445AD682918}" type="doc">
      <dgm:prSet loTypeId="urn:microsoft.com/office/officeart/2005/8/layout/bList2" loCatId="list" qsTypeId="urn:microsoft.com/office/officeart/2005/8/quickstyle/simple1" qsCatId="simple" csTypeId="urn:microsoft.com/office/officeart/2005/8/colors/accent1_2" csCatId="accent1" phldr="1"/>
      <dgm:spPr/>
    </dgm:pt>
    <dgm:pt modelId="{554E0ADF-C5D6-41D6-B3ED-3D189BD37B31}">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48.4%</a:t>
          </a:r>
        </a:p>
      </dgm:t>
    </dgm:pt>
    <dgm:pt modelId="{A35FE7FB-F50A-4090-BC9D-17CBAB8A9929}" type="parTrans" cxnId="{D4C3C957-40C4-47D8-98FA-C004B6136C6E}">
      <dgm:prSet/>
      <dgm:spPr/>
      <dgm:t>
        <a:bodyPr/>
        <a:lstStyle/>
        <a:p>
          <a:endParaRPr lang="bs-Latn-BA"/>
        </a:p>
      </dgm:t>
    </dgm:pt>
    <dgm:pt modelId="{EC3E4F6E-F3CB-4BFD-8C8A-1A0A51C9A687}" type="sibTrans" cxnId="{D4C3C957-40C4-47D8-98FA-C004B6136C6E}">
      <dgm:prSet/>
      <dgm:spPr/>
      <dgm:t>
        <a:bodyPr/>
        <a:lstStyle/>
        <a:p>
          <a:endParaRPr lang="bs-Latn-BA"/>
        </a:p>
      </dgm:t>
    </dgm:pt>
    <dgm:pt modelId="{A618C848-36C9-4F56-9EAD-85F8ADC64EA0}">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40.3%</a:t>
          </a:r>
        </a:p>
      </dgm:t>
    </dgm:pt>
    <dgm:pt modelId="{7112E611-5487-4726-94DE-895926580CA9}" type="parTrans" cxnId="{7E402140-18C4-4BE5-AC3D-112EF7B357B3}">
      <dgm:prSet/>
      <dgm:spPr/>
      <dgm:t>
        <a:bodyPr/>
        <a:lstStyle/>
        <a:p>
          <a:endParaRPr lang="bs-Latn-BA"/>
        </a:p>
      </dgm:t>
    </dgm:pt>
    <dgm:pt modelId="{7D4C4C84-7C79-49D5-8D27-655C2D08DA9E}" type="sibTrans" cxnId="{7E402140-18C4-4BE5-AC3D-112EF7B357B3}">
      <dgm:prSet/>
      <dgm:spPr/>
      <dgm:t>
        <a:bodyPr/>
        <a:lstStyle/>
        <a:p>
          <a:endParaRPr lang="bs-Latn-BA"/>
        </a:p>
      </dgm:t>
    </dgm:pt>
    <dgm:pt modelId="{22FB3E49-B0A8-4302-9DBD-2E95750717DF}">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3.5%</a:t>
          </a:r>
        </a:p>
      </dgm:t>
    </dgm:pt>
    <dgm:pt modelId="{C3D3B08F-84FE-4379-88F0-32474698886E}" type="parTrans" cxnId="{1429A8EA-E1BB-4FD4-8B37-2E565CEB3B10}">
      <dgm:prSet/>
      <dgm:spPr/>
      <dgm:t>
        <a:bodyPr/>
        <a:lstStyle/>
        <a:p>
          <a:endParaRPr lang="bs-Latn-BA"/>
        </a:p>
      </dgm:t>
    </dgm:pt>
    <dgm:pt modelId="{92A5CCF3-AFD8-4C1C-A684-137383EA629F}" type="sibTrans" cxnId="{1429A8EA-E1BB-4FD4-8B37-2E565CEB3B10}">
      <dgm:prSet/>
      <dgm:spPr/>
      <dgm:t>
        <a:bodyPr/>
        <a:lstStyle/>
        <a:p>
          <a:endParaRPr lang="bs-Latn-BA"/>
        </a:p>
      </dgm:t>
    </dgm:pt>
    <dgm:pt modelId="{141C448B-E2CB-4774-8A9C-7372AD69ECE9}" type="pres">
      <dgm:prSet presAssocID="{260F133F-1E51-475D-9400-6445AD682918}" presName="diagram" presStyleCnt="0">
        <dgm:presLayoutVars>
          <dgm:dir/>
          <dgm:animLvl val="lvl"/>
          <dgm:resizeHandles val="exact"/>
        </dgm:presLayoutVars>
      </dgm:prSet>
      <dgm:spPr/>
    </dgm:pt>
    <dgm:pt modelId="{EB79DCD0-DB6D-48A6-A74D-A46E722A8F39}" type="pres">
      <dgm:prSet presAssocID="{554E0ADF-C5D6-41D6-B3ED-3D189BD37B31}" presName="compNode" presStyleCnt="0"/>
      <dgm:spPr/>
    </dgm:pt>
    <dgm:pt modelId="{60D3C100-DBC8-4DF0-83A2-1216111B57C5}" type="pres">
      <dgm:prSet presAssocID="{554E0ADF-C5D6-41D6-B3ED-3D189BD37B31}" presName="childRect" presStyleLbl="bgAcc1" presStyleIdx="0" presStyleCnt="3" custScaleX="100084" custScaleY="98938">
        <dgm:presLayoutVars>
          <dgm:bulletEnabled val="1"/>
        </dgm:presLayoutVars>
      </dgm:prSet>
      <dgm:spPr/>
    </dgm:pt>
    <dgm:pt modelId="{48F1CEF9-FB68-46F1-97A1-ED03C2AEAEB0}" type="pres">
      <dgm:prSet presAssocID="{554E0ADF-C5D6-41D6-B3ED-3D189BD37B31}" presName="parentText" presStyleLbl="node1" presStyleIdx="0" presStyleCnt="0">
        <dgm:presLayoutVars>
          <dgm:chMax val="0"/>
          <dgm:bulletEnabled val="1"/>
        </dgm:presLayoutVars>
      </dgm:prSet>
      <dgm:spPr/>
    </dgm:pt>
    <dgm:pt modelId="{A2F07E85-8384-4890-AD48-460F4A7F45E6}" type="pres">
      <dgm:prSet presAssocID="{554E0ADF-C5D6-41D6-B3ED-3D189BD37B31}" presName="parentRect" presStyleLbl="alignNode1" presStyleIdx="0" presStyleCnt="3"/>
      <dgm:spPr/>
    </dgm:pt>
    <dgm:pt modelId="{E8050A28-EFA7-44CC-9E48-D0AC3EDD2F6F}" type="pres">
      <dgm:prSet presAssocID="{554E0ADF-C5D6-41D6-B3ED-3D189BD37B31}" presName="adorn" presStyleLbl="fgAccFollowNode1" presStyleIdx="0" presStyleCnt="3" custFlipVert="1" custScaleX="7320" custScaleY="13164" custLinFactNeighborX="-17814" custLinFactNeighborY="-20184"/>
      <dgm:spPr>
        <a:solidFill>
          <a:srgbClr val="0070C0">
            <a:alpha val="90000"/>
          </a:srgbClr>
        </a:solidFill>
        <a:ln>
          <a:noFill/>
        </a:ln>
      </dgm:spPr>
    </dgm:pt>
    <dgm:pt modelId="{7A85A502-B12D-4313-97FF-9BBC1459EF8C}" type="pres">
      <dgm:prSet presAssocID="{EC3E4F6E-F3CB-4BFD-8C8A-1A0A51C9A687}" presName="sibTrans" presStyleLbl="sibTrans2D1" presStyleIdx="0" presStyleCnt="0"/>
      <dgm:spPr/>
    </dgm:pt>
    <dgm:pt modelId="{87C7891B-6E81-462E-B6A5-3A9A37737491}" type="pres">
      <dgm:prSet presAssocID="{A618C848-36C9-4F56-9EAD-85F8ADC64EA0}" presName="compNode" presStyleCnt="0"/>
      <dgm:spPr/>
    </dgm:pt>
    <dgm:pt modelId="{93A2331C-9633-42ED-96D9-100A8CB8E1B7}" type="pres">
      <dgm:prSet presAssocID="{A618C848-36C9-4F56-9EAD-85F8ADC64EA0}" presName="childRect" presStyleLbl="bgAcc1" presStyleIdx="1" presStyleCnt="3" custLinFactNeighborX="123" custLinFactNeighborY="-10">
        <dgm:presLayoutVars>
          <dgm:bulletEnabled val="1"/>
        </dgm:presLayoutVars>
      </dgm:prSet>
      <dgm:spPr/>
    </dgm:pt>
    <dgm:pt modelId="{CE350008-7302-4A89-9EA2-56544BDCC1C2}" type="pres">
      <dgm:prSet presAssocID="{A618C848-36C9-4F56-9EAD-85F8ADC64EA0}" presName="parentText" presStyleLbl="node1" presStyleIdx="0" presStyleCnt="0">
        <dgm:presLayoutVars>
          <dgm:chMax val="0"/>
          <dgm:bulletEnabled val="1"/>
        </dgm:presLayoutVars>
      </dgm:prSet>
      <dgm:spPr/>
    </dgm:pt>
    <dgm:pt modelId="{BAAB69CF-9E7E-42FB-8C8E-FE230303F87F}" type="pres">
      <dgm:prSet presAssocID="{A618C848-36C9-4F56-9EAD-85F8ADC64EA0}" presName="parentRect" presStyleLbl="alignNode1" presStyleIdx="1" presStyleCnt="3"/>
      <dgm:spPr/>
    </dgm:pt>
    <dgm:pt modelId="{270CFAEF-CB9B-4663-A347-7F30D0BC5562}" type="pres">
      <dgm:prSet presAssocID="{A618C848-36C9-4F56-9EAD-85F8ADC64EA0}" presName="adorn" presStyleLbl="fgAccFollowNode1" presStyleIdx="1" presStyleCnt="3" custFlipVert="0" custFlipHor="0" custScaleX="22341" custScaleY="22052" custLinFactNeighborX="3068" custLinFactNeighborY="-1178"/>
      <dgm:spPr>
        <a:solidFill>
          <a:srgbClr val="0070C0">
            <a:alpha val="90000"/>
          </a:srgbClr>
        </a:solidFill>
        <a:ln>
          <a:noFill/>
        </a:ln>
      </dgm:spPr>
    </dgm:pt>
    <dgm:pt modelId="{D7A34CBB-1263-402F-81C1-71106943C05A}" type="pres">
      <dgm:prSet presAssocID="{7D4C4C84-7C79-49D5-8D27-655C2D08DA9E}" presName="sibTrans" presStyleLbl="sibTrans2D1" presStyleIdx="0" presStyleCnt="0"/>
      <dgm:spPr/>
    </dgm:pt>
    <dgm:pt modelId="{CB172305-9C32-47B7-836E-F8CEC9BEFAE0}" type="pres">
      <dgm:prSet presAssocID="{22FB3E49-B0A8-4302-9DBD-2E95750717DF}" presName="compNode" presStyleCnt="0"/>
      <dgm:spPr/>
    </dgm:pt>
    <dgm:pt modelId="{537616E5-2902-4334-84F6-A6C7138CC49A}" type="pres">
      <dgm:prSet presAssocID="{22FB3E49-B0A8-4302-9DBD-2E95750717DF}" presName="childRect" presStyleLbl="bgAcc1" presStyleIdx="2" presStyleCnt="3">
        <dgm:presLayoutVars>
          <dgm:bulletEnabled val="1"/>
        </dgm:presLayoutVars>
      </dgm:prSet>
      <dgm:spPr/>
    </dgm:pt>
    <dgm:pt modelId="{E7A5AC03-8C6D-491B-9A3E-BCAF810CF8B7}" type="pres">
      <dgm:prSet presAssocID="{22FB3E49-B0A8-4302-9DBD-2E95750717DF}" presName="parentText" presStyleLbl="node1" presStyleIdx="0" presStyleCnt="0">
        <dgm:presLayoutVars>
          <dgm:chMax val="0"/>
          <dgm:bulletEnabled val="1"/>
        </dgm:presLayoutVars>
      </dgm:prSet>
      <dgm:spPr/>
    </dgm:pt>
    <dgm:pt modelId="{FA4252FF-842A-4B70-B0C3-32285B50527A}" type="pres">
      <dgm:prSet presAssocID="{22FB3E49-B0A8-4302-9DBD-2E95750717DF}" presName="parentRect" presStyleLbl="alignNode1" presStyleIdx="2" presStyleCnt="3"/>
      <dgm:spPr/>
    </dgm:pt>
    <dgm:pt modelId="{035703B5-8604-4415-AB81-1AC9CDF1A823}" type="pres">
      <dgm:prSet presAssocID="{22FB3E49-B0A8-4302-9DBD-2E95750717DF}" presName="adorn" presStyleLbl="fgAccFollowNode1" presStyleIdx="2" presStyleCnt="3" custFlipHor="0" custScaleX="13770" custScaleY="7320"/>
      <dgm:spPr>
        <a:solidFill>
          <a:srgbClr val="0070C0">
            <a:alpha val="90000"/>
          </a:srgbClr>
        </a:solidFill>
        <a:ln>
          <a:noFill/>
        </a:ln>
      </dgm:spPr>
    </dgm:pt>
  </dgm:ptLst>
  <dgm:cxnLst>
    <dgm:cxn modelId="{04058905-AD88-44CB-BA0D-13AE4FFA30C1}" type="presOf" srcId="{A618C848-36C9-4F56-9EAD-85F8ADC64EA0}" destId="{CE350008-7302-4A89-9EA2-56544BDCC1C2}" srcOrd="0" destOrd="0" presId="urn:microsoft.com/office/officeart/2005/8/layout/bList2"/>
    <dgm:cxn modelId="{0BF21E11-8A00-4A44-9726-2D656A0751C3}" type="presOf" srcId="{554E0ADF-C5D6-41D6-B3ED-3D189BD37B31}" destId="{48F1CEF9-FB68-46F1-97A1-ED03C2AEAEB0}" srcOrd="0" destOrd="0" presId="urn:microsoft.com/office/officeart/2005/8/layout/bList2"/>
    <dgm:cxn modelId="{39896019-BA3D-42B9-89F4-B79F842AD6F7}" type="presOf" srcId="{260F133F-1E51-475D-9400-6445AD682918}" destId="{141C448B-E2CB-4774-8A9C-7372AD69ECE9}" srcOrd="0" destOrd="0" presId="urn:microsoft.com/office/officeart/2005/8/layout/bList2"/>
    <dgm:cxn modelId="{5B61F82F-2950-4DB3-B571-0C2617E70C23}" type="presOf" srcId="{554E0ADF-C5D6-41D6-B3ED-3D189BD37B31}" destId="{A2F07E85-8384-4890-AD48-460F4A7F45E6}" srcOrd="1" destOrd="0" presId="urn:microsoft.com/office/officeart/2005/8/layout/bList2"/>
    <dgm:cxn modelId="{31B6543D-5A9B-4CC5-8E89-17486563A6A0}" type="presOf" srcId="{22FB3E49-B0A8-4302-9DBD-2E95750717DF}" destId="{E7A5AC03-8C6D-491B-9A3E-BCAF810CF8B7}" srcOrd="0" destOrd="0" presId="urn:microsoft.com/office/officeart/2005/8/layout/bList2"/>
    <dgm:cxn modelId="{7E402140-18C4-4BE5-AC3D-112EF7B357B3}" srcId="{260F133F-1E51-475D-9400-6445AD682918}" destId="{A618C848-36C9-4F56-9EAD-85F8ADC64EA0}" srcOrd="1" destOrd="0" parTransId="{7112E611-5487-4726-94DE-895926580CA9}" sibTransId="{7D4C4C84-7C79-49D5-8D27-655C2D08DA9E}"/>
    <dgm:cxn modelId="{56560970-1E84-4A4E-A5BB-A085CC2D990B}" type="presOf" srcId="{EC3E4F6E-F3CB-4BFD-8C8A-1A0A51C9A687}" destId="{7A85A502-B12D-4313-97FF-9BBC1459EF8C}" srcOrd="0" destOrd="0" presId="urn:microsoft.com/office/officeart/2005/8/layout/bList2"/>
    <dgm:cxn modelId="{D4C3C957-40C4-47D8-98FA-C004B6136C6E}" srcId="{260F133F-1E51-475D-9400-6445AD682918}" destId="{554E0ADF-C5D6-41D6-B3ED-3D189BD37B31}" srcOrd="0" destOrd="0" parTransId="{A35FE7FB-F50A-4090-BC9D-17CBAB8A9929}" sibTransId="{EC3E4F6E-F3CB-4BFD-8C8A-1A0A51C9A687}"/>
    <dgm:cxn modelId="{886FFB78-F779-4898-83B2-4378C36DE313}" type="presOf" srcId="{7D4C4C84-7C79-49D5-8D27-655C2D08DA9E}" destId="{D7A34CBB-1263-402F-81C1-71106943C05A}" srcOrd="0" destOrd="0" presId="urn:microsoft.com/office/officeart/2005/8/layout/bList2"/>
    <dgm:cxn modelId="{A3C533E7-6A0A-4135-AE70-F03BFC7BA2D4}" type="presOf" srcId="{A618C848-36C9-4F56-9EAD-85F8ADC64EA0}" destId="{BAAB69CF-9E7E-42FB-8C8E-FE230303F87F}" srcOrd="1" destOrd="0" presId="urn:microsoft.com/office/officeart/2005/8/layout/bList2"/>
    <dgm:cxn modelId="{1429A8EA-E1BB-4FD4-8B37-2E565CEB3B10}" srcId="{260F133F-1E51-475D-9400-6445AD682918}" destId="{22FB3E49-B0A8-4302-9DBD-2E95750717DF}" srcOrd="2" destOrd="0" parTransId="{C3D3B08F-84FE-4379-88F0-32474698886E}" sibTransId="{92A5CCF3-AFD8-4C1C-A684-137383EA629F}"/>
    <dgm:cxn modelId="{95E542FE-C9FA-4952-824F-64D3E54D274A}" type="presOf" srcId="{22FB3E49-B0A8-4302-9DBD-2E95750717DF}" destId="{FA4252FF-842A-4B70-B0C3-32285B50527A}" srcOrd="1" destOrd="0" presId="urn:microsoft.com/office/officeart/2005/8/layout/bList2"/>
    <dgm:cxn modelId="{93607E39-A125-487B-82DD-348A0829043E}" type="presParOf" srcId="{141C448B-E2CB-4774-8A9C-7372AD69ECE9}" destId="{EB79DCD0-DB6D-48A6-A74D-A46E722A8F39}" srcOrd="0" destOrd="0" presId="urn:microsoft.com/office/officeart/2005/8/layout/bList2"/>
    <dgm:cxn modelId="{8D9C4840-D7C0-4762-9AAD-956C3A748EDC}" type="presParOf" srcId="{EB79DCD0-DB6D-48A6-A74D-A46E722A8F39}" destId="{60D3C100-DBC8-4DF0-83A2-1216111B57C5}" srcOrd="0" destOrd="0" presId="urn:microsoft.com/office/officeart/2005/8/layout/bList2"/>
    <dgm:cxn modelId="{1D006970-F437-460D-B83A-89755ACFA17F}" type="presParOf" srcId="{EB79DCD0-DB6D-48A6-A74D-A46E722A8F39}" destId="{48F1CEF9-FB68-46F1-97A1-ED03C2AEAEB0}" srcOrd="1" destOrd="0" presId="urn:microsoft.com/office/officeart/2005/8/layout/bList2"/>
    <dgm:cxn modelId="{8DC54F22-01D1-43DD-82B3-3BF4FEF2E14A}" type="presParOf" srcId="{EB79DCD0-DB6D-48A6-A74D-A46E722A8F39}" destId="{A2F07E85-8384-4890-AD48-460F4A7F45E6}" srcOrd="2" destOrd="0" presId="urn:microsoft.com/office/officeart/2005/8/layout/bList2"/>
    <dgm:cxn modelId="{CC074462-7814-4CAA-9FFE-D130CE006B6D}" type="presParOf" srcId="{EB79DCD0-DB6D-48A6-A74D-A46E722A8F39}" destId="{E8050A28-EFA7-44CC-9E48-D0AC3EDD2F6F}" srcOrd="3" destOrd="0" presId="urn:microsoft.com/office/officeart/2005/8/layout/bList2"/>
    <dgm:cxn modelId="{5AC82A41-000D-45F6-B27E-C6F9374FB0D0}" type="presParOf" srcId="{141C448B-E2CB-4774-8A9C-7372AD69ECE9}" destId="{7A85A502-B12D-4313-97FF-9BBC1459EF8C}" srcOrd="1" destOrd="0" presId="urn:microsoft.com/office/officeart/2005/8/layout/bList2"/>
    <dgm:cxn modelId="{F27CABAE-F548-4ADD-BA85-B1734C6056C6}" type="presParOf" srcId="{141C448B-E2CB-4774-8A9C-7372AD69ECE9}" destId="{87C7891B-6E81-462E-B6A5-3A9A37737491}" srcOrd="2" destOrd="0" presId="urn:microsoft.com/office/officeart/2005/8/layout/bList2"/>
    <dgm:cxn modelId="{5BA25D3C-890E-47EE-8B96-A2683B302CC4}" type="presParOf" srcId="{87C7891B-6E81-462E-B6A5-3A9A37737491}" destId="{93A2331C-9633-42ED-96D9-100A8CB8E1B7}" srcOrd="0" destOrd="0" presId="urn:microsoft.com/office/officeart/2005/8/layout/bList2"/>
    <dgm:cxn modelId="{55FB8D96-8AF2-42AD-A98F-A1C00EC96361}" type="presParOf" srcId="{87C7891B-6E81-462E-B6A5-3A9A37737491}" destId="{CE350008-7302-4A89-9EA2-56544BDCC1C2}" srcOrd="1" destOrd="0" presId="urn:microsoft.com/office/officeart/2005/8/layout/bList2"/>
    <dgm:cxn modelId="{F9C1D81C-4E55-4A5B-8616-39017E63607B}" type="presParOf" srcId="{87C7891B-6E81-462E-B6A5-3A9A37737491}" destId="{BAAB69CF-9E7E-42FB-8C8E-FE230303F87F}" srcOrd="2" destOrd="0" presId="urn:microsoft.com/office/officeart/2005/8/layout/bList2"/>
    <dgm:cxn modelId="{262C3EAD-7DB4-4795-B552-0417FC5BB7D0}" type="presParOf" srcId="{87C7891B-6E81-462E-B6A5-3A9A37737491}" destId="{270CFAEF-CB9B-4663-A347-7F30D0BC5562}" srcOrd="3" destOrd="0" presId="urn:microsoft.com/office/officeart/2005/8/layout/bList2"/>
    <dgm:cxn modelId="{63B293A6-53A6-49C8-A446-D53E7B7887F6}" type="presParOf" srcId="{141C448B-E2CB-4774-8A9C-7372AD69ECE9}" destId="{D7A34CBB-1263-402F-81C1-71106943C05A}" srcOrd="3" destOrd="0" presId="urn:microsoft.com/office/officeart/2005/8/layout/bList2"/>
    <dgm:cxn modelId="{BA7AB379-4ED3-493C-BE18-3D1610AD9250}" type="presParOf" srcId="{141C448B-E2CB-4774-8A9C-7372AD69ECE9}" destId="{CB172305-9C32-47B7-836E-F8CEC9BEFAE0}" srcOrd="4" destOrd="0" presId="urn:microsoft.com/office/officeart/2005/8/layout/bList2"/>
    <dgm:cxn modelId="{DA88D671-69F1-4197-B9C7-26A518ABD6A3}" type="presParOf" srcId="{CB172305-9C32-47B7-836E-F8CEC9BEFAE0}" destId="{537616E5-2902-4334-84F6-A6C7138CC49A}" srcOrd="0" destOrd="0" presId="urn:microsoft.com/office/officeart/2005/8/layout/bList2"/>
    <dgm:cxn modelId="{08C93DFD-6DC7-47AD-9B27-8B4BA3F9D651}" type="presParOf" srcId="{CB172305-9C32-47B7-836E-F8CEC9BEFAE0}" destId="{E7A5AC03-8C6D-491B-9A3E-BCAF810CF8B7}" srcOrd="1" destOrd="0" presId="urn:microsoft.com/office/officeart/2005/8/layout/bList2"/>
    <dgm:cxn modelId="{16F2B68D-4758-48DF-9A3A-62ED9760E635}" type="presParOf" srcId="{CB172305-9C32-47B7-836E-F8CEC9BEFAE0}" destId="{FA4252FF-842A-4B70-B0C3-32285B50527A}" srcOrd="2" destOrd="0" presId="urn:microsoft.com/office/officeart/2005/8/layout/bList2"/>
    <dgm:cxn modelId="{E39D6926-40D5-470D-9CDA-539BA3E91E8D}" type="presParOf" srcId="{CB172305-9C32-47B7-836E-F8CEC9BEFAE0}" destId="{035703B5-8604-4415-AB81-1AC9CDF1A823}"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3C100-DBC8-4DF0-83A2-1216111B57C5}">
      <dsp:nvSpPr>
        <dsp:cNvPr id="0" name=""/>
        <dsp:cNvSpPr/>
      </dsp:nvSpPr>
      <dsp:spPr>
        <a:xfrm>
          <a:off x="479022" y="3092"/>
          <a:ext cx="1507363" cy="11123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07E85-8384-4890-AD48-460F4A7F45E6}">
      <dsp:nvSpPr>
        <dsp:cNvPr id="0" name=""/>
        <dsp:cNvSpPr/>
      </dsp:nvSpPr>
      <dsp:spPr>
        <a:xfrm>
          <a:off x="479655" y="1121392"/>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48.4%</a:t>
          </a:r>
        </a:p>
      </dsp:txBody>
      <dsp:txXfrm>
        <a:off x="479655" y="1121392"/>
        <a:ext cx="1060632" cy="483436"/>
      </dsp:txXfrm>
    </dsp:sp>
    <dsp:sp modelId="{E8050A28-EFA7-44CC-9E48-D0AC3EDD2F6F}">
      <dsp:nvSpPr>
        <dsp:cNvPr id="0" name=""/>
        <dsp:cNvSpPr/>
      </dsp:nvSpPr>
      <dsp:spPr>
        <a:xfrm flipV="1">
          <a:off x="1733263" y="1320656"/>
          <a:ext cx="38586" cy="69391"/>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A2331C-9633-42ED-96D9-100A8CB8E1B7}">
      <dsp:nvSpPr>
        <dsp:cNvPr id="0" name=""/>
        <dsp:cNvSpPr/>
      </dsp:nvSpPr>
      <dsp:spPr>
        <a:xfrm>
          <a:off x="2118832" y="0"/>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69CF-9E7E-42FB-8C8E-FE230303F87F}">
      <dsp:nvSpPr>
        <dsp:cNvPr id="0" name=""/>
        <dsp:cNvSpPr/>
      </dsp:nvSpPr>
      <dsp:spPr>
        <a:xfrm>
          <a:off x="2116980" y="1124377"/>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40.3%</a:t>
          </a:r>
        </a:p>
      </dsp:txBody>
      <dsp:txXfrm>
        <a:off x="2116980" y="1124377"/>
        <a:ext cx="1060632" cy="483436"/>
      </dsp:txXfrm>
    </dsp:sp>
    <dsp:sp modelId="{270CFAEF-CB9B-4663-A347-7F30D0BC5562}">
      <dsp:nvSpPr>
        <dsp:cNvPr id="0" name=""/>
        <dsp:cNvSpPr/>
      </dsp:nvSpPr>
      <dsp:spPr>
        <a:xfrm>
          <a:off x="3441073" y="1400402"/>
          <a:ext cx="117767" cy="116243"/>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7616E5-2902-4334-84F6-A6C7138CC49A}">
      <dsp:nvSpPr>
        <dsp:cNvPr id="0" name=""/>
        <dsp:cNvSpPr/>
      </dsp:nvSpPr>
      <dsp:spPr>
        <a:xfrm>
          <a:off x="1298001" y="1868892"/>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52FF-842A-4B70-B0C3-32285B50527A}">
      <dsp:nvSpPr>
        <dsp:cNvPr id="0" name=""/>
        <dsp:cNvSpPr/>
      </dsp:nvSpPr>
      <dsp:spPr>
        <a:xfrm>
          <a:off x="1298001" y="2993163"/>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3.5%</a:t>
          </a:r>
        </a:p>
      </dsp:txBody>
      <dsp:txXfrm>
        <a:off x="1298001" y="2993163"/>
        <a:ext cx="1060632" cy="483436"/>
      </dsp:txXfrm>
    </dsp:sp>
    <dsp:sp modelId="{035703B5-8604-4415-AB81-1AC9CDF1A823}">
      <dsp:nvSpPr>
        <dsp:cNvPr id="0" name=""/>
        <dsp:cNvSpPr/>
      </dsp:nvSpPr>
      <dsp:spPr>
        <a:xfrm>
          <a:off x="2628512" y="3314226"/>
          <a:ext cx="72586" cy="38586"/>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vl1pPr>
          </a:lstStyle>
          <a:p>
            <a:fld id="{AED9F0A9-7ABE-471B-97E1-4C4E93C866E0}" type="datetimeFigureOut">
              <a:rPr lang="en-US" smtClean="0"/>
              <a:t>1/28/2025</a:t>
            </a:fld>
            <a:endParaRPr lang="en-US"/>
          </a:p>
        </p:txBody>
      </p:sp>
      <p:sp>
        <p:nvSpPr>
          <p:cNvPr id="4" name="Slide Image Placeholder 3"/>
          <p:cNvSpPr>
            <a:spLocks noGrp="1" noRot="1" noChangeAspect="1"/>
          </p:cNvSpPr>
          <p:nvPr>
            <p:ph type="sldImg" idx="2"/>
          </p:nvPr>
        </p:nvSpPr>
        <p:spPr>
          <a:xfrm>
            <a:off x="465138" y="1235075"/>
            <a:ext cx="5927725"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52747"/>
            <a:ext cx="5486400" cy="3888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vl1pPr>
          </a:lstStyle>
          <a:p>
            <a:fld id="{B09F08E8-BC1A-4742-9E16-D5CB8A6E8F95}" type="slidenum">
              <a:rPr lang="en-US" smtClean="0"/>
              <a:t>‹#›</a:t>
            </a:fld>
            <a:endParaRPr lang="en-US"/>
          </a:p>
        </p:txBody>
      </p:sp>
    </p:spTree>
    <p:extLst>
      <p:ext uri="{BB962C8B-B14F-4D97-AF65-F5344CB8AC3E}">
        <p14:creationId xmlns:p14="http://schemas.microsoft.com/office/powerpoint/2010/main" val="40709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F08E8-BC1A-4742-9E16-D5CB8A6E8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1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F08E8-BC1A-4742-9E16-D5CB8A6E8F95}" type="slidenum">
              <a:rPr lang="en-US" smtClean="0"/>
              <a:t>18</a:t>
            </a:fld>
            <a:endParaRPr lang="en-US"/>
          </a:p>
        </p:txBody>
      </p:sp>
    </p:spTree>
    <p:extLst>
      <p:ext uri="{BB962C8B-B14F-4D97-AF65-F5344CB8AC3E}">
        <p14:creationId xmlns:p14="http://schemas.microsoft.com/office/powerpoint/2010/main" val="43133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F08E8-BC1A-4742-9E16-D5CB8A6E8F95}" type="slidenum">
              <a:rPr lang="en-US" smtClean="0"/>
              <a:t>43</a:t>
            </a:fld>
            <a:endParaRPr lang="en-US"/>
          </a:p>
        </p:txBody>
      </p:sp>
    </p:spTree>
    <p:extLst>
      <p:ext uri="{BB962C8B-B14F-4D97-AF65-F5344CB8AC3E}">
        <p14:creationId xmlns:p14="http://schemas.microsoft.com/office/powerpoint/2010/main" val="140094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pPr>
                <a:defRPr/>
              </a:pPr>
              <a:t>28. 1. 2025.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pPr>
                <a:defRPr/>
              </a:pPr>
              <a:t>‹#›</a:t>
            </a:fld>
            <a:endParaRPr lang="bs-Latn-BA"/>
          </a:p>
        </p:txBody>
      </p:sp>
    </p:spTree>
    <p:extLst>
      <p:ext uri="{BB962C8B-B14F-4D97-AF65-F5344CB8AC3E}">
        <p14:creationId xmlns:p14="http://schemas.microsoft.com/office/powerpoint/2010/main" val="80795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pPr>
                <a:defRPr/>
              </a:pPr>
              <a:t>28. 1. 2025.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pPr>
                <a:defRPr/>
              </a:pPr>
              <a:t>‹#›</a:t>
            </a:fld>
            <a:endParaRPr lang="bs-Latn-BA"/>
          </a:p>
        </p:txBody>
      </p:sp>
    </p:spTree>
    <p:extLst>
      <p:ext uri="{BB962C8B-B14F-4D97-AF65-F5344CB8AC3E}">
        <p14:creationId xmlns:p14="http://schemas.microsoft.com/office/powerpoint/2010/main" val="16837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pPr>
                <a:defRPr/>
              </a:pPr>
              <a:t>28. 1. 2025.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pPr>
                <a:defRPr/>
              </a:pPr>
              <a:t>‹#›</a:t>
            </a:fld>
            <a:endParaRPr lang="bs-Latn-BA"/>
          </a:p>
        </p:txBody>
      </p:sp>
    </p:spTree>
    <p:extLst>
      <p:ext uri="{BB962C8B-B14F-4D97-AF65-F5344CB8AC3E}">
        <p14:creationId xmlns:p14="http://schemas.microsoft.com/office/powerpoint/2010/main" val="39216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76081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4582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94065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2144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4458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72328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32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4822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pPr>
                <a:defRPr/>
              </a:pPr>
              <a:t>28. 1. 2025.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pPr>
                <a:defRPr/>
              </a:pPr>
              <a:t>‹#›</a:t>
            </a:fld>
            <a:endParaRPr lang="bs-Latn-BA"/>
          </a:p>
        </p:txBody>
      </p:sp>
    </p:spTree>
    <p:extLst>
      <p:ext uri="{BB962C8B-B14F-4D97-AF65-F5344CB8AC3E}">
        <p14:creationId xmlns:p14="http://schemas.microsoft.com/office/powerpoint/2010/main" val="193534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8014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90604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0819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09859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885097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89191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20892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0764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045004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32713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pPr>
                <a:defRPr/>
              </a:pPr>
              <a:t>28. 1. 2025.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pPr>
                <a:defRPr/>
              </a:pPr>
              <a:t>‹#›</a:t>
            </a:fld>
            <a:endParaRPr lang="bs-Latn-BA"/>
          </a:p>
        </p:txBody>
      </p:sp>
    </p:spTree>
    <p:extLst>
      <p:ext uri="{BB962C8B-B14F-4D97-AF65-F5344CB8AC3E}">
        <p14:creationId xmlns:p14="http://schemas.microsoft.com/office/powerpoint/2010/main" val="4052982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694300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1255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55708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51660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pPr>
                <a:defRPr/>
              </a:pPr>
              <a:t>28. 1. 2025.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pPr>
                <a:defRPr/>
              </a:pPr>
              <a:t>‹#›</a:t>
            </a:fld>
            <a:endParaRPr lang="bs-Latn-BA"/>
          </a:p>
        </p:txBody>
      </p:sp>
    </p:spTree>
    <p:extLst>
      <p:ext uri="{BB962C8B-B14F-4D97-AF65-F5344CB8AC3E}">
        <p14:creationId xmlns:p14="http://schemas.microsoft.com/office/powerpoint/2010/main" val="216166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pPr>
                <a:defRPr/>
              </a:pPr>
              <a:t>28. 1. 2025.</a:t>
            </a:fld>
            <a:endParaRPr lang="bs-Latn-BA"/>
          </a:p>
        </p:txBody>
      </p:sp>
      <p:sp>
        <p:nvSpPr>
          <p:cNvPr id="8" name="Footer Placeholder 7"/>
          <p:cNvSpPr>
            <a:spLocks noGrp="1"/>
          </p:cNvSpPr>
          <p:nvPr>
            <p:ph type="ftr" sz="quarter" idx="11"/>
          </p:nvPr>
        </p:nvSpPr>
        <p:spPr/>
        <p:txBody>
          <a:bodyPr/>
          <a:lstStyle/>
          <a:p>
            <a:pPr>
              <a:defRPr/>
            </a:pPr>
            <a:endParaRPr lang="bs-Latn-BA"/>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pPr>
                <a:defRPr/>
              </a:pPr>
              <a:t>‹#›</a:t>
            </a:fld>
            <a:endParaRPr lang="bs-Latn-BA"/>
          </a:p>
        </p:txBody>
      </p:sp>
    </p:spTree>
    <p:extLst>
      <p:ext uri="{BB962C8B-B14F-4D97-AF65-F5344CB8AC3E}">
        <p14:creationId xmlns:p14="http://schemas.microsoft.com/office/powerpoint/2010/main" val="51174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pPr>
                <a:defRPr/>
              </a:pPr>
              <a:t>28. 1. 2025.</a:t>
            </a:fld>
            <a:endParaRPr lang="bs-Latn-BA"/>
          </a:p>
        </p:txBody>
      </p:sp>
      <p:sp>
        <p:nvSpPr>
          <p:cNvPr id="4" name="Footer Placeholder 3"/>
          <p:cNvSpPr>
            <a:spLocks noGrp="1"/>
          </p:cNvSpPr>
          <p:nvPr>
            <p:ph type="ftr" sz="quarter" idx="11"/>
          </p:nvPr>
        </p:nvSpPr>
        <p:spPr/>
        <p:txBody>
          <a:bodyPr/>
          <a:lstStyle/>
          <a:p>
            <a:pPr>
              <a:defRPr/>
            </a:pPr>
            <a:endParaRPr lang="bs-Latn-BA"/>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pPr>
                <a:defRPr/>
              </a:pPr>
              <a:t>‹#›</a:t>
            </a:fld>
            <a:endParaRPr lang="bs-Latn-BA"/>
          </a:p>
        </p:txBody>
      </p:sp>
    </p:spTree>
    <p:extLst>
      <p:ext uri="{BB962C8B-B14F-4D97-AF65-F5344CB8AC3E}">
        <p14:creationId xmlns:p14="http://schemas.microsoft.com/office/powerpoint/2010/main" val="186417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pPr>
                <a:defRPr/>
              </a:pPr>
              <a:t>28. 1. 2025.</a:t>
            </a:fld>
            <a:endParaRPr lang="bs-Latn-BA"/>
          </a:p>
        </p:txBody>
      </p:sp>
      <p:sp>
        <p:nvSpPr>
          <p:cNvPr id="3" name="Footer Placeholder 2"/>
          <p:cNvSpPr>
            <a:spLocks noGrp="1"/>
          </p:cNvSpPr>
          <p:nvPr>
            <p:ph type="ftr" sz="quarter" idx="11"/>
          </p:nvPr>
        </p:nvSpPr>
        <p:spPr/>
        <p:txBody>
          <a:bodyPr/>
          <a:lstStyle/>
          <a:p>
            <a:pPr>
              <a:defRPr/>
            </a:pPr>
            <a:endParaRPr lang="bs-Latn-BA"/>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pPr>
                <a:defRPr/>
              </a:pPr>
              <a:t>‹#›</a:t>
            </a:fld>
            <a:endParaRPr lang="bs-Latn-BA"/>
          </a:p>
        </p:txBody>
      </p:sp>
    </p:spTree>
    <p:extLst>
      <p:ext uri="{BB962C8B-B14F-4D97-AF65-F5344CB8AC3E}">
        <p14:creationId xmlns:p14="http://schemas.microsoft.com/office/powerpoint/2010/main" val="25882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pPr>
                <a:defRPr/>
              </a:pPr>
              <a:t>28. 1. 2025.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pPr>
                <a:defRPr/>
              </a:pPr>
              <a:t>‹#›</a:t>
            </a:fld>
            <a:endParaRPr lang="bs-Latn-BA"/>
          </a:p>
        </p:txBody>
      </p:sp>
    </p:spTree>
    <p:extLst>
      <p:ext uri="{BB962C8B-B14F-4D97-AF65-F5344CB8AC3E}">
        <p14:creationId xmlns:p14="http://schemas.microsoft.com/office/powerpoint/2010/main" val="250823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pPr>
                <a:defRPr/>
              </a:pPr>
              <a:t>28. 1. 2025.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pPr>
                <a:defRPr/>
              </a:pPr>
              <a:t>‹#›</a:t>
            </a:fld>
            <a:endParaRPr lang="bs-Latn-BA"/>
          </a:p>
        </p:txBody>
      </p:sp>
    </p:spTree>
    <p:extLst>
      <p:ext uri="{BB962C8B-B14F-4D97-AF65-F5344CB8AC3E}">
        <p14:creationId xmlns:p14="http://schemas.microsoft.com/office/powerpoint/2010/main" val="8703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pPr>
                <a:defRPr/>
              </a:pPr>
              <a:t>28. 1. 2025.</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pPr>
                <a:defRPr/>
              </a:pPr>
              <a:t>‹#›</a:t>
            </a:fld>
            <a:endParaRPr lang="bs-Latn-BA"/>
          </a:p>
        </p:txBody>
      </p:sp>
    </p:spTree>
    <p:extLst>
      <p:ext uri="{BB962C8B-B14F-4D97-AF65-F5344CB8AC3E}">
        <p14:creationId xmlns:p14="http://schemas.microsoft.com/office/powerpoint/2010/main" val="2178094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8732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28. 1. 2025.</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1444885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hyperlink" Target="http://www.popis.gov.b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9.xml"/><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35.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6209" y="2162086"/>
            <a:ext cx="9144000" cy="1476977"/>
          </a:xfrm>
        </p:spPr>
        <p:txBody>
          <a:bodyPr>
            <a:noAutofit/>
          </a:bodyPr>
          <a:lstStyle/>
          <a:p>
            <a:r>
              <a:rPr lang="en-GB" sz="3200" b="1" dirty="0">
                <a:latin typeface="+mn-lt"/>
              </a:rPr>
              <a:t>PUBLIC OPINION POLL</a:t>
            </a:r>
            <a:br>
              <a:rPr lang="en-GB" sz="3200" b="1" dirty="0">
                <a:latin typeface="+mn-lt"/>
              </a:rPr>
            </a:br>
            <a:r>
              <a:rPr lang="bs-Latn-BA" sz="3200" b="1" dirty="0">
                <a:latin typeface="+mn-lt"/>
              </a:rPr>
              <a:t>V</a:t>
            </a:r>
            <a:r>
              <a:rPr lang="en-GB" sz="3200" b="1" dirty="0" err="1">
                <a:latin typeface="+mn-lt"/>
              </a:rPr>
              <a:t>iews</a:t>
            </a:r>
            <a:r>
              <a:rPr lang="en-GB" sz="3200" b="1" dirty="0">
                <a:latin typeface="+mn-lt"/>
              </a:rPr>
              <a:t> on membership of the European Union</a:t>
            </a:r>
            <a:br>
              <a:rPr lang="en-GB" sz="3200" b="1" dirty="0">
                <a:latin typeface="+mn-lt"/>
              </a:rPr>
            </a:br>
            <a:r>
              <a:rPr lang="en-GB" sz="3200" b="1" dirty="0">
                <a:latin typeface="+mn-lt"/>
              </a:rPr>
              <a:t> and the EU integration process</a:t>
            </a:r>
          </a:p>
        </p:txBody>
      </p:sp>
      <p:sp>
        <p:nvSpPr>
          <p:cNvPr id="3" name="Subtitle 2"/>
          <p:cNvSpPr>
            <a:spLocks noGrp="1"/>
          </p:cNvSpPr>
          <p:nvPr>
            <p:ph type="subTitle" idx="1"/>
          </p:nvPr>
        </p:nvSpPr>
        <p:spPr>
          <a:xfrm>
            <a:off x="1770572" y="5273457"/>
            <a:ext cx="9144000" cy="443680"/>
          </a:xfrm>
        </p:spPr>
        <p:txBody>
          <a:bodyPr/>
          <a:lstStyle/>
          <a:p>
            <a:r>
              <a:rPr lang="en-GB" b="1">
                <a:solidFill>
                  <a:schemeClr val="bg1"/>
                </a:solidFill>
                <a:latin typeface="Arial" panose="020B0604020202020204" pitchFamily="34" charset="0"/>
                <a:cs typeface="Arial" panose="020B0604020202020204" pitchFamily="34" charset="0"/>
              </a:rPr>
              <a:t>June-September 2024</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888" y="111409"/>
            <a:ext cx="1813106" cy="340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37849"/>
            <a:ext cx="10031104" cy="5262979"/>
          </a:xfrm>
          <a:prstGeom prst="rect">
            <a:avLst/>
          </a:prstGeom>
        </p:spPr>
        <p:txBody>
          <a:bodyPr wrap="square">
            <a:spAutoFit/>
          </a:bodyPr>
          <a:lstStyle/>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On average,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four</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out of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ten</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BiH residents believe that the fight against corruption is a reform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which </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is necessary to improve their daily lives. In addition to this reform, other necessary reforms to improve everyday life are the reforms of courts and prosecutors' offices, the reduction of tax burdens and the removal of barriers to employment. There are no significant differences in responses between the Entities.</a:t>
            </a: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endPar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 in earlier surveys, the people of BiH stated that the EU was interested in BiH's membership mostly because of its natural resources and its commitment to maintaining peace and stability. Skilled workers have a slight advantage over the expansion of the European market, while in 2023 the expansion of the European market had an advantage over skilled workers. </a:t>
            </a: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endParaRPr kumimoji="0" lang="bs-Latn-BA" altLang="sr-Latn-RS"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Although in a smaller percentage compared to previous surveys, slightly less than half of the residents of BiH see the future of the EU in strong internal relations and continued enlargement. This opinion was expressed by 54.4% of respondents from the FBiH and 30.7% of the RS. One in three residents in the RS believe that either the EU as an integration will not survive (30.8%) or the EU will undergo a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type</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of block division (20.0%).  </a:t>
            </a: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According to 42.2% of BiH residents, the young people would benefit the most from membership in the EU. Politicians are still second, followed by entrepreneurs. Residents of the RS are more inclined than the ones of the FBiH to see more benefits for politicians than citizens (29.2% vs 18.1%). According to the residents of BiH, farmers would benefit the least from BiH joining the EU (4.9%).</a:t>
            </a: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Five</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out of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ten</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residents expect that living standards will improve significantly after BiH's accession to the EU. Respondents from the FBiH are much more inclined to believe this than those from the RS (63.5% vs. 39.1%). </a:t>
            </a:r>
          </a:p>
          <a:p>
            <a:pPr marL="508000" marR="0" lvl="1" indent="-342900" algn="just"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165100" marR="0" lvl="1" indent="0" algn="just" defTabSz="914400" rtl="0" eaLnBrk="1" fontAlgn="auto" latinLnBrk="0" hangingPunct="1">
              <a:lnSpc>
                <a:spcPct val="100000"/>
              </a:lnSpc>
              <a:spcBef>
                <a:spcPts val="0"/>
              </a:spcBef>
              <a:spcAft>
                <a:spcPts val="0"/>
              </a:spcAft>
              <a:buClr>
                <a:srgbClr val="002060"/>
              </a:buClr>
              <a:buSzTx/>
              <a:buFontTx/>
              <a:buNone/>
              <a:tabLst/>
              <a:defRPr/>
            </a:pPr>
            <a:endParaRPr kumimoji="0" lang="en-US"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6" name="Title 15"/>
          <p:cNvSpPr txBox="1">
            <a:spLocks/>
          </p:cNvSpPr>
          <p:nvPr/>
        </p:nvSpPr>
        <p:spPr>
          <a:xfrm>
            <a:off x="1558347" y="365390"/>
            <a:ext cx="9796591" cy="369332"/>
          </a:xfrm>
          <a:prstGeom prst="rect">
            <a:avLst/>
          </a:prstGeom>
          <a:solidFill>
            <a:schemeClr val="accent4"/>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10941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55187"/>
            <a:ext cx="10031104" cy="5078313"/>
          </a:xfrm>
          <a:prstGeom prst="rect">
            <a:avLst/>
          </a:prstGeom>
        </p:spPr>
        <p:txBody>
          <a:bodyPr wrap="square">
            <a:spAutoFit/>
          </a:bodyPr>
          <a:lstStyle/>
          <a:p>
            <a:pPr marL="508000" lvl="1" indent="-342900" algn="just">
              <a:buClr>
                <a:srgbClr val="4472C4">
                  <a:lumMod val="50000"/>
                </a:srgbClr>
              </a:buClr>
              <a:buFont typeface="Wingdings" pitchFamily="2" charset="2"/>
              <a:buChar char="§"/>
            </a:pPr>
            <a:r>
              <a:rPr lang="en-GB" sz="1400" dirty="0">
                <a:solidFill>
                  <a:schemeClr val="tx1">
                    <a:lumMod val="85000"/>
                    <a:lumOff val="15000"/>
                  </a:schemeClr>
                </a:solidFill>
                <a:latin typeface="Arial" panose="020B0604020202020204" pitchFamily="34" charset="0"/>
                <a:ea typeface="Times New Roman"/>
                <a:cs typeface="Arial" panose="020B0604020202020204" pitchFamily="34" charset="0"/>
              </a:rPr>
              <a:t>The largest barrier to EU membership is believed to be the politicisation of the integration process, which is followed by resistance to change and objective barriers (wide-ranging reforms in all areas of life). According to the RS respondents, the current state of affairs in the EU is the second-biggest barrier to BiH's integration into the EU. Such opinion also shows an increase at the level of BiH from 9.2% in 2022 to 13.6% in 2024.  </a:t>
            </a: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According to the 2024 survey, the growing trend in knowledge about the Directorate for European Integration has stalled in comparison to previous years. There are no significant differences in percentages between the Entities.</a:t>
            </a:r>
          </a:p>
          <a:p>
            <a:pPr marL="508000" indent="-342900" algn="just">
              <a:buClr>
                <a:srgbClr val="4472C4">
                  <a:lumMod val="50000"/>
                </a:srgbClr>
              </a:buClr>
              <a:buFont typeface="Wingdings" pitchFamily="2" charset="2"/>
              <a:buChar char="§"/>
            </a:pPr>
            <a:endParaRPr lang="bs-Latn-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In 2024, respondents from BiH were more interested in topics about the possibility of using EU financial assistance, followed by the impact of the European integration process on the daily life of residents and the benefits of EU integration. The FBiH residents are more interested in topics about the possibility of using EU financial assistance, while the RS residents in the costs of integration. "I do not know" answers were more common among the RS residents than among the FBiH residents (19.1% vs. 10%).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The primary sources of information about EU integration are TV and the Internet, and the radio is most often used as a supplementary media.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Most BiH residents (59.4%) recognised the EU is the country's biggest donor of funding. This opinion is shared by 70.0% of the FBiH residents and 40.1% of the RS residents. According to the BiH residents, the second largest donor is Turkey (in the FBiH 17.2%), and Russia (21.9%) in the RS.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p:txBody>
      </p:sp>
      <p:sp>
        <p:nvSpPr>
          <p:cNvPr id="6"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40799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55187"/>
            <a:ext cx="10031104" cy="2200602"/>
          </a:xfrm>
          <a:prstGeom prst="rect">
            <a:avLst/>
          </a:prstGeom>
        </p:spPr>
        <p:txBody>
          <a:bodyPr wrap="square">
            <a:spAutoFit/>
          </a:bodyPr>
          <a:lstStyle/>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According to the 2023 survey, 39.6% of BiH inhabitants believe that their country would join the EU within a maximum of ten years, indicating that the country's candidate status and the decision to open accession negotiations for full membership rekindled optimism among BiH citizens. People</a:t>
            </a:r>
            <a:r>
              <a:rPr lang="bs-Latn-BA" sz="1400" dirty="0">
                <a:latin typeface="Arial" panose="020B0604020202020204" pitchFamily="34" charset="0"/>
                <a:ea typeface="Times New Roman"/>
                <a:cs typeface="Arial" panose="020B0604020202020204" pitchFamily="34" charset="0"/>
              </a:rPr>
              <a:t> </a:t>
            </a:r>
            <a:r>
              <a:rPr lang="en-GB" sz="1400" dirty="0">
                <a:latin typeface="Arial" panose="020B0604020202020204" pitchFamily="34" charset="0"/>
                <a:ea typeface="Times New Roman"/>
                <a:cs typeface="Arial" panose="020B0604020202020204" pitchFamily="34" charset="0"/>
              </a:rPr>
              <a:t>in the FBiH are more optimistic than those in the RS (44.9% vs. 31%). 24.4% of BiH residents believe that BiH will never join the EU. Although the overall percentage of this opinion is declining in comparison to previous surveys, it is still larger in the RS (35.1%) than in the FBiH (17.9%).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Times New Roman"/>
                <a:cs typeface="Arial" panose="020B0604020202020204" pitchFamily="34" charset="0"/>
              </a:rPr>
              <a:t>The survey's findings this year maintained the growing perception that BiH's European course has no alternative. There are no significant differences in percentages between the Entities.</a:t>
            </a: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p:txBody>
      </p:sp>
      <p:sp>
        <p:nvSpPr>
          <p:cNvPr id="6"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212513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94010" y="2408748"/>
            <a:ext cx="5824403" cy="1200329"/>
          </a:xfrm>
          <a:prstGeom prst="rect">
            <a:avLst/>
          </a:prstGeom>
          <a:noFill/>
        </p:spPr>
        <p:txBody>
          <a:bodyPr wrap="square" rtlCol="0" anchor="ctr">
            <a:spAutoFit/>
          </a:bodyPr>
          <a:lstStyle/>
          <a:p>
            <a:pPr algn="ctr"/>
            <a:r>
              <a:rPr lang="bs-Latn-BA" sz="3600" b="1" dirty="0">
                <a:solidFill>
                  <a:schemeClr val="tx1">
                    <a:lumMod val="85000"/>
                    <a:lumOff val="15000"/>
                  </a:schemeClr>
                </a:solidFill>
                <a:latin typeface="Arial" panose="020B0604020202020204" pitchFamily="34" charset="0"/>
                <a:cs typeface="Arial" panose="020B0604020202020204" pitchFamily="34" charset="0"/>
              </a:rPr>
              <a:t>SURVEY </a:t>
            </a:r>
            <a:r>
              <a:rPr lang="en-GB" sz="3600" b="1" dirty="0">
                <a:solidFill>
                  <a:schemeClr val="tx1">
                    <a:lumMod val="85000"/>
                    <a:lumOff val="15000"/>
                  </a:schemeClr>
                </a:solidFill>
                <a:latin typeface="Arial" panose="020B0604020202020204" pitchFamily="34" charset="0"/>
                <a:cs typeface="Arial" panose="020B0604020202020204" pitchFamily="34" charset="0"/>
              </a:rPr>
              <a:t>FINDINGS </a:t>
            </a:r>
          </a:p>
          <a:p>
            <a:pPr algn="ctr"/>
            <a:r>
              <a:rPr lang="en-GB" sz="3600" b="1" dirty="0">
                <a:solidFill>
                  <a:schemeClr val="tx1">
                    <a:lumMod val="85000"/>
                    <a:lumOff val="15000"/>
                  </a:schemeClr>
                </a:solidFill>
                <a:latin typeface="Arial" panose="020B0604020202020204" pitchFamily="34" charset="0"/>
                <a:cs typeface="Arial" panose="020B0604020202020204" pitchFamily="34" charset="0"/>
              </a:rPr>
              <a:t>2024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9" name="Group 8"/>
          <p:cNvGrpSpPr/>
          <p:nvPr/>
        </p:nvGrpSpPr>
        <p:grpSpPr>
          <a:xfrm>
            <a:off x="7524536" y="1834395"/>
            <a:ext cx="3242206" cy="2257605"/>
            <a:chOff x="2840038" y="4846638"/>
            <a:chExt cx="555625" cy="509587"/>
          </a:xfrm>
          <a:solidFill>
            <a:schemeClr val="accent1"/>
          </a:solidFill>
        </p:grpSpPr>
        <p:sp>
          <p:nvSpPr>
            <p:cNvPr id="11" name="Freeform 269"/>
            <p:cNvSpPr>
              <a:spLocks/>
            </p:cNvSpPr>
            <p:nvPr/>
          </p:nvSpPr>
          <p:spPr bwMode="auto">
            <a:xfrm>
              <a:off x="3046413" y="5264150"/>
              <a:ext cx="177800" cy="92075"/>
            </a:xfrm>
            <a:custGeom>
              <a:avLst/>
              <a:gdLst>
                <a:gd name="T0" fmla="*/ 43 w 47"/>
                <a:gd name="T1" fmla="*/ 24 h 24"/>
                <a:gd name="T2" fmla="*/ 40 w 47"/>
                <a:gd name="T3" fmla="*/ 23 h 24"/>
                <a:gd name="T4" fmla="*/ 24 w 47"/>
                <a:gd name="T5" fmla="*/ 9 h 24"/>
                <a:gd name="T6" fmla="*/ 7 w 47"/>
                <a:gd name="T7" fmla="*/ 23 h 24"/>
                <a:gd name="T8" fmla="*/ 2 w 47"/>
                <a:gd name="T9" fmla="*/ 22 h 24"/>
                <a:gd name="T10" fmla="*/ 2 w 47"/>
                <a:gd name="T11" fmla="*/ 16 h 24"/>
                <a:gd name="T12" fmla="*/ 21 w 47"/>
                <a:gd name="T13" fmla="*/ 1 h 24"/>
                <a:gd name="T14" fmla="*/ 26 w 47"/>
                <a:gd name="T15" fmla="*/ 1 h 24"/>
                <a:gd name="T16" fmla="*/ 45 w 47"/>
                <a:gd name="T17" fmla="*/ 16 h 24"/>
                <a:gd name="T18" fmla="*/ 46 w 47"/>
                <a:gd name="T19" fmla="*/ 22 h 24"/>
                <a:gd name="T20" fmla="*/ 43 w 4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4">
                  <a:moveTo>
                    <a:pt x="43" y="24"/>
                  </a:moveTo>
                  <a:cubicBezTo>
                    <a:pt x="42" y="24"/>
                    <a:pt x="41" y="23"/>
                    <a:pt x="40" y="23"/>
                  </a:cubicBezTo>
                  <a:cubicBezTo>
                    <a:pt x="24" y="9"/>
                    <a:pt x="24" y="9"/>
                    <a:pt x="24" y="9"/>
                  </a:cubicBezTo>
                  <a:cubicBezTo>
                    <a:pt x="7" y="23"/>
                    <a:pt x="7" y="23"/>
                    <a:pt x="7" y="23"/>
                  </a:cubicBezTo>
                  <a:cubicBezTo>
                    <a:pt x="6" y="24"/>
                    <a:pt x="3" y="24"/>
                    <a:pt x="2" y="22"/>
                  </a:cubicBezTo>
                  <a:cubicBezTo>
                    <a:pt x="0" y="20"/>
                    <a:pt x="1" y="18"/>
                    <a:pt x="2" y="16"/>
                  </a:cubicBezTo>
                  <a:cubicBezTo>
                    <a:pt x="21" y="1"/>
                    <a:pt x="21" y="1"/>
                    <a:pt x="21" y="1"/>
                  </a:cubicBezTo>
                  <a:cubicBezTo>
                    <a:pt x="23" y="0"/>
                    <a:pt x="25" y="0"/>
                    <a:pt x="26" y="1"/>
                  </a:cubicBezTo>
                  <a:cubicBezTo>
                    <a:pt x="45" y="16"/>
                    <a:pt x="45" y="16"/>
                    <a:pt x="45" y="16"/>
                  </a:cubicBezTo>
                  <a:cubicBezTo>
                    <a:pt x="47" y="18"/>
                    <a:pt x="47" y="20"/>
                    <a:pt x="46" y="22"/>
                  </a:cubicBezTo>
                  <a:cubicBezTo>
                    <a:pt x="45" y="23"/>
                    <a:pt x="44" y="24"/>
                    <a:pt x="43" y="2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2" name="Freeform 270"/>
            <p:cNvSpPr>
              <a:spLocks/>
            </p:cNvSpPr>
            <p:nvPr/>
          </p:nvSpPr>
          <p:spPr bwMode="auto">
            <a:xfrm>
              <a:off x="2878138" y="4876800"/>
              <a:ext cx="517525" cy="30162"/>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1" y="8"/>
                    <a:pt x="0" y="6"/>
                    <a:pt x="0" y="4"/>
                  </a:cubicBezTo>
                  <a:cubicBezTo>
                    <a:pt x="0" y="1"/>
                    <a:pt x="1" y="0"/>
                    <a:pt x="4" y="0"/>
                  </a:cubicBezTo>
                  <a:cubicBezTo>
                    <a:pt x="132" y="0"/>
                    <a:pt x="132" y="0"/>
                    <a:pt x="132" y="0"/>
                  </a:cubicBezTo>
                  <a:cubicBezTo>
                    <a:pt x="134" y="0"/>
                    <a:pt x="136" y="1"/>
                    <a:pt x="136" y="4"/>
                  </a:cubicBezTo>
                  <a:cubicBezTo>
                    <a:pt x="136" y="6"/>
                    <a:pt x="134" y="8"/>
                    <a:pt x="132" y="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3" name="Freeform 271"/>
            <p:cNvSpPr>
              <a:spLocks/>
            </p:cNvSpPr>
            <p:nvPr/>
          </p:nvSpPr>
          <p:spPr bwMode="auto">
            <a:xfrm>
              <a:off x="3011488" y="4953000"/>
              <a:ext cx="250825" cy="158750"/>
            </a:xfrm>
            <a:custGeom>
              <a:avLst/>
              <a:gdLst>
                <a:gd name="T0" fmla="*/ 6 w 66"/>
                <a:gd name="T1" fmla="*/ 42 h 42"/>
                <a:gd name="T2" fmla="*/ 0 w 66"/>
                <a:gd name="T3" fmla="*/ 37 h 42"/>
                <a:gd name="T4" fmla="*/ 18 w 66"/>
                <a:gd name="T5" fmla="*/ 17 h 42"/>
                <a:gd name="T6" fmla="*/ 23 w 66"/>
                <a:gd name="T7" fmla="*/ 16 h 42"/>
                <a:gd name="T8" fmla="*/ 38 w 66"/>
                <a:gd name="T9" fmla="*/ 26 h 42"/>
                <a:gd name="T10" fmla="*/ 59 w 66"/>
                <a:gd name="T11" fmla="*/ 0 h 42"/>
                <a:gd name="T12" fmla="*/ 66 w 66"/>
                <a:gd name="T13" fmla="*/ 5 h 42"/>
                <a:gd name="T14" fmla="*/ 41 w 66"/>
                <a:gd name="T15" fmla="*/ 34 h 42"/>
                <a:gd name="T16" fmla="*/ 36 w 66"/>
                <a:gd name="T17" fmla="*/ 35 h 42"/>
                <a:gd name="T18" fmla="*/ 22 w 66"/>
                <a:gd name="T19" fmla="*/ 25 h 42"/>
                <a:gd name="T20" fmla="*/ 6 w 6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2">
                  <a:moveTo>
                    <a:pt x="6" y="42"/>
                  </a:moveTo>
                  <a:cubicBezTo>
                    <a:pt x="0" y="37"/>
                    <a:pt x="0" y="37"/>
                    <a:pt x="0" y="37"/>
                  </a:cubicBezTo>
                  <a:cubicBezTo>
                    <a:pt x="18" y="17"/>
                    <a:pt x="18" y="17"/>
                    <a:pt x="18" y="17"/>
                  </a:cubicBezTo>
                  <a:cubicBezTo>
                    <a:pt x="19" y="15"/>
                    <a:pt x="22" y="15"/>
                    <a:pt x="23" y="16"/>
                  </a:cubicBezTo>
                  <a:cubicBezTo>
                    <a:pt x="38" y="26"/>
                    <a:pt x="38" y="26"/>
                    <a:pt x="38" y="26"/>
                  </a:cubicBezTo>
                  <a:cubicBezTo>
                    <a:pt x="59" y="0"/>
                    <a:pt x="59" y="0"/>
                    <a:pt x="59" y="0"/>
                  </a:cubicBezTo>
                  <a:cubicBezTo>
                    <a:pt x="66" y="5"/>
                    <a:pt x="66" y="5"/>
                    <a:pt x="66" y="5"/>
                  </a:cubicBezTo>
                  <a:cubicBezTo>
                    <a:pt x="41" y="34"/>
                    <a:pt x="41" y="34"/>
                    <a:pt x="41" y="34"/>
                  </a:cubicBezTo>
                  <a:cubicBezTo>
                    <a:pt x="40" y="35"/>
                    <a:pt x="38" y="36"/>
                    <a:pt x="36" y="35"/>
                  </a:cubicBezTo>
                  <a:cubicBezTo>
                    <a:pt x="22" y="25"/>
                    <a:pt x="22" y="25"/>
                    <a:pt x="22" y="25"/>
                  </a:cubicBezTo>
                  <a:lnTo>
                    <a:pt x="6" y="42"/>
                  </a:lnTo>
                  <a:close/>
                </a:path>
              </a:pathLst>
            </a:custGeom>
            <a:solidFill>
              <a:srgbClr val="F8B31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4" name="Freeform 272"/>
            <p:cNvSpPr>
              <a:spLocks noEditPoints="1"/>
            </p:cNvSpPr>
            <p:nvPr/>
          </p:nvSpPr>
          <p:spPr bwMode="auto">
            <a:xfrm>
              <a:off x="2908300" y="4876800"/>
              <a:ext cx="452438" cy="315912"/>
            </a:xfrm>
            <a:custGeom>
              <a:avLst/>
              <a:gdLst>
                <a:gd name="T0" fmla="*/ 0 w 119"/>
                <a:gd name="T1" fmla="*/ 37 h 83"/>
                <a:gd name="T2" fmla="*/ 0 w 119"/>
                <a:gd name="T3" fmla="*/ 48 h 83"/>
                <a:gd name="T4" fmla="*/ 8 w 119"/>
                <a:gd name="T5" fmla="*/ 47 h 83"/>
                <a:gd name="T6" fmla="*/ 8 w 119"/>
                <a:gd name="T7" fmla="*/ 36 h 83"/>
                <a:gd name="T8" fmla="*/ 4 w 119"/>
                <a:gd name="T9" fmla="*/ 38 h 83"/>
                <a:gd name="T10" fmla="*/ 0 w 119"/>
                <a:gd name="T11" fmla="*/ 37 h 83"/>
                <a:gd name="T12" fmla="*/ 115 w 119"/>
                <a:gd name="T13" fmla="*/ 0 h 83"/>
                <a:gd name="T14" fmla="*/ 4 w 119"/>
                <a:gd name="T15" fmla="*/ 0 h 83"/>
                <a:gd name="T16" fmla="*/ 0 w 119"/>
                <a:gd name="T17" fmla="*/ 4 h 83"/>
                <a:gd name="T18" fmla="*/ 0 w 119"/>
                <a:gd name="T19" fmla="*/ 20 h 83"/>
                <a:gd name="T20" fmla="*/ 4 w 119"/>
                <a:gd name="T21" fmla="*/ 19 h 83"/>
                <a:gd name="T22" fmla="*/ 8 w 119"/>
                <a:gd name="T23" fmla="*/ 20 h 83"/>
                <a:gd name="T24" fmla="*/ 8 w 119"/>
                <a:gd name="T25" fmla="*/ 8 h 83"/>
                <a:gd name="T26" fmla="*/ 111 w 119"/>
                <a:gd name="T27" fmla="*/ 8 h 83"/>
                <a:gd name="T28" fmla="*/ 111 w 119"/>
                <a:gd name="T29" fmla="*/ 75 h 83"/>
                <a:gd name="T30" fmla="*/ 19 w 119"/>
                <a:gd name="T31" fmla="*/ 75 h 83"/>
                <a:gd name="T32" fmla="*/ 20 w 119"/>
                <a:gd name="T33" fmla="*/ 83 h 83"/>
                <a:gd name="T34" fmla="*/ 115 w 119"/>
                <a:gd name="T35" fmla="*/ 83 h 83"/>
                <a:gd name="T36" fmla="*/ 119 w 119"/>
                <a:gd name="T37" fmla="*/ 79 h 83"/>
                <a:gd name="T38" fmla="*/ 119 w 119"/>
                <a:gd name="T39" fmla="*/ 4 h 83"/>
                <a:gd name="T40" fmla="*/ 115 w 1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83">
                  <a:moveTo>
                    <a:pt x="0" y="37"/>
                  </a:moveTo>
                  <a:cubicBezTo>
                    <a:pt x="0" y="48"/>
                    <a:pt x="0" y="48"/>
                    <a:pt x="0" y="48"/>
                  </a:cubicBezTo>
                  <a:cubicBezTo>
                    <a:pt x="3" y="47"/>
                    <a:pt x="6" y="47"/>
                    <a:pt x="8" y="47"/>
                  </a:cubicBezTo>
                  <a:cubicBezTo>
                    <a:pt x="8" y="36"/>
                    <a:pt x="8" y="36"/>
                    <a:pt x="8" y="36"/>
                  </a:cubicBezTo>
                  <a:cubicBezTo>
                    <a:pt x="7" y="37"/>
                    <a:pt x="5" y="38"/>
                    <a:pt x="4" y="38"/>
                  </a:cubicBezTo>
                  <a:cubicBezTo>
                    <a:pt x="3" y="38"/>
                    <a:pt x="1" y="37"/>
                    <a:pt x="0" y="37"/>
                  </a:cubicBezTo>
                  <a:close/>
                  <a:moveTo>
                    <a:pt x="115" y="0"/>
                  </a:moveTo>
                  <a:cubicBezTo>
                    <a:pt x="4" y="0"/>
                    <a:pt x="4" y="0"/>
                    <a:pt x="4" y="0"/>
                  </a:cubicBezTo>
                  <a:cubicBezTo>
                    <a:pt x="2" y="0"/>
                    <a:pt x="0" y="1"/>
                    <a:pt x="0" y="4"/>
                  </a:cubicBezTo>
                  <a:cubicBezTo>
                    <a:pt x="0" y="20"/>
                    <a:pt x="0" y="20"/>
                    <a:pt x="0" y="20"/>
                  </a:cubicBezTo>
                  <a:cubicBezTo>
                    <a:pt x="1" y="20"/>
                    <a:pt x="3" y="19"/>
                    <a:pt x="4" y="19"/>
                  </a:cubicBezTo>
                  <a:cubicBezTo>
                    <a:pt x="5" y="19"/>
                    <a:pt x="7" y="20"/>
                    <a:pt x="8" y="20"/>
                  </a:cubicBezTo>
                  <a:cubicBezTo>
                    <a:pt x="8" y="8"/>
                    <a:pt x="8" y="8"/>
                    <a:pt x="8" y="8"/>
                  </a:cubicBezTo>
                  <a:cubicBezTo>
                    <a:pt x="111" y="8"/>
                    <a:pt x="111" y="8"/>
                    <a:pt x="111" y="8"/>
                  </a:cubicBezTo>
                  <a:cubicBezTo>
                    <a:pt x="111" y="75"/>
                    <a:pt x="111" y="75"/>
                    <a:pt x="111" y="75"/>
                  </a:cubicBezTo>
                  <a:cubicBezTo>
                    <a:pt x="19" y="75"/>
                    <a:pt x="19" y="75"/>
                    <a:pt x="19" y="75"/>
                  </a:cubicBezTo>
                  <a:cubicBezTo>
                    <a:pt x="20" y="77"/>
                    <a:pt x="20" y="80"/>
                    <a:pt x="20" y="83"/>
                  </a:cubicBezTo>
                  <a:cubicBezTo>
                    <a:pt x="115" y="83"/>
                    <a:pt x="115" y="83"/>
                    <a:pt x="115" y="83"/>
                  </a:cubicBezTo>
                  <a:cubicBezTo>
                    <a:pt x="118" y="83"/>
                    <a:pt x="119" y="81"/>
                    <a:pt x="119" y="79"/>
                  </a:cubicBezTo>
                  <a:cubicBezTo>
                    <a:pt x="119" y="4"/>
                    <a:pt x="119" y="4"/>
                    <a:pt x="119" y="4"/>
                  </a:cubicBezTo>
                  <a:cubicBezTo>
                    <a:pt x="119" y="1"/>
                    <a:pt x="118" y="0"/>
                    <a:pt x="11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5" name="Freeform 273"/>
            <p:cNvSpPr>
              <a:spLocks noEditPoints="1"/>
            </p:cNvSpPr>
            <p:nvPr/>
          </p:nvSpPr>
          <p:spPr bwMode="auto">
            <a:xfrm>
              <a:off x="2874963" y="4937125"/>
              <a:ext cx="98425" cy="95250"/>
            </a:xfrm>
            <a:custGeom>
              <a:avLst/>
              <a:gdLst>
                <a:gd name="T0" fmla="*/ 13 w 26"/>
                <a:gd name="T1" fmla="*/ 25 h 25"/>
                <a:gd name="T2" fmla="*/ 0 w 26"/>
                <a:gd name="T3" fmla="*/ 12 h 25"/>
                <a:gd name="T4" fmla="*/ 13 w 26"/>
                <a:gd name="T5" fmla="*/ 0 h 25"/>
                <a:gd name="T6" fmla="*/ 26 w 26"/>
                <a:gd name="T7" fmla="*/ 12 h 25"/>
                <a:gd name="T8" fmla="*/ 13 w 26"/>
                <a:gd name="T9" fmla="*/ 25 h 25"/>
                <a:gd name="T10" fmla="*/ 13 w 26"/>
                <a:gd name="T11" fmla="*/ 7 h 25"/>
                <a:gd name="T12" fmla="*/ 8 w 26"/>
                <a:gd name="T13" fmla="*/ 12 h 25"/>
                <a:gd name="T14" fmla="*/ 13 w 26"/>
                <a:gd name="T15" fmla="*/ 18 h 25"/>
                <a:gd name="T16" fmla="*/ 18 w 26"/>
                <a:gd name="T17" fmla="*/ 12 h 25"/>
                <a:gd name="T18" fmla="*/ 13 w 26"/>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3" y="25"/>
                  </a:moveTo>
                  <a:cubicBezTo>
                    <a:pt x="6" y="25"/>
                    <a:pt x="0" y="20"/>
                    <a:pt x="0" y="12"/>
                  </a:cubicBezTo>
                  <a:cubicBezTo>
                    <a:pt x="0" y="5"/>
                    <a:pt x="6" y="0"/>
                    <a:pt x="13" y="0"/>
                  </a:cubicBezTo>
                  <a:cubicBezTo>
                    <a:pt x="20" y="0"/>
                    <a:pt x="26" y="5"/>
                    <a:pt x="26" y="12"/>
                  </a:cubicBezTo>
                  <a:cubicBezTo>
                    <a:pt x="26" y="20"/>
                    <a:pt x="20" y="25"/>
                    <a:pt x="13" y="25"/>
                  </a:cubicBezTo>
                  <a:close/>
                  <a:moveTo>
                    <a:pt x="13" y="7"/>
                  </a:moveTo>
                  <a:cubicBezTo>
                    <a:pt x="10" y="7"/>
                    <a:pt x="8" y="10"/>
                    <a:pt x="8" y="12"/>
                  </a:cubicBezTo>
                  <a:cubicBezTo>
                    <a:pt x="8" y="15"/>
                    <a:pt x="10" y="18"/>
                    <a:pt x="13" y="18"/>
                  </a:cubicBezTo>
                  <a:cubicBezTo>
                    <a:pt x="16" y="18"/>
                    <a:pt x="18" y="15"/>
                    <a:pt x="18" y="12"/>
                  </a:cubicBezTo>
                  <a:cubicBezTo>
                    <a:pt x="18" y="10"/>
                    <a:pt x="16" y="7"/>
                    <a:pt x="13" y="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6" name="Freeform 274"/>
            <p:cNvSpPr>
              <a:spLocks noEditPoints="1"/>
            </p:cNvSpPr>
            <p:nvPr/>
          </p:nvSpPr>
          <p:spPr bwMode="auto">
            <a:xfrm>
              <a:off x="2840038" y="5051425"/>
              <a:ext cx="163513" cy="304800"/>
            </a:xfrm>
            <a:custGeom>
              <a:avLst/>
              <a:gdLst>
                <a:gd name="T0" fmla="*/ 30 w 43"/>
                <a:gd name="T1" fmla="*/ 80 h 80"/>
                <a:gd name="T2" fmla="*/ 13 w 43"/>
                <a:gd name="T3" fmla="*/ 80 h 80"/>
                <a:gd name="T4" fmla="*/ 10 w 43"/>
                <a:gd name="T5" fmla="*/ 76 h 80"/>
                <a:gd name="T6" fmla="*/ 10 w 43"/>
                <a:gd name="T7" fmla="*/ 53 h 80"/>
                <a:gd name="T8" fmla="*/ 4 w 43"/>
                <a:gd name="T9" fmla="*/ 53 h 80"/>
                <a:gd name="T10" fmla="*/ 1 w 43"/>
                <a:gd name="T11" fmla="*/ 52 h 80"/>
                <a:gd name="T12" fmla="*/ 0 w 43"/>
                <a:gd name="T13" fmla="*/ 49 h 80"/>
                <a:gd name="T14" fmla="*/ 5 w 43"/>
                <a:gd name="T15" fmla="*/ 3 h 80"/>
                <a:gd name="T16" fmla="*/ 9 w 43"/>
                <a:gd name="T17" fmla="*/ 0 h 80"/>
                <a:gd name="T18" fmla="*/ 35 w 43"/>
                <a:gd name="T19" fmla="*/ 0 h 80"/>
                <a:gd name="T20" fmla="*/ 39 w 43"/>
                <a:gd name="T21" fmla="*/ 3 h 80"/>
                <a:gd name="T22" fmla="*/ 43 w 43"/>
                <a:gd name="T23" fmla="*/ 49 h 80"/>
                <a:gd name="T24" fmla="*/ 42 w 43"/>
                <a:gd name="T25" fmla="*/ 52 h 80"/>
                <a:gd name="T26" fmla="*/ 40 w 43"/>
                <a:gd name="T27" fmla="*/ 53 h 80"/>
                <a:gd name="T28" fmla="*/ 34 w 43"/>
                <a:gd name="T29" fmla="*/ 53 h 80"/>
                <a:gd name="T30" fmla="*/ 34 w 43"/>
                <a:gd name="T31" fmla="*/ 76 h 80"/>
                <a:gd name="T32" fmla="*/ 30 w 43"/>
                <a:gd name="T33" fmla="*/ 80 h 80"/>
                <a:gd name="T34" fmla="*/ 17 w 43"/>
                <a:gd name="T35" fmla="*/ 72 h 80"/>
                <a:gd name="T36" fmla="*/ 27 w 43"/>
                <a:gd name="T37" fmla="*/ 72 h 80"/>
                <a:gd name="T38" fmla="*/ 27 w 43"/>
                <a:gd name="T39" fmla="*/ 49 h 80"/>
                <a:gd name="T40" fmla="*/ 30 w 43"/>
                <a:gd name="T41" fmla="*/ 45 h 80"/>
                <a:gd name="T42" fmla="*/ 35 w 43"/>
                <a:gd name="T43" fmla="*/ 45 h 80"/>
                <a:gd name="T44" fmla="*/ 31 w 43"/>
                <a:gd name="T45" fmla="*/ 7 h 80"/>
                <a:gd name="T46" fmla="*/ 13 w 43"/>
                <a:gd name="T47" fmla="*/ 7 h 80"/>
                <a:gd name="T48" fmla="*/ 8 w 43"/>
                <a:gd name="T49" fmla="*/ 45 h 80"/>
                <a:gd name="T50" fmla="*/ 13 w 43"/>
                <a:gd name="T51" fmla="*/ 45 h 80"/>
                <a:gd name="T52" fmla="*/ 17 w 43"/>
                <a:gd name="T53" fmla="*/ 49 h 80"/>
                <a:gd name="T54" fmla="*/ 17 w 43"/>
                <a:gd name="T5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80">
                  <a:moveTo>
                    <a:pt x="30" y="80"/>
                  </a:moveTo>
                  <a:cubicBezTo>
                    <a:pt x="13" y="80"/>
                    <a:pt x="13" y="80"/>
                    <a:pt x="13" y="80"/>
                  </a:cubicBezTo>
                  <a:cubicBezTo>
                    <a:pt x="11" y="80"/>
                    <a:pt x="10" y="78"/>
                    <a:pt x="10" y="76"/>
                  </a:cubicBezTo>
                  <a:cubicBezTo>
                    <a:pt x="10" y="53"/>
                    <a:pt x="10" y="53"/>
                    <a:pt x="10" y="53"/>
                  </a:cubicBezTo>
                  <a:cubicBezTo>
                    <a:pt x="4" y="53"/>
                    <a:pt x="4" y="53"/>
                    <a:pt x="4" y="53"/>
                  </a:cubicBezTo>
                  <a:cubicBezTo>
                    <a:pt x="3" y="53"/>
                    <a:pt x="2" y="53"/>
                    <a:pt x="1" y="52"/>
                  </a:cubicBezTo>
                  <a:cubicBezTo>
                    <a:pt x="1" y="51"/>
                    <a:pt x="0" y="50"/>
                    <a:pt x="0" y="49"/>
                  </a:cubicBezTo>
                  <a:cubicBezTo>
                    <a:pt x="5" y="3"/>
                    <a:pt x="5" y="3"/>
                    <a:pt x="5" y="3"/>
                  </a:cubicBezTo>
                  <a:cubicBezTo>
                    <a:pt x="6" y="1"/>
                    <a:pt x="7" y="0"/>
                    <a:pt x="9" y="0"/>
                  </a:cubicBezTo>
                  <a:cubicBezTo>
                    <a:pt x="35" y="0"/>
                    <a:pt x="35" y="0"/>
                    <a:pt x="35" y="0"/>
                  </a:cubicBezTo>
                  <a:cubicBezTo>
                    <a:pt x="37" y="0"/>
                    <a:pt x="38" y="1"/>
                    <a:pt x="39" y="3"/>
                  </a:cubicBezTo>
                  <a:cubicBezTo>
                    <a:pt x="43" y="49"/>
                    <a:pt x="43" y="49"/>
                    <a:pt x="43" y="49"/>
                  </a:cubicBezTo>
                  <a:cubicBezTo>
                    <a:pt x="43" y="50"/>
                    <a:pt x="43" y="51"/>
                    <a:pt x="42" y="52"/>
                  </a:cubicBezTo>
                  <a:cubicBezTo>
                    <a:pt x="42" y="53"/>
                    <a:pt x="41" y="53"/>
                    <a:pt x="40" y="53"/>
                  </a:cubicBezTo>
                  <a:cubicBezTo>
                    <a:pt x="34" y="53"/>
                    <a:pt x="34" y="53"/>
                    <a:pt x="34" y="53"/>
                  </a:cubicBezTo>
                  <a:cubicBezTo>
                    <a:pt x="34" y="76"/>
                    <a:pt x="34" y="76"/>
                    <a:pt x="34" y="76"/>
                  </a:cubicBezTo>
                  <a:cubicBezTo>
                    <a:pt x="34" y="78"/>
                    <a:pt x="33" y="80"/>
                    <a:pt x="30" y="80"/>
                  </a:cubicBezTo>
                  <a:close/>
                  <a:moveTo>
                    <a:pt x="17" y="72"/>
                  </a:moveTo>
                  <a:cubicBezTo>
                    <a:pt x="27" y="72"/>
                    <a:pt x="27" y="72"/>
                    <a:pt x="27" y="72"/>
                  </a:cubicBezTo>
                  <a:cubicBezTo>
                    <a:pt x="27" y="49"/>
                    <a:pt x="27" y="49"/>
                    <a:pt x="27" y="49"/>
                  </a:cubicBezTo>
                  <a:cubicBezTo>
                    <a:pt x="27" y="47"/>
                    <a:pt x="28" y="45"/>
                    <a:pt x="30" y="45"/>
                  </a:cubicBezTo>
                  <a:cubicBezTo>
                    <a:pt x="35" y="45"/>
                    <a:pt x="35" y="45"/>
                    <a:pt x="35" y="45"/>
                  </a:cubicBezTo>
                  <a:cubicBezTo>
                    <a:pt x="31" y="7"/>
                    <a:pt x="31" y="7"/>
                    <a:pt x="31" y="7"/>
                  </a:cubicBezTo>
                  <a:cubicBezTo>
                    <a:pt x="13" y="7"/>
                    <a:pt x="13" y="7"/>
                    <a:pt x="13" y="7"/>
                  </a:cubicBezTo>
                  <a:cubicBezTo>
                    <a:pt x="8" y="45"/>
                    <a:pt x="8" y="45"/>
                    <a:pt x="8" y="45"/>
                  </a:cubicBezTo>
                  <a:cubicBezTo>
                    <a:pt x="13" y="45"/>
                    <a:pt x="13" y="45"/>
                    <a:pt x="13" y="45"/>
                  </a:cubicBezTo>
                  <a:cubicBezTo>
                    <a:pt x="15" y="45"/>
                    <a:pt x="17" y="47"/>
                    <a:pt x="17" y="49"/>
                  </a:cubicBezTo>
                  <a:lnTo>
                    <a:pt x="17" y="7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7" name="Freeform 275"/>
            <p:cNvSpPr>
              <a:spLocks noEditPoints="1"/>
            </p:cNvSpPr>
            <p:nvPr/>
          </p:nvSpPr>
          <p:spPr bwMode="auto">
            <a:xfrm>
              <a:off x="3121025" y="4846638"/>
              <a:ext cx="31750" cy="509587"/>
            </a:xfrm>
            <a:custGeom>
              <a:avLst/>
              <a:gdLst>
                <a:gd name="T0" fmla="*/ 4 w 8"/>
                <a:gd name="T1" fmla="*/ 0 h 134"/>
                <a:gd name="T2" fmla="*/ 0 w 8"/>
                <a:gd name="T3" fmla="*/ 4 h 134"/>
                <a:gd name="T4" fmla="*/ 0 w 8"/>
                <a:gd name="T5" fmla="*/ 10 h 134"/>
                <a:gd name="T6" fmla="*/ 8 w 8"/>
                <a:gd name="T7" fmla="*/ 10 h 134"/>
                <a:gd name="T8" fmla="*/ 8 w 8"/>
                <a:gd name="T9" fmla="*/ 4 h 134"/>
                <a:gd name="T10" fmla="*/ 4 w 8"/>
                <a:gd name="T11" fmla="*/ 0 h 134"/>
                <a:gd name="T12" fmla="*/ 0 w 8"/>
                <a:gd name="T13" fmla="*/ 130 h 134"/>
                <a:gd name="T14" fmla="*/ 4 w 8"/>
                <a:gd name="T15" fmla="*/ 134 h 134"/>
                <a:gd name="T16" fmla="*/ 8 w 8"/>
                <a:gd name="T17" fmla="*/ 130 h 134"/>
                <a:gd name="T18" fmla="*/ 8 w 8"/>
                <a:gd name="T19" fmla="*/ 87 h 134"/>
                <a:gd name="T20" fmla="*/ 0 w 8"/>
                <a:gd name="T21" fmla="*/ 87 h 134"/>
                <a:gd name="T22" fmla="*/ 0 w 8"/>
                <a:gd name="T23"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4">
                  <a:moveTo>
                    <a:pt x="4" y="0"/>
                  </a:moveTo>
                  <a:cubicBezTo>
                    <a:pt x="2" y="0"/>
                    <a:pt x="0" y="1"/>
                    <a:pt x="0" y="4"/>
                  </a:cubicBezTo>
                  <a:cubicBezTo>
                    <a:pt x="0" y="10"/>
                    <a:pt x="0" y="10"/>
                    <a:pt x="0" y="10"/>
                  </a:cubicBezTo>
                  <a:cubicBezTo>
                    <a:pt x="8" y="10"/>
                    <a:pt x="8" y="10"/>
                    <a:pt x="8" y="10"/>
                  </a:cubicBezTo>
                  <a:cubicBezTo>
                    <a:pt x="8" y="4"/>
                    <a:pt x="8" y="4"/>
                    <a:pt x="8" y="4"/>
                  </a:cubicBezTo>
                  <a:cubicBezTo>
                    <a:pt x="8" y="1"/>
                    <a:pt x="6" y="0"/>
                    <a:pt x="4" y="0"/>
                  </a:cubicBezTo>
                  <a:close/>
                  <a:moveTo>
                    <a:pt x="0" y="130"/>
                  </a:moveTo>
                  <a:cubicBezTo>
                    <a:pt x="0" y="132"/>
                    <a:pt x="2" y="134"/>
                    <a:pt x="4" y="134"/>
                  </a:cubicBezTo>
                  <a:cubicBezTo>
                    <a:pt x="6" y="134"/>
                    <a:pt x="8" y="132"/>
                    <a:pt x="8" y="130"/>
                  </a:cubicBezTo>
                  <a:cubicBezTo>
                    <a:pt x="8" y="87"/>
                    <a:pt x="8" y="87"/>
                    <a:pt x="8" y="87"/>
                  </a:cubicBezTo>
                  <a:cubicBezTo>
                    <a:pt x="0" y="87"/>
                    <a:pt x="0" y="87"/>
                    <a:pt x="0" y="87"/>
                  </a:cubicBezTo>
                  <a:lnTo>
                    <a:pt x="0" y="13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grpSp>
    </p:spTree>
    <p:extLst>
      <p:ext uri="{BB962C8B-B14F-4D97-AF65-F5344CB8AC3E}">
        <p14:creationId xmlns:p14="http://schemas.microsoft.com/office/powerpoint/2010/main" val="39618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8747"/>
            <a:ext cx="11163869" cy="1200329"/>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1</a:t>
            </a:r>
            <a:r>
              <a:rPr lang="bs-Latn-BA" sz="2000" cap="all" dirty="0">
                <a:latin typeface="Arial" panose="020B0604020202020204" pitchFamily="34" charset="0"/>
                <a:cs typeface="Arial" panose="020B0604020202020204" pitchFamily="34" charset="0"/>
              </a:rPr>
              <a:t>.</a:t>
            </a:r>
            <a:r>
              <a:rPr lang="en-GB" sz="2000" cap="all" dirty="0">
                <a:latin typeface="Arial" panose="020B0604020202020204" pitchFamily="34" charset="0"/>
                <a:cs typeface="Arial" panose="020B0604020202020204" pitchFamily="34" charset="0"/>
              </a:rPr>
              <a:t> How would you vote if a referendum on EU membership were to be held tomorrow and the question was "Do you support the accession of BiH into the EU?"</a:t>
            </a:r>
            <a:br>
              <a:rPr lang="en-GB" sz="2000" cap="all" dirty="0">
                <a:solidFill>
                  <a:schemeClr val="bg1"/>
                </a:solidFill>
                <a:latin typeface="Arial" panose="020B0604020202020204" pitchFamily="34" charset="0"/>
                <a:cs typeface="Arial" panose="020B0604020202020204" pitchFamily="34" charset="0"/>
              </a:rPr>
            </a:br>
            <a:endParaRPr lang="en-GB" sz="2000" cap="all" dirty="0">
              <a:solidFill>
                <a:schemeClr val="bg1"/>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890276667"/>
              </p:ext>
            </p:extLst>
          </p:nvPr>
        </p:nvGraphicFramePr>
        <p:xfrm>
          <a:off x="3893581" y="1062001"/>
          <a:ext cx="7743825" cy="4924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34162" y="1924050"/>
            <a:ext cx="3982816" cy="1938992"/>
          </a:xfrm>
          <a:prstGeom prst="rect">
            <a:avLst/>
          </a:prstGeom>
          <a:noFill/>
        </p:spPr>
        <p:txBody>
          <a:bodyPr wrap="square" lIns="0" tIns="0" rIns="0" bIns="0" rtlCol="0">
            <a:spAutoFit/>
          </a:bodyPr>
          <a:lstStyle/>
          <a:p>
            <a:pPr algn="just"/>
            <a:r>
              <a:rPr lang="en-GB" sz="1400">
                <a:latin typeface="Arial" panose="020B0604020202020204" pitchFamily="34" charset="0"/>
                <a:cs typeface="Arial" panose="020B0604020202020204" pitchFamily="34" charset="0"/>
              </a:rPr>
              <a:t>At the state level, seven out of ten people would support EU membership. </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In contrast to the RS, where nearly five out of ten residents share this opinion, the FBiH and the Brčko District show the strongest support (eight out of ten).</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One in ten people would not vote in a referendum, and less than 2.0% of people are uncertain.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4" name="Rectangle 3"/>
          <p:cNvSpPr/>
          <p:nvPr/>
        </p:nvSpPr>
        <p:spPr>
          <a:xfrm>
            <a:off x="956579" y="799979"/>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4216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966818" y="14861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2. Why do you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6" name="Rectangle 5"/>
          <p:cNvSpPr/>
          <p:nvPr/>
        </p:nvSpPr>
        <p:spPr>
          <a:xfrm>
            <a:off x="1260730" y="1527815"/>
            <a:ext cx="4160353" cy="3731791"/>
          </a:xfrm>
          <a:prstGeom prst="rect">
            <a:avLst/>
          </a:prstGeom>
          <a:noFill/>
        </p:spPr>
        <p:txBody>
          <a:bodyPr wrap="square">
            <a:spAutoFit/>
          </a:bodyPr>
          <a:lstStyle/>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cs typeface="Arial" panose="020B0604020202020204" pitchFamily="34" charset="0"/>
              </a:rPr>
              <a:t>The three main reasons why BiH residents support the country’s accession to the EU are the guarantee of lasting peace and political stability, the freedom of movement of people, goods and capital, and compliance with laws and regulations.</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According to 43.5% of the RS population, the freedom of movement of people, goods and capital is the primary reason to support BiH's membership in the EU.</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All of the responses and general economic advancement were highlighted by those who stated another reason (3.2%) for supporting the accession.</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sp>
        <p:nvSpPr>
          <p:cNvPr id="8" name="Rectangle 7"/>
          <p:cNvSpPr/>
          <p:nvPr/>
        </p:nvSpPr>
        <p:spPr>
          <a:xfrm>
            <a:off x="966818" y="549651"/>
            <a:ext cx="2837636"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=856,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=632,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=203,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=21</a:t>
            </a:r>
          </a:p>
        </p:txBody>
      </p:sp>
      <p:graphicFrame>
        <p:nvGraphicFramePr>
          <p:cNvPr id="9" name="Chart 8"/>
          <p:cNvGraphicFramePr/>
          <p:nvPr>
            <p:extLst>
              <p:ext uri="{D42A27DB-BD31-4B8C-83A1-F6EECF244321}">
                <p14:modId xmlns:p14="http://schemas.microsoft.com/office/powerpoint/2010/main" val="986937054"/>
              </p:ext>
            </p:extLst>
          </p:nvPr>
        </p:nvGraphicFramePr>
        <p:xfrm>
          <a:off x="4128408" y="1126671"/>
          <a:ext cx="7554685" cy="493438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172109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9948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3. Why do you not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0" name="Rectangle 9"/>
          <p:cNvSpPr/>
          <p:nvPr/>
        </p:nvSpPr>
        <p:spPr>
          <a:xfrm>
            <a:off x="966817" y="504762"/>
            <a:ext cx="2667718"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=235,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=158,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=3</a:t>
            </a:r>
          </a:p>
        </p:txBody>
      </p:sp>
      <p:sp>
        <p:nvSpPr>
          <p:cNvPr id="7" name="TextBox 6"/>
          <p:cNvSpPr txBox="1"/>
          <p:nvPr/>
        </p:nvSpPr>
        <p:spPr>
          <a:xfrm>
            <a:off x="1281767" y="1941739"/>
            <a:ext cx="3538061" cy="1723549"/>
          </a:xfrm>
          <a:prstGeom prst="rect">
            <a:avLst/>
          </a:prstGeom>
          <a:noFill/>
        </p:spPr>
        <p:txBody>
          <a:bodyPr wrap="square" lIns="0" tIns="0" rIns="0" bIns="0" rtlCol="0">
            <a:spAutoFit/>
          </a:bodyPr>
          <a:lstStyle/>
          <a:p>
            <a:pPr algn="just"/>
            <a:r>
              <a:rPr lang="en-GB" sz="1400" dirty="0">
                <a:latin typeface="Arial" panose="020B0604020202020204" pitchFamily="34" charset="0"/>
                <a:cs typeface="Arial" panose="020B0604020202020204" pitchFamily="34" charset="0"/>
              </a:rPr>
              <a:t>One-fifth of BiH population  (19.7%) oppose the country's membership in the EU, citing "higher costs of living and taxes" as the primary cause, followed by "excessive centralization" and "population emigration."</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hart 12"/>
          <p:cNvGraphicFramePr/>
          <p:nvPr>
            <p:extLst>
              <p:ext uri="{D42A27DB-BD31-4B8C-83A1-F6EECF244321}">
                <p14:modId xmlns:p14="http://schemas.microsoft.com/office/powerpoint/2010/main" val="3372511467"/>
              </p:ext>
            </p:extLst>
          </p:nvPr>
        </p:nvGraphicFramePr>
        <p:xfrm>
          <a:off x="3880758" y="957943"/>
          <a:ext cx="7867650" cy="5076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832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4. In your opinion, which of the following reforms is necessary to improve the daily life of BiH inhabitants?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3ED78B-AEE9-467A-9060-57BD37EE63BD}"/>
              </a:ext>
            </a:extLst>
          </p:cNvPr>
          <p:cNvSpPr/>
          <p:nvPr/>
        </p:nvSpPr>
        <p:spPr>
          <a:xfrm>
            <a:off x="966817" y="79696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7" name="TextBox 6"/>
          <p:cNvSpPr txBox="1"/>
          <p:nvPr/>
        </p:nvSpPr>
        <p:spPr>
          <a:xfrm>
            <a:off x="956885" y="1600936"/>
            <a:ext cx="3600450" cy="3877985"/>
          </a:xfrm>
          <a:prstGeom prst="rect">
            <a:avLst/>
          </a:prstGeom>
          <a:noFill/>
        </p:spPr>
        <p:txBody>
          <a:bodyPr wrap="square" lIns="0" tIns="0" rIns="0" bIns="0" rtlCol="0">
            <a:spAutoFit/>
          </a:bodyPr>
          <a:lstStyle/>
          <a:p>
            <a:pPr algn="just"/>
            <a:r>
              <a:rPr lang="en-GB" sz="1400">
                <a:latin typeface="Arial" panose="020B0604020202020204" pitchFamily="34" charset="0"/>
                <a:cs typeface="Arial" panose="020B0604020202020204" pitchFamily="34" charset="0"/>
              </a:rPr>
              <a:t>Every second inhabitant of BiH believes that the fight against corruption is necessary to improve the daily life. </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In addition to fighting corruption, one-fifth of residents feel it is vital to lower tax burdens on work and remove barriers to employment, followed by social system reform and the reform of court and prosecutor’s system. </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Residents in the FBiH believe that lowering tax on work and removing barriers to employment are more important, whereas there are no significant differences  between the Entities with regard to other reforms.</a:t>
            </a:r>
          </a:p>
          <a:p>
            <a:pPr algn="just"/>
            <a:endParaRPr lang="bs-Latn-BA" sz="1400"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2072564794"/>
              </p:ext>
            </p:extLst>
          </p:nvPr>
        </p:nvGraphicFramePr>
        <p:xfrm>
          <a:off x="1458111" y="882413"/>
          <a:ext cx="10527062" cy="5382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180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en-GB" sz="2000" cap="all">
                <a:latin typeface="+mn-lt"/>
                <a:cs typeface="Arial" panose="020B0604020202020204" pitchFamily="34" charset="0"/>
              </a:rPr>
              <a:t>5. Why do you think the EU is interested in BiH's accession?</a:t>
            </a:r>
            <a:br>
              <a:rPr lang="en-GB" sz="2000" cap="all">
                <a:latin typeface="+mn-lt"/>
                <a:cs typeface="Arial" panose="020B0604020202020204" pitchFamily="34" charset="0"/>
              </a:rPr>
            </a:br>
            <a:endParaRPr lang="en-GB" sz="2000" cap="all">
              <a:latin typeface="+mn-lt"/>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extBox 7"/>
          <p:cNvSpPr txBox="1"/>
          <p:nvPr/>
        </p:nvSpPr>
        <p:spPr>
          <a:xfrm>
            <a:off x="956813" y="1423144"/>
            <a:ext cx="3600450" cy="4524315"/>
          </a:xfrm>
          <a:prstGeom prst="rect">
            <a:avLst/>
          </a:prstGeom>
          <a:noFill/>
        </p:spPr>
        <p:txBody>
          <a:bodyPr wrap="square" lIns="0" tIns="0" rIns="0" bIns="0" rtlCol="0">
            <a:spAutoFit/>
          </a:bodyPr>
          <a:lstStyle/>
          <a:p>
            <a:pPr algn="just"/>
            <a:r>
              <a:rPr lang="en-GB" sz="1400">
                <a:latin typeface="Arial" panose="020B0604020202020204" pitchFamily="34" charset="0"/>
                <a:cs typeface="Arial" panose="020B0604020202020204" pitchFamily="34" charset="0"/>
              </a:rPr>
              <a:t>Three out of ten residents of BiH say that the EU is interested in BiH’s accession because of its natural resources, and four out of ten think that the reason is to maintain peace and stability. </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A third of the population are divided in their opinion whether the country’s skilled labour force and the growth of the European market are the main reasons the EU is interested in BiH's accession.  </a:t>
            </a:r>
          </a:p>
          <a:p>
            <a:pPr algn="just"/>
            <a:endParaRPr lang="bs-Latn-BA" sz="1400" dirty="0">
              <a:latin typeface="Arial" panose="020B0604020202020204" pitchFamily="34" charset="0"/>
              <a:cs typeface="Arial" panose="020B0604020202020204" pitchFamily="34" charset="0"/>
            </a:endParaRPr>
          </a:p>
          <a:p>
            <a:pPr algn="just"/>
            <a:r>
              <a:rPr lang="en-GB" sz="1400">
                <a:latin typeface="Arial" panose="020B0604020202020204" pitchFamily="34" charset="0"/>
                <a:cs typeface="Arial" panose="020B0604020202020204" pitchFamily="34" charset="0"/>
              </a:rPr>
              <a:t>The RS inhabitants are more likely than the FBiH inhabitants to believe that the EU is more interested in BiH's accession because of its natural resources and the expansion of the European market than because it wants to maintain peace and stability.</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graphicFrame>
        <p:nvGraphicFramePr>
          <p:cNvPr id="13" name="Chart 12"/>
          <p:cNvGraphicFramePr/>
          <p:nvPr>
            <p:extLst>
              <p:ext uri="{D42A27DB-BD31-4B8C-83A1-F6EECF244321}">
                <p14:modId xmlns:p14="http://schemas.microsoft.com/office/powerpoint/2010/main" val="3616097184"/>
              </p:ext>
            </p:extLst>
          </p:nvPr>
        </p:nvGraphicFramePr>
        <p:xfrm>
          <a:off x="4161282" y="545536"/>
          <a:ext cx="8177676" cy="5523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124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14437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6.  WHAT IS YOUR OPINION REGARDING THE FUTURE OF THE EU?</a:t>
            </a:r>
            <a:br>
              <a:rPr lang="en-GB" sz="2400" cap="all">
                <a:solidFill>
                  <a:schemeClr val="bg1"/>
                </a:solidFill>
                <a:latin typeface="+mn-lt"/>
                <a:cs typeface="Arial" panose="020B0604020202020204" pitchFamily="34" charset="0"/>
              </a:rPr>
            </a:br>
            <a:endParaRPr lang="en-GB" sz="2400" cap="all">
              <a:solidFill>
                <a:schemeClr val="bg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3342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sp>
        <p:nvSpPr>
          <p:cNvPr id="10" name="TextBox 9"/>
          <p:cNvSpPr txBox="1"/>
          <p:nvPr/>
        </p:nvSpPr>
        <p:spPr>
          <a:xfrm>
            <a:off x="935679" y="1790700"/>
            <a:ext cx="2918731" cy="2408352"/>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Just under half of the BiH population believe that the EU will strengthen internal relations and continue its enlargement. </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This opinion is more prevalent in the FBiH than in the RS (54.4% vs 30.7%) whose residents are more likely than those in the FBiH to believe that the EU as an integration will fail and undergo a type of block division.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980696236"/>
              </p:ext>
            </p:extLst>
          </p:nvPr>
        </p:nvGraphicFramePr>
        <p:xfrm>
          <a:off x="3396342" y="487738"/>
          <a:ext cx="8953500" cy="5628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634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755" y="246182"/>
            <a:ext cx="9773422" cy="369332"/>
          </a:xfrm>
          <a:prstGeom prst="rect">
            <a:avLst/>
          </a:prstGeom>
          <a:solidFill>
            <a:srgbClr val="F8B318"/>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METHODOLOGY</a:t>
            </a:r>
          </a:p>
        </p:txBody>
      </p:sp>
      <p:graphicFrame>
        <p:nvGraphicFramePr>
          <p:cNvPr id="5" name="Table 4"/>
          <p:cNvGraphicFramePr>
            <a:graphicFrameLocks noGrp="1"/>
          </p:cNvGraphicFramePr>
          <p:nvPr/>
        </p:nvGraphicFramePr>
        <p:xfrm>
          <a:off x="1563675" y="1499443"/>
          <a:ext cx="9814931" cy="4176463"/>
        </p:xfrm>
        <a:graphic>
          <a:graphicData uri="http://schemas.openxmlformats.org/drawingml/2006/table">
            <a:tbl>
              <a:tblPr>
                <a:tableStyleId>{69CF1AB2-1976-4502-BF36-3FF5EA218861}</a:tableStyleId>
              </a:tblPr>
              <a:tblGrid>
                <a:gridCol w="2357094">
                  <a:extLst>
                    <a:ext uri="{9D8B030D-6E8A-4147-A177-3AD203B41FA5}">
                      <a16:colId xmlns:a16="http://schemas.microsoft.com/office/drawing/2014/main" val="20000"/>
                    </a:ext>
                  </a:extLst>
                </a:gridCol>
                <a:gridCol w="7457837">
                  <a:extLst>
                    <a:ext uri="{9D8B030D-6E8A-4147-A177-3AD203B41FA5}">
                      <a16:colId xmlns:a16="http://schemas.microsoft.com/office/drawing/2014/main" val="20001"/>
                    </a:ext>
                  </a:extLst>
                </a:gridCol>
              </a:tblGrid>
              <a:tr h="609540">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Data collection</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ea typeface="+mn-ea"/>
                          <a:cs typeface="Arial" panose="020B0604020202020204" pitchFamily="34" charset="0"/>
                        </a:rPr>
                        <a:t>10/06 – 28/06/2024 </a:t>
                      </a:r>
                    </a:p>
                  </a:txBody>
                  <a:tcPr marL="8718" marR="78460" marT="8718" marB="0" anchor="ctr">
                    <a:noFill/>
                  </a:tcPr>
                </a:tc>
                <a:extLst>
                  <a:ext uri="{0D108BD9-81ED-4DB2-BD59-A6C34878D82A}">
                    <a16:rowId xmlns:a16="http://schemas.microsoft.com/office/drawing/2014/main" val="10000"/>
                  </a:ext>
                </a:extLst>
              </a:tr>
              <a:tr h="638753">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Method</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Quantitative research using the CATI method (computer-aided telephone interviewing)</a:t>
                      </a:r>
                    </a:p>
                  </a:txBody>
                  <a:tcPr marL="8718" marR="78460" marT="8718" marB="0" anchor="ctr">
                    <a:noFill/>
                  </a:tcPr>
                </a:tc>
                <a:extLst>
                  <a:ext uri="{0D108BD9-81ED-4DB2-BD59-A6C34878D82A}">
                    <a16:rowId xmlns:a16="http://schemas.microsoft.com/office/drawing/2014/main" val="10001"/>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Population</a:t>
                      </a:r>
                    </a:p>
                  </a:txBody>
                  <a:tcPr marL="8718" marR="78460" marT="8718" marB="0" anchor="c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Residents of BiH aged 18 and over </a:t>
                      </a:r>
                    </a:p>
                  </a:txBody>
                  <a:tcPr marL="8718" marR="78460" marT="8718" marB="0" anchor="ctr">
                    <a:noFill/>
                  </a:tcPr>
                </a:tc>
                <a:extLst>
                  <a:ext uri="{0D108BD9-81ED-4DB2-BD59-A6C34878D82A}">
                    <a16:rowId xmlns:a16="http://schemas.microsoft.com/office/drawing/2014/main" val="10002"/>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a:t>
                      </a:r>
                    </a:p>
                  </a:txBody>
                  <a:tcPr marL="8718" marR="78460" marT="8718" marB="0" anchor="c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Random, multistage stratified sample, representative of BiH </a:t>
                      </a:r>
                    </a:p>
                  </a:txBody>
                  <a:tcPr marL="8718" marR="78460" marT="8718" marB="0" anchor="ctr">
                    <a:noFill/>
                  </a:tcPr>
                </a:tc>
                <a:extLst>
                  <a:ext uri="{0D108BD9-81ED-4DB2-BD59-A6C34878D82A}">
                    <a16:rowId xmlns:a16="http://schemas.microsoft.com/office/drawing/2014/main" val="10003"/>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 frame</a:t>
                      </a:r>
                    </a:p>
                  </a:txBody>
                  <a:tcPr marL="8718" marR="78460" marT="8718" marB="0" anchor="ctr">
                    <a:noFill/>
                  </a:tcPr>
                </a:tc>
                <a:tc>
                  <a:txBody>
                    <a:bodyPr/>
                    <a:lstStyle/>
                    <a:p>
                      <a:pPr algn="r" rtl="0" fontAlgn="ctr"/>
                      <a:r>
                        <a:rPr lang="en-GB" sz="1600">
                          <a:solidFill>
                            <a:schemeClr val="tx1">
                              <a:lumMod val="85000"/>
                              <a:lumOff val="15000"/>
                            </a:schemeClr>
                          </a:solidFill>
                          <a:effectLst/>
                          <a:latin typeface="Arial" panose="020B0604020202020204" pitchFamily="34" charset="0"/>
                          <a:cs typeface="Arial" panose="020B0604020202020204" pitchFamily="34" charset="0"/>
                        </a:rPr>
                        <a:t>Census of population, households and dwellings in BiH, 2013 </a:t>
                      </a:r>
                      <a:r>
                        <a:rPr lang="en-GB" sz="1600">
                          <a:solidFill>
                            <a:schemeClr val="tx1">
                              <a:lumMod val="85000"/>
                              <a:lumOff val="15000"/>
                            </a:schemeClr>
                          </a:solidFill>
                          <a:effectLst/>
                          <a:latin typeface="Arial" panose="020B0604020202020204" pitchFamily="34" charset="0"/>
                          <a:cs typeface="Arial" panose="020B0604020202020204" pitchFamily="34" charset="0"/>
                          <a:hlinkClick r:id="rId3"/>
                        </a:rPr>
                        <a:t>www.popis.gov.ba</a:t>
                      </a: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 </a:t>
                      </a:r>
                    </a:p>
                  </a:txBody>
                  <a:tcPr marL="8718" marR="78460" marT="8718" marB="0" anchor="ctr">
                    <a:noFill/>
                  </a:tcPr>
                </a:tc>
                <a:extLst>
                  <a:ext uri="{0D108BD9-81ED-4DB2-BD59-A6C34878D82A}">
                    <a16:rowId xmlns:a16="http://schemas.microsoft.com/office/drawing/2014/main" val="10004"/>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Size of sample</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N=1.200</a:t>
                      </a:r>
                    </a:p>
                  </a:txBody>
                  <a:tcPr marL="8718" marR="78460" marT="8718" marB="0" anchor="ctr">
                    <a:noFill/>
                  </a:tcPr>
                </a:tc>
                <a:extLst>
                  <a:ext uri="{0D108BD9-81ED-4DB2-BD59-A6C34878D82A}">
                    <a16:rowId xmlns:a16="http://schemas.microsoft.com/office/drawing/2014/main" val="10005"/>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 error</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+/- 2.8% on the total sample</a:t>
                      </a:r>
                    </a:p>
                  </a:txBody>
                  <a:tcPr marL="8718" marR="78460" marT="8718" marB="0" anchor="ctr">
                    <a:noFill/>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1446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7. WHAT PART OF SOCIETY, IN YOUR OPINION, WOULD BENEFIT THE MOST FROM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41496" y="1238459"/>
            <a:ext cx="2963635" cy="3562514"/>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The majority of inhabitants of BiH believe that young people would benefit the most from the accession to the EU, followed by politicians, entrepreneurs, students and researchers.</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According to one out of 10 residents, nobody specifically  will benefit from BiH's accession to the EU.</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Residents of the RS, far more than those of the FBiH, believe that politicians will benefit the most from BiH’s accession to the EU (29.2% vs 18.1%) while less believe that young people will benefit (29.9% vs 49.0%).</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10"/>
          <p:cNvGraphicFramePr>
            <a:graphicFrameLocks/>
          </p:cNvGraphicFramePr>
          <p:nvPr>
            <p:extLst>
              <p:ext uri="{D42A27DB-BD31-4B8C-83A1-F6EECF244321}">
                <p14:modId xmlns:p14="http://schemas.microsoft.com/office/powerpoint/2010/main" val="909087552"/>
              </p:ext>
            </p:extLst>
          </p:nvPr>
        </p:nvGraphicFramePr>
        <p:xfrm>
          <a:off x="2691493" y="1236277"/>
          <a:ext cx="9405257" cy="46604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27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en-GB" sz="2000" cap="all" dirty="0">
                <a:latin typeface="Arial" panose="020B0604020202020204" pitchFamily="34" charset="0"/>
                <a:cs typeface="Arial" panose="020B0604020202020204" pitchFamily="34" charset="0"/>
              </a:rPr>
              <a:t>8. DO YOU EXPECT THAT THE STANDARD OF LIVING OF CITIZENS WILL SIGNIFICANTLY IMPROVE AFTER THE ACCESSION OF BiH TO THE EU?</a:t>
            </a:r>
            <a:br>
              <a:rPr lang="en-GB" sz="2000" cap="all" dirty="0">
                <a:solidFill>
                  <a:schemeClr val="bg1"/>
                </a:solidFill>
                <a:latin typeface="Arial" panose="020B0604020202020204" pitchFamily="34" charset="0"/>
                <a:cs typeface="Arial" panose="020B0604020202020204" pitchFamily="34" charset="0"/>
              </a:rPr>
            </a:br>
            <a:endParaRPr lang="en-GB" sz="2000" cap="all"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97345" y="1933575"/>
            <a:ext cx="2906485" cy="2485296"/>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 little over half of inhabitants of BiH believe that the standard of living would improve significantly after BiH's accession to the EU. </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This opinion is significantly more prevalent in the FBiH than in the RS (63.5% vs. 39.1%).</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 </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1935917144"/>
              </p:ext>
            </p:extLst>
          </p:nvPr>
        </p:nvGraphicFramePr>
        <p:xfrm>
          <a:off x="3533774" y="553700"/>
          <a:ext cx="8791575"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414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9. WHAT DO YOU THINK IS THE GREATEST OBSTACLE COMPLICATING THE INTEGRATION OF BOSNIA AND HERZEGOVINA INTO THE EU?</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97345" y="1933575"/>
            <a:ext cx="2906485" cy="3816429"/>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biggest obstacle to BiH's integration into the EU is the politicisation of the process. </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This opinion is more common in the FBiH than in the RS, where residents believe that the current situation in the EU complicates the integration process. </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addition to the politicisation of the integration process, a significant obstacle to the BiH integration into the EU is the resistance to change. There is no significant difference between the Entities and the state level on this issue. </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3748440676"/>
              </p:ext>
            </p:extLst>
          </p:nvPr>
        </p:nvGraphicFramePr>
        <p:xfrm>
          <a:off x="3533774" y="553700"/>
          <a:ext cx="8791575"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212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180982"/>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10. HAVE YOU HEARD OF THE DIRECTORATE FOR EUROPEAN INTEGRATION OF THE COUNCIL OF MINISTERS OF BIH?</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889551" y="74546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231199475"/>
              </p:ext>
            </p:extLst>
          </p:nvPr>
        </p:nvGraphicFramePr>
        <p:xfrm>
          <a:off x="2884488" y="12176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48503" y="1933575"/>
            <a:ext cx="2847974" cy="136960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Half of BiH population have heard of the Directorate for European Integration.</a:t>
            </a: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fontAlgn="auto">
              <a:spcBef>
                <a:spcPts val="0"/>
              </a:spcBef>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39357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11. What topics related to the EU integration process are you most interested in?</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5614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p:cNvGraphicFramePr>
          <p:nvPr>
            <p:extLst>
              <p:ext uri="{D42A27DB-BD31-4B8C-83A1-F6EECF244321}">
                <p14:modId xmlns:p14="http://schemas.microsoft.com/office/powerpoint/2010/main" val="958320316"/>
              </p:ext>
            </p:extLst>
          </p:nvPr>
        </p:nvGraphicFramePr>
        <p:xfrm>
          <a:off x="2564947" y="998613"/>
          <a:ext cx="9526361" cy="48604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8" y="1428750"/>
            <a:ext cx="3380209" cy="287771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One quarter of BiH population are interested in the possibility of using EU financial assistance, and one fifth of respondents stated that they were interested in topics related to the impact of the EU integration process on day-to-day life. </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Interest in the possibility of using EU financial assistance is higher in the FBiH than in the RS  (31.5% vs 18.9%).</a:t>
            </a:r>
          </a:p>
        </p:txBody>
      </p:sp>
    </p:spTree>
    <p:extLst>
      <p:ext uri="{BB962C8B-B14F-4D97-AF65-F5344CB8AC3E}">
        <p14:creationId xmlns:p14="http://schemas.microsoft.com/office/powerpoint/2010/main" val="351160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12. Which information sources do you most frequently utilise to learn about European integration?</a:t>
            </a:r>
            <a:br>
              <a:rPr lang="en-GB" sz="2000" b="1" cap="all">
                <a:latin typeface="Arial" panose="020B0604020202020204" pitchFamily="34" charset="0"/>
                <a:cs typeface="Arial" panose="020B0604020202020204" pitchFamily="34" charset="0"/>
              </a:rPr>
            </a:br>
            <a:endParaRPr lang="en-GB" sz="2000" b="1" cap="a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6431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2" name="Group 1"/>
          <p:cNvGrpSpPr/>
          <p:nvPr/>
        </p:nvGrpSpPr>
        <p:grpSpPr>
          <a:xfrm>
            <a:off x="650998" y="1106291"/>
            <a:ext cx="11369856" cy="4471838"/>
            <a:chOff x="650998" y="1065831"/>
            <a:chExt cx="11369856" cy="4471838"/>
          </a:xfrm>
        </p:grpSpPr>
        <p:graphicFrame>
          <p:nvGraphicFramePr>
            <p:cNvPr id="7" name="Content Placeholder 7"/>
            <p:cNvGraphicFramePr>
              <a:graphicFrameLocks/>
            </p:cNvGraphicFramePr>
            <p:nvPr>
              <p:extLst>
                <p:ext uri="{D42A27DB-BD31-4B8C-83A1-F6EECF244321}">
                  <p14:modId xmlns:p14="http://schemas.microsoft.com/office/powerpoint/2010/main" val="1463043429"/>
                </p:ext>
              </p:extLst>
            </p:nvPr>
          </p:nvGraphicFramePr>
          <p:xfrm>
            <a:off x="2157413" y="1065831"/>
            <a:ext cx="9863441" cy="435973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650998" y="1219200"/>
              <a:ext cx="4102101" cy="3913015"/>
              <a:chOff x="340766" y="1466850"/>
              <a:chExt cx="4102101" cy="3913015"/>
            </a:xfrm>
          </p:grpSpPr>
          <p:grpSp>
            <p:nvGrpSpPr>
              <p:cNvPr id="13" name="Group 12"/>
              <p:cNvGrpSpPr/>
              <p:nvPr/>
            </p:nvGrpSpPr>
            <p:grpSpPr>
              <a:xfrm>
                <a:off x="340766" y="1903158"/>
                <a:ext cx="4102101" cy="3476707"/>
                <a:chOff x="517525" y="1058781"/>
                <a:chExt cx="4511675" cy="4122820"/>
              </a:xfrm>
            </p:grpSpPr>
            <p:graphicFrame>
              <p:nvGraphicFramePr>
                <p:cNvPr id="15" name="Diagram 14"/>
                <p:cNvGraphicFramePr/>
                <p:nvPr>
                  <p:extLst>
                    <p:ext uri="{D42A27DB-BD31-4B8C-83A1-F6EECF244321}">
                      <p14:modId xmlns:p14="http://schemas.microsoft.com/office/powerpoint/2010/main" val="429844027"/>
                    </p:ext>
                  </p:extLst>
                </p:nvPr>
              </p:nvGraphicFramePr>
              <p:xfrm>
                <a:off x="517525" y="1058781"/>
                <a:ext cx="4511675" cy="4122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6"/>
                <p:cNvGrpSpPr>
                  <a:grpSpLocks noChangeAspect="1"/>
                </p:cNvGrpSpPr>
                <p:nvPr/>
              </p:nvGrpSpPr>
              <p:grpSpPr>
                <a:xfrm>
                  <a:off x="1645700" y="1806218"/>
                  <a:ext cx="394461" cy="561145"/>
                  <a:chOff x="-9775566" y="2708269"/>
                  <a:chExt cx="3013063" cy="428625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25" name="Freeform 2"/>
                  <p:cNvSpPr>
                    <a:spLocks noChangeArrowheads="1"/>
                  </p:cNvSpPr>
                  <p:nvPr/>
                </p:nvSpPr>
                <p:spPr bwMode="auto">
                  <a:xfrm>
                    <a:off x="-7922961" y="3063866"/>
                    <a:ext cx="666751" cy="1809748"/>
                  </a:xfrm>
                  <a:custGeom>
                    <a:avLst/>
                    <a:gdLst>
                      <a:gd name="T0" fmla="*/ 1198 w 1851"/>
                      <a:gd name="T1" fmla="*/ 2513 h 5026"/>
                      <a:gd name="T2" fmla="*/ 1180 w 1851"/>
                      <a:gd name="T3" fmla="*/ 2813 h 5026"/>
                      <a:gd name="T4" fmla="*/ 1118 w 1851"/>
                      <a:gd name="T5" fmla="*/ 3104 h 5026"/>
                      <a:gd name="T6" fmla="*/ 1013 w 1851"/>
                      <a:gd name="T7" fmla="*/ 3386 h 5026"/>
                      <a:gd name="T8" fmla="*/ 880 w 1851"/>
                      <a:gd name="T9" fmla="*/ 3642 h 5026"/>
                      <a:gd name="T10" fmla="*/ 704 w 1851"/>
                      <a:gd name="T11" fmla="*/ 3889 h 5026"/>
                      <a:gd name="T12" fmla="*/ 502 w 1851"/>
                      <a:gd name="T13" fmla="*/ 4101 h 5026"/>
                      <a:gd name="T14" fmla="*/ 264 w 1851"/>
                      <a:gd name="T15" fmla="*/ 4286 h 5026"/>
                      <a:gd name="T16" fmla="*/ 0 w 1851"/>
                      <a:gd name="T17" fmla="*/ 4445 h 5026"/>
                      <a:gd name="T18" fmla="*/ 290 w 1851"/>
                      <a:gd name="T19" fmla="*/ 5025 h 5026"/>
                      <a:gd name="T20" fmla="*/ 634 w 1851"/>
                      <a:gd name="T21" fmla="*/ 4824 h 5026"/>
                      <a:gd name="T22" fmla="*/ 942 w 1851"/>
                      <a:gd name="T23" fmla="*/ 4577 h 5026"/>
                      <a:gd name="T24" fmla="*/ 1207 w 1851"/>
                      <a:gd name="T25" fmla="*/ 4295 h 5026"/>
                      <a:gd name="T26" fmla="*/ 1426 w 1851"/>
                      <a:gd name="T27" fmla="*/ 3986 h 5026"/>
                      <a:gd name="T28" fmla="*/ 1612 w 1851"/>
                      <a:gd name="T29" fmla="*/ 3651 h 5026"/>
                      <a:gd name="T30" fmla="*/ 1735 w 1851"/>
                      <a:gd name="T31" fmla="*/ 3289 h 5026"/>
                      <a:gd name="T32" fmla="*/ 1823 w 1851"/>
                      <a:gd name="T33" fmla="*/ 2902 h 5026"/>
                      <a:gd name="T34" fmla="*/ 1850 w 1851"/>
                      <a:gd name="T35" fmla="*/ 2513 h 5026"/>
                      <a:gd name="T36" fmla="*/ 1841 w 1851"/>
                      <a:gd name="T37" fmla="*/ 2311 h 5026"/>
                      <a:gd name="T38" fmla="*/ 1788 w 1851"/>
                      <a:gd name="T39" fmla="*/ 1922 h 5026"/>
                      <a:gd name="T40" fmla="*/ 1682 w 1851"/>
                      <a:gd name="T41" fmla="*/ 1552 h 5026"/>
                      <a:gd name="T42" fmla="*/ 1523 w 1851"/>
                      <a:gd name="T43" fmla="*/ 1199 h 5026"/>
                      <a:gd name="T44" fmla="*/ 1320 w 1851"/>
                      <a:gd name="T45" fmla="*/ 882 h 5026"/>
                      <a:gd name="T46" fmla="*/ 1083 w 1851"/>
                      <a:gd name="T47" fmla="*/ 582 h 5026"/>
                      <a:gd name="T48" fmla="*/ 792 w 1851"/>
                      <a:gd name="T49" fmla="*/ 317 h 5026"/>
                      <a:gd name="T50" fmla="*/ 467 w 1851"/>
                      <a:gd name="T51" fmla="*/ 97 h 5026"/>
                      <a:gd name="T52" fmla="*/ 9 w 1851"/>
                      <a:gd name="T53" fmla="*/ 582 h 5026"/>
                      <a:gd name="T54" fmla="*/ 140 w 1851"/>
                      <a:gd name="T55" fmla="*/ 653 h 5026"/>
                      <a:gd name="T56" fmla="*/ 387 w 1851"/>
                      <a:gd name="T57" fmla="*/ 829 h 5026"/>
                      <a:gd name="T58" fmla="*/ 608 w 1851"/>
                      <a:gd name="T59" fmla="*/ 1023 h 5026"/>
                      <a:gd name="T60" fmla="*/ 801 w 1851"/>
                      <a:gd name="T61" fmla="*/ 1252 h 5026"/>
                      <a:gd name="T62" fmla="*/ 951 w 1851"/>
                      <a:gd name="T63" fmla="*/ 1508 h 5026"/>
                      <a:gd name="T64" fmla="*/ 1074 w 1851"/>
                      <a:gd name="T65" fmla="*/ 1772 h 5026"/>
                      <a:gd name="T66" fmla="*/ 1154 w 1851"/>
                      <a:gd name="T67" fmla="*/ 2063 h 5026"/>
                      <a:gd name="T68" fmla="*/ 1198 w 1851"/>
                      <a:gd name="T69" fmla="*/ 2355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198" y="2513"/>
                        </a:moveTo>
                        <a:lnTo>
                          <a:pt x="1198" y="2513"/>
                        </a:lnTo>
                        <a:lnTo>
                          <a:pt x="1198" y="2663"/>
                        </a:lnTo>
                        <a:lnTo>
                          <a:pt x="1180" y="2813"/>
                        </a:lnTo>
                        <a:lnTo>
                          <a:pt x="1154" y="2963"/>
                        </a:lnTo>
                        <a:lnTo>
                          <a:pt x="1118" y="3104"/>
                        </a:lnTo>
                        <a:lnTo>
                          <a:pt x="1074" y="3245"/>
                        </a:lnTo>
                        <a:lnTo>
                          <a:pt x="1013" y="3386"/>
                        </a:lnTo>
                        <a:lnTo>
                          <a:pt x="951" y="3518"/>
                        </a:lnTo>
                        <a:lnTo>
                          <a:pt x="880" y="3642"/>
                        </a:lnTo>
                        <a:lnTo>
                          <a:pt x="792" y="3765"/>
                        </a:lnTo>
                        <a:lnTo>
                          <a:pt x="704" y="3889"/>
                        </a:lnTo>
                        <a:lnTo>
                          <a:pt x="608" y="3995"/>
                        </a:lnTo>
                        <a:lnTo>
                          <a:pt x="502" y="4101"/>
                        </a:lnTo>
                        <a:lnTo>
                          <a:pt x="387" y="4198"/>
                        </a:lnTo>
                        <a:lnTo>
                          <a:pt x="264" y="4286"/>
                        </a:lnTo>
                        <a:lnTo>
                          <a:pt x="140" y="4374"/>
                        </a:lnTo>
                        <a:lnTo>
                          <a:pt x="0" y="4445"/>
                        </a:lnTo>
                        <a:lnTo>
                          <a:pt x="290" y="5025"/>
                        </a:lnTo>
                        <a:lnTo>
                          <a:pt x="290" y="5025"/>
                        </a:lnTo>
                        <a:lnTo>
                          <a:pt x="467" y="4930"/>
                        </a:lnTo>
                        <a:lnTo>
                          <a:pt x="634" y="4824"/>
                        </a:lnTo>
                        <a:lnTo>
                          <a:pt x="792" y="4701"/>
                        </a:lnTo>
                        <a:lnTo>
                          <a:pt x="942" y="4577"/>
                        </a:lnTo>
                        <a:lnTo>
                          <a:pt x="1074" y="4445"/>
                        </a:lnTo>
                        <a:lnTo>
                          <a:pt x="1207" y="4295"/>
                        </a:lnTo>
                        <a:lnTo>
                          <a:pt x="1320" y="4145"/>
                        </a:lnTo>
                        <a:lnTo>
                          <a:pt x="1426" y="3986"/>
                        </a:lnTo>
                        <a:lnTo>
                          <a:pt x="1523" y="3818"/>
                        </a:lnTo>
                        <a:lnTo>
                          <a:pt x="1612" y="3651"/>
                        </a:lnTo>
                        <a:lnTo>
                          <a:pt x="1682" y="3465"/>
                        </a:lnTo>
                        <a:lnTo>
                          <a:pt x="1735" y="3289"/>
                        </a:lnTo>
                        <a:lnTo>
                          <a:pt x="1788" y="3095"/>
                        </a:lnTo>
                        <a:lnTo>
                          <a:pt x="1823" y="2902"/>
                        </a:lnTo>
                        <a:lnTo>
                          <a:pt x="1841" y="2708"/>
                        </a:lnTo>
                        <a:lnTo>
                          <a:pt x="1850" y="2513"/>
                        </a:lnTo>
                        <a:lnTo>
                          <a:pt x="1850" y="2513"/>
                        </a:lnTo>
                        <a:lnTo>
                          <a:pt x="1841" y="2311"/>
                        </a:lnTo>
                        <a:lnTo>
                          <a:pt x="1823" y="2116"/>
                        </a:lnTo>
                        <a:lnTo>
                          <a:pt x="1788" y="1922"/>
                        </a:lnTo>
                        <a:lnTo>
                          <a:pt x="1735" y="1737"/>
                        </a:lnTo>
                        <a:lnTo>
                          <a:pt x="1682" y="1552"/>
                        </a:lnTo>
                        <a:lnTo>
                          <a:pt x="1612" y="1375"/>
                        </a:lnTo>
                        <a:lnTo>
                          <a:pt x="1523" y="1199"/>
                        </a:lnTo>
                        <a:lnTo>
                          <a:pt x="1426" y="1041"/>
                        </a:lnTo>
                        <a:lnTo>
                          <a:pt x="1320" y="882"/>
                        </a:lnTo>
                        <a:lnTo>
                          <a:pt x="1207" y="723"/>
                        </a:lnTo>
                        <a:lnTo>
                          <a:pt x="1083" y="582"/>
                        </a:lnTo>
                        <a:lnTo>
                          <a:pt x="942" y="450"/>
                        </a:lnTo>
                        <a:lnTo>
                          <a:pt x="792" y="317"/>
                        </a:lnTo>
                        <a:lnTo>
                          <a:pt x="634" y="203"/>
                        </a:lnTo>
                        <a:lnTo>
                          <a:pt x="467" y="97"/>
                        </a:lnTo>
                        <a:lnTo>
                          <a:pt x="290" y="0"/>
                        </a:lnTo>
                        <a:lnTo>
                          <a:pt x="9" y="582"/>
                        </a:lnTo>
                        <a:lnTo>
                          <a:pt x="9" y="582"/>
                        </a:lnTo>
                        <a:lnTo>
                          <a:pt x="140" y="653"/>
                        </a:lnTo>
                        <a:lnTo>
                          <a:pt x="264" y="732"/>
                        </a:lnTo>
                        <a:lnTo>
                          <a:pt x="387" y="829"/>
                        </a:lnTo>
                        <a:lnTo>
                          <a:pt x="502" y="926"/>
                        </a:lnTo>
                        <a:lnTo>
                          <a:pt x="608" y="1023"/>
                        </a:lnTo>
                        <a:lnTo>
                          <a:pt x="704" y="1137"/>
                        </a:lnTo>
                        <a:lnTo>
                          <a:pt x="801" y="1252"/>
                        </a:lnTo>
                        <a:lnTo>
                          <a:pt x="880" y="1375"/>
                        </a:lnTo>
                        <a:lnTo>
                          <a:pt x="951" y="1508"/>
                        </a:lnTo>
                        <a:lnTo>
                          <a:pt x="1013" y="1640"/>
                        </a:lnTo>
                        <a:lnTo>
                          <a:pt x="1074" y="1772"/>
                        </a:lnTo>
                        <a:lnTo>
                          <a:pt x="1118" y="1913"/>
                        </a:lnTo>
                        <a:lnTo>
                          <a:pt x="1154" y="2063"/>
                        </a:lnTo>
                        <a:lnTo>
                          <a:pt x="1180" y="2205"/>
                        </a:lnTo>
                        <a:lnTo>
                          <a:pt x="1198" y="2355"/>
                        </a:lnTo>
                        <a:lnTo>
                          <a:pt x="1198" y="25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6" name="Freeform 3"/>
                  <p:cNvSpPr>
                    <a:spLocks noChangeArrowheads="1"/>
                  </p:cNvSpPr>
                  <p:nvPr/>
                </p:nvSpPr>
                <p:spPr bwMode="auto">
                  <a:xfrm>
                    <a:off x="-7572132" y="2708269"/>
                    <a:ext cx="809629" cy="2517779"/>
                  </a:xfrm>
                  <a:custGeom>
                    <a:avLst/>
                    <a:gdLst>
                      <a:gd name="T0" fmla="*/ 0 w 2248"/>
                      <a:gd name="T1" fmla="*/ 547 h 6994"/>
                      <a:gd name="T2" fmla="*/ 186 w 2248"/>
                      <a:gd name="T3" fmla="*/ 670 h 6994"/>
                      <a:gd name="T4" fmla="*/ 520 w 2248"/>
                      <a:gd name="T5" fmla="*/ 961 h 6994"/>
                      <a:gd name="T6" fmla="*/ 811 w 2248"/>
                      <a:gd name="T7" fmla="*/ 1279 h 6994"/>
                      <a:gd name="T8" fmla="*/ 1066 w 2248"/>
                      <a:gd name="T9" fmla="*/ 1632 h 6994"/>
                      <a:gd name="T10" fmla="*/ 1269 w 2248"/>
                      <a:gd name="T11" fmla="*/ 2011 h 6994"/>
                      <a:gd name="T12" fmla="*/ 1428 w 2248"/>
                      <a:gd name="T13" fmla="*/ 2416 h 6994"/>
                      <a:gd name="T14" fmla="*/ 1534 w 2248"/>
                      <a:gd name="T15" fmla="*/ 2840 h 6994"/>
                      <a:gd name="T16" fmla="*/ 1595 w 2248"/>
                      <a:gd name="T17" fmla="*/ 3272 h 6994"/>
                      <a:gd name="T18" fmla="*/ 1595 w 2248"/>
                      <a:gd name="T19" fmla="*/ 3501 h 6994"/>
                      <a:gd name="T20" fmla="*/ 1569 w 2248"/>
                      <a:gd name="T21" fmla="*/ 3943 h 6994"/>
                      <a:gd name="T22" fmla="*/ 1490 w 2248"/>
                      <a:gd name="T23" fmla="*/ 4374 h 6994"/>
                      <a:gd name="T24" fmla="*/ 1357 w 2248"/>
                      <a:gd name="T25" fmla="*/ 4789 h 6994"/>
                      <a:gd name="T26" fmla="*/ 1172 w 2248"/>
                      <a:gd name="T27" fmla="*/ 5177 h 6994"/>
                      <a:gd name="T28" fmla="*/ 943 w 2248"/>
                      <a:gd name="T29" fmla="*/ 5548 h 6994"/>
                      <a:gd name="T30" fmla="*/ 670 w 2248"/>
                      <a:gd name="T31" fmla="*/ 5883 h 6994"/>
                      <a:gd name="T32" fmla="*/ 352 w 2248"/>
                      <a:gd name="T33" fmla="*/ 6190 h 6994"/>
                      <a:gd name="T34" fmla="*/ 0 w 2248"/>
                      <a:gd name="T35" fmla="*/ 6454 h 6994"/>
                      <a:gd name="T36" fmla="*/ 352 w 2248"/>
                      <a:gd name="T37" fmla="*/ 6993 h 6994"/>
                      <a:gd name="T38" fmla="*/ 776 w 2248"/>
                      <a:gd name="T39" fmla="*/ 6684 h 6994"/>
                      <a:gd name="T40" fmla="*/ 1145 w 2248"/>
                      <a:gd name="T41" fmla="*/ 6322 h 6994"/>
                      <a:gd name="T42" fmla="*/ 1472 w 2248"/>
                      <a:gd name="T43" fmla="*/ 5918 h 6994"/>
                      <a:gd name="T44" fmla="*/ 1744 w 2248"/>
                      <a:gd name="T45" fmla="*/ 5486 h 6994"/>
                      <a:gd name="T46" fmla="*/ 1956 w 2248"/>
                      <a:gd name="T47" fmla="*/ 5018 h 6994"/>
                      <a:gd name="T48" fmla="*/ 2115 w 2248"/>
                      <a:gd name="T49" fmla="*/ 4533 h 6994"/>
                      <a:gd name="T50" fmla="*/ 2212 w 2248"/>
                      <a:gd name="T51" fmla="*/ 4021 h 6994"/>
                      <a:gd name="T52" fmla="*/ 2247 w 2248"/>
                      <a:gd name="T53" fmla="*/ 3501 h 6994"/>
                      <a:gd name="T54" fmla="*/ 2239 w 2248"/>
                      <a:gd name="T55" fmla="*/ 3237 h 6994"/>
                      <a:gd name="T56" fmla="*/ 2168 w 2248"/>
                      <a:gd name="T57" fmla="*/ 2716 h 6994"/>
                      <a:gd name="T58" fmla="*/ 2044 w 2248"/>
                      <a:gd name="T59" fmla="*/ 2222 h 6994"/>
                      <a:gd name="T60" fmla="*/ 1859 w 2248"/>
                      <a:gd name="T61" fmla="*/ 1747 h 6994"/>
                      <a:gd name="T62" fmla="*/ 1613 w 2248"/>
                      <a:gd name="T63" fmla="*/ 1297 h 6994"/>
                      <a:gd name="T64" fmla="*/ 1322 w 2248"/>
                      <a:gd name="T65" fmla="*/ 873 h 6994"/>
                      <a:gd name="T66" fmla="*/ 970 w 2248"/>
                      <a:gd name="T67" fmla="*/ 494 h 6994"/>
                      <a:gd name="T68" fmla="*/ 573 w 2248"/>
                      <a:gd name="T69" fmla="*/ 149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352" y="0"/>
                        </a:moveTo>
                        <a:lnTo>
                          <a:pt x="0" y="547"/>
                        </a:lnTo>
                        <a:lnTo>
                          <a:pt x="0" y="547"/>
                        </a:lnTo>
                        <a:lnTo>
                          <a:pt x="186" y="670"/>
                        </a:lnTo>
                        <a:lnTo>
                          <a:pt x="352" y="811"/>
                        </a:lnTo>
                        <a:lnTo>
                          <a:pt x="520" y="961"/>
                        </a:lnTo>
                        <a:lnTo>
                          <a:pt x="670" y="1111"/>
                        </a:lnTo>
                        <a:lnTo>
                          <a:pt x="811" y="1279"/>
                        </a:lnTo>
                        <a:lnTo>
                          <a:pt x="943" y="1455"/>
                        </a:lnTo>
                        <a:lnTo>
                          <a:pt x="1066" y="1632"/>
                        </a:lnTo>
                        <a:lnTo>
                          <a:pt x="1172" y="1826"/>
                        </a:lnTo>
                        <a:lnTo>
                          <a:pt x="1269" y="2011"/>
                        </a:lnTo>
                        <a:lnTo>
                          <a:pt x="1357" y="2213"/>
                        </a:lnTo>
                        <a:lnTo>
                          <a:pt x="1428" y="2416"/>
                        </a:lnTo>
                        <a:lnTo>
                          <a:pt x="1490" y="2628"/>
                        </a:lnTo>
                        <a:lnTo>
                          <a:pt x="1534" y="2840"/>
                        </a:lnTo>
                        <a:lnTo>
                          <a:pt x="1569" y="3060"/>
                        </a:lnTo>
                        <a:lnTo>
                          <a:pt x="1595" y="3272"/>
                        </a:lnTo>
                        <a:lnTo>
                          <a:pt x="1595" y="3501"/>
                        </a:lnTo>
                        <a:lnTo>
                          <a:pt x="1595" y="3501"/>
                        </a:lnTo>
                        <a:lnTo>
                          <a:pt x="1595" y="3722"/>
                        </a:lnTo>
                        <a:lnTo>
                          <a:pt x="1569" y="3943"/>
                        </a:lnTo>
                        <a:lnTo>
                          <a:pt x="1534" y="4153"/>
                        </a:lnTo>
                        <a:lnTo>
                          <a:pt x="1490" y="4374"/>
                        </a:lnTo>
                        <a:lnTo>
                          <a:pt x="1428" y="4577"/>
                        </a:lnTo>
                        <a:lnTo>
                          <a:pt x="1357" y="4789"/>
                        </a:lnTo>
                        <a:lnTo>
                          <a:pt x="1269" y="4983"/>
                        </a:lnTo>
                        <a:lnTo>
                          <a:pt x="1172" y="5177"/>
                        </a:lnTo>
                        <a:lnTo>
                          <a:pt x="1066" y="5362"/>
                        </a:lnTo>
                        <a:lnTo>
                          <a:pt x="943" y="5548"/>
                        </a:lnTo>
                        <a:lnTo>
                          <a:pt x="811" y="5715"/>
                        </a:lnTo>
                        <a:lnTo>
                          <a:pt x="670" y="5883"/>
                        </a:lnTo>
                        <a:lnTo>
                          <a:pt x="520" y="6040"/>
                        </a:lnTo>
                        <a:lnTo>
                          <a:pt x="352" y="6190"/>
                        </a:lnTo>
                        <a:lnTo>
                          <a:pt x="186" y="6322"/>
                        </a:lnTo>
                        <a:lnTo>
                          <a:pt x="0" y="6454"/>
                        </a:lnTo>
                        <a:lnTo>
                          <a:pt x="352" y="6993"/>
                        </a:lnTo>
                        <a:lnTo>
                          <a:pt x="352" y="6993"/>
                        </a:lnTo>
                        <a:lnTo>
                          <a:pt x="573" y="6843"/>
                        </a:lnTo>
                        <a:lnTo>
                          <a:pt x="776" y="6684"/>
                        </a:lnTo>
                        <a:lnTo>
                          <a:pt x="970" y="6507"/>
                        </a:lnTo>
                        <a:lnTo>
                          <a:pt x="1145" y="6322"/>
                        </a:lnTo>
                        <a:lnTo>
                          <a:pt x="1322" y="6119"/>
                        </a:lnTo>
                        <a:lnTo>
                          <a:pt x="1472" y="5918"/>
                        </a:lnTo>
                        <a:lnTo>
                          <a:pt x="1613" y="5706"/>
                        </a:lnTo>
                        <a:lnTo>
                          <a:pt x="1744" y="5486"/>
                        </a:lnTo>
                        <a:lnTo>
                          <a:pt x="1859" y="5256"/>
                        </a:lnTo>
                        <a:lnTo>
                          <a:pt x="1956" y="5018"/>
                        </a:lnTo>
                        <a:lnTo>
                          <a:pt x="2044" y="4780"/>
                        </a:lnTo>
                        <a:lnTo>
                          <a:pt x="2115" y="4533"/>
                        </a:lnTo>
                        <a:lnTo>
                          <a:pt x="2168" y="4277"/>
                        </a:lnTo>
                        <a:lnTo>
                          <a:pt x="2212" y="4021"/>
                        </a:lnTo>
                        <a:lnTo>
                          <a:pt x="2239" y="3766"/>
                        </a:lnTo>
                        <a:lnTo>
                          <a:pt x="2247" y="3501"/>
                        </a:lnTo>
                        <a:lnTo>
                          <a:pt x="2247" y="3501"/>
                        </a:lnTo>
                        <a:lnTo>
                          <a:pt x="2239" y="3237"/>
                        </a:lnTo>
                        <a:lnTo>
                          <a:pt x="2212" y="2972"/>
                        </a:lnTo>
                        <a:lnTo>
                          <a:pt x="2168" y="2716"/>
                        </a:lnTo>
                        <a:lnTo>
                          <a:pt x="2115" y="2469"/>
                        </a:lnTo>
                        <a:lnTo>
                          <a:pt x="2044" y="2222"/>
                        </a:lnTo>
                        <a:lnTo>
                          <a:pt x="1956" y="1976"/>
                        </a:lnTo>
                        <a:lnTo>
                          <a:pt x="1859" y="1747"/>
                        </a:lnTo>
                        <a:lnTo>
                          <a:pt x="1744" y="1517"/>
                        </a:lnTo>
                        <a:lnTo>
                          <a:pt x="1613" y="1297"/>
                        </a:lnTo>
                        <a:lnTo>
                          <a:pt x="1472" y="1076"/>
                        </a:lnTo>
                        <a:lnTo>
                          <a:pt x="1322" y="873"/>
                        </a:lnTo>
                        <a:lnTo>
                          <a:pt x="1154" y="679"/>
                        </a:lnTo>
                        <a:lnTo>
                          <a:pt x="970" y="494"/>
                        </a:lnTo>
                        <a:lnTo>
                          <a:pt x="776" y="317"/>
                        </a:lnTo>
                        <a:lnTo>
                          <a:pt x="573" y="149"/>
                        </a:lnTo>
                        <a:lnTo>
                          <a:pt x="35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7" name="Freeform 4"/>
                  <p:cNvSpPr>
                    <a:spLocks noChangeArrowheads="1"/>
                  </p:cNvSpPr>
                  <p:nvPr/>
                </p:nvSpPr>
                <p:spPr bwMode="auto">
                  <a:xfrm>
                    <a:off x="-9280289" y="3063866"/>
                    <a:ext cx="666752" cy="1809748"/>
                  </a:xfrm>
                  <a:custGeom>
                    <a:avLst/>
                    <a:gdLst>
                      <a:gd name="T0" fmla="*/ 1850 w 1851"/>
                      <a:gd name="T1" fmla="*/ 4445 h 5026"/>
                      <a:gd name="T2" fmla="*/ 1710 w 1851"/>
                      <a:gd name="T3" fmla="*/ 4374 h 5026"/>
                      <a:gd name="T4" fmla="*/ 1463 w 1851"/>
                      <a:gd name="T5" fmla="*/ 4198 h 5026"/>
                      <a:gd name="T6" fmla="*/ 1242 w 1851"/>
                      <a:gd name="T7" fmla="*/ 3995 h 5026"/>
                      <a:gd name="T8" fmla="*/ 1058 w 1851"/>
                      <a:gd name="T9" fmla="*/ 3765 h 5026"/>
                      <a:gd name="T10" fmla="*/ 899 w 1851"/>
                      <a:gd name="T11" fmla="*/ 3518 h 5026"/>
                      <a:gd name="T12" fmla="*/ 776 w 1851"/>
                      <a:gd name="T13" fmla="*/ 3245 h 5026"/>
                      <a:gd name="T14" fmla="*/ 696 w 1851"/>
                      <a:gd name="T15" fmla="*/ 2963 h 5026"/>
                      <a:gd name="T16" fmla="*/ 652 w 1851"/>
                      <a:gd name="T17" fmla="*/ 2663 h 5026"/>
                      <a:gd name="T18" fmla="*/ 652 w 1851"/>
                      <a:gd name="T19" fmla="*/ 2513 h 5026"/>
                      <a:gd name="T20" fmla="*/ 670 w 1851"/>
                      <a:gd name="T21" fmla="*/ 2205 h 5026"/>
                      <a:gd name="T22" fmla="*/ 732 w 1851"/>
                      <a:gd name="T23" fmla="*/ 1913 h 5026"/>
                      <a:gd name="T24" fmla="*/ 837 w 1851"/>
                      <a:gd name="T25" fmla="*/ 1640 h 5026"/>
                      <a:gd name="T26" fmla="*/ 970 w 1851"/>
                      <a:gd name="T27" fmla="*/ 1375 h 5026"/>
                      <a:gd name="T28" fmla="*/ 1146 w 1851"/>
                      <a:gd name="T29" fmla="*/ 1137 h 5026"/>
                      <a:gd name="T30" fmla="*/ 1348 w 1851"/>
                      <a:gd name="T31" fmla="*/ 926 h 5026"/>
                      <a:gd name="T32" fmla="*/ 1586 w 1851"/>
                      <a:gd name="T33" fmla="*/ 732 h 5026"/>
                      <a:gd name="T34" fmla="*/ 1841 w 1851"/>
                      <a:gd name="T35" fmla="*/ 582 h 5026"/>
                      <a:gd name="T36" fmla="*/ 1551 w 1851"/>
                      <a:gd name="T37" fmla="*/ 0 h 5026"/>
                      <a:gd name="T38" fmla="*/ 1216 w 1851"/>
                      <a:gd name="T39" fmla="*/ 203 h 5026"/>
                      <a:gd name="T40" fmla="*/ 908 w 1851"/>
                      <a:gd name="T41" fmla="*/ 450 h 5026"/>
                      <a:gd name="T42" fmla="*/ 643 w 1851"/>
                      <a:gd name="T43" fmla="*/ 723 h 5026"/>
                      <a:gd name="T44" fmla="*/ 424 w 1851"/>
                      <a:gd name="T45" fmla="*/ 1041 h 5026"/>
                      <a:gd name="T46" fmla="*/ 238 w 1851"/>
                      <a:gd name="T47" fmla="*/ 1375 h 5026"/>
                      <a:gd name="T48" fmla="*/ 115 w 1851"/>
                      <a:gd name="T49" fmla="*/ 1737 h 5026"/>
                      <a:gd name="T50" fmla="*/ 27 w 1851"/>
                      <a:gd name="T51" fmla="*/ 2116 h 5026"/>
                      <a:gd name="T52" fmla="*/ 0 w 1851"/>
                      <a:gd name="T53" fmla="*/ 2513 h 5026"/>
                      <a:gd name="T54" fmla="*/ 9 w 1851"/>
                      <a:gd name="T55" fmla="*/ 2708 h 5026"/>
                      <a:gd name="T56" fmla="*/ 62 w 1851"/>
                      <a:gd name="T57" fmla="*/ 3095 h 5026"/>
                      <a:gd name="T58" fmla="*/ 168 w 1851"/>
                      <a:gd name="T59" fmla="*/ 3465 h 5026"/>
                      <a:gd name="T60" fmla="*/ 327 w 1851"/>
                      <a:gd name="T61" fmla="*/ 3818 h 5026"/>
                      <a:gd name="T62" fmla="*/ 530 w 1851"/>
                      <a:gd name="T63" fmla="*/ 4145 h 5026"/>
                      <a:gd name="T64" fmla="*/ 767 w 1851"/>
                      <a:gd name="T65" fmla="*/ 4445 h 5026"/>
                      <a:gd name="T66" fmla="*/ 1058 w 1851"/>
                      <a:gd name="T67" fmla="*/ 4701 h 5026"/>
                      <a:gd name="T68" fmla="*/ 1383 w 1851"/>
                      <a:gd name="T69" fmla="*/ 4930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560" y="5025"/>
                        </a:moveTo>
                        <a:lnTo>
                          <a:pt x="1850" y="4445"/>
                        </a:lnTo>
                        <a:lnTo>
                          <a:pt x="1850" y="4445"/>
                        </a:lnTo>
                        <a:lnTo>
                          <a:pt x="1710" y="4374"/>
                        </a:lnTo>
                        <a:lnTo>
                          <a:pt x="1586" y="4286"/>
                        </a:lnTo>
                        <a:lnTo>
                          <a:pt x="1463" y="4198"/>
                        </a:lnTo>
                        <a:lnTo>
                          <a:pt x="1348" y="4101"/>
                        </a:lnTo>
                        <a:lnTo>
                          <a:pt x="1242" y="3995"/>
                        </a:lnTo>
                        <a:lnTo>
                          <a:pt x="1146" y="3889"/>
                        </a:lnTo>
                        <a:lnTo>
                          <a:pt x="1058" y="3765"/>
                        </a:lnTo>
                        <a:lnTo>
                          <a:pt x="970" y="3642"/>
                        </a:lnTo>
                        <a:lnTo>
                          <a:pt x="899" y="3518"/>
                        </a:lnTo>
                        <a:lnTo>
                          <a:pt x="837" y="3386"/>
                        </a:lnTo>
                        <a:lnTo>
                          <a:pt x="776" y="3245"/>
                        </a:lnTo>
                        <a:lnTo>
                          <a:pt x="732" y="3104"/>
                        </a:lnTo>
                        <a:lnTo>
                          <a:pt x="696" y="2963"/>
                        </a:lnTo>
                        <a:lnTo>
                          <a:pt x="670" y="2813"/>
                        </a:lnTo>
                        <a:lnTo>
                          <a:pt x="652" y="2663"/>
                        </a:lnTo>
                        <a:lnTo>
                          <a:pt x="652" y="2513"/>
                        </a:lnTo>
                        <a:lnTo>
                          <a:pt x="652" y="2513"/>
                        </a:lnTo>
                        <a:lnTo>
                          <a:pt x="652" y="2355"/>
                        </a:lnTo>
                        <a:lnTo>
                          <a:pt x="670" y="2205"/>
                        </a:lnTo>
                        <a:lnTo>
                          <a:pt x="696" y="2063"/>
                        </a:lnTo>
                        <a:lnTo>
                          <a:pt x="732" y="1913"/>
                        </a:lnTo>
                        <a:lnTo>
                          <a:pt x="776" y="1772"/>
                        </a:lnTo>
                        <a:lnTo>
                          <a:pt x="837" y="1640"/>
                        </a:lnTo>
                        <a:lnTo>
                          <a:pt x="899" y="1508"/>
                        </a:lnTo>
                        <a:lnTo>
                          <a:pt x="970" y="1375"/>
                        </a:lnTo>
                        <a:lnTo>
                          <a:pt x="1049" y="1252"/>
                        </a:lnTo>
                        <a:lnTo>
                          <a:pt x="1146" y="1137"/>
                        </a:lnTo>
                        <a:lnTo>
                          <a:pt x="1242" y="1023"/>
                        </a:lnTo>
                        <a:lnTo>
                          <a:pt x="1348" y="926"/>
                        </a:lnTo>
                        <a:lnTo>
                          <a:pt x="1463" y="829"/>
                        </a:lnTo>
                        <a:lnTo>
                          <a:pt x="1586" y="732"/>
                        </a:lnTo>
                        <a:lnTo>
                          <a:pt x="1710" y="653"/>
                        </a:lnTo>
                        <a:lnTo>
                          <a:pt x="1841" y="582"/>
                        </a:lnTo>
                        <a:lnTo>
                          <a:pt x="1551" y="0"/>
                        </a:lnTo>
                        <a:lnTo>
                          <a:pt x="1551" y="0"/>
                        </a:lnTo>
                        <a:lnTo>
                          <a:pt x="1383" y="97"/>
                        </a:lnTo>
                        <a:lnTo>
                          <a:pt x="1216" y="203"/>
                        </a:lnTo>
                        <a:lnTo>
                          <a:pt x="1058" y="317"/>
                        </a:lnTo>
                        <a:lnTo>
                          <a:pt x="908" y="450"/>
                        </a:lnTo>
                        <a:lnTo>
                          <a:pt x="767" y="582"/>
                        </a:lnTo>
                        <a:lnTo>
                          <a:pt x="643" y="723"/>
                        </a:lnTo>
                        <a:lnTo>
                          <a:pt x="530" y="882"/>
                        </a:lnTo>
                        <a:lnTo>
                          <a:pt x="424" y="1041"/>
                        </a:lnTo>
                        <a:lnTo>
                          <a:pt x="327" y="1199"/>
                        </a:lnTo>
                        <a:lnTo>
                          <a:pt x="238" y="1375"/>
                        </a:lnTo>
                        <a:lnTo>
                          <a:pt x="168" y="1552"/>
                        </a:lnTo>
                        <a:lnTo>
                          <a:pt x="115" y="1737"/>
                        </a:lnTo>
                        <a:lnTo>
                          <a:pt x="62" y="1922"/>
                        </a:lnTo>
                        <a:lnTo>
                          <a:pt x="27" y="2116"/>
                        </a:lnTo>
                        <a:lnTo>
                          <a:pt x="9" y="2311"/>
                        </a:lnTo>
                        <a:lnTo>
                          <a:pt x="0" y="2513"/>
                        </a:lnTo>
                        <a:lnTo>
                          <a:pt x="0" y="2513"/>
                        </a:lnTo>
                        <a:lnTo>
                          <a:pt x="9" y="2708"/>
                        </a:lnTo>
                        <a:lnTo>
                          <a:pt x="27" y="2902"/>
                        </a:lnTo>
                        <a:lnTo>
                          <a:pt x="62" y="3095"/>
                        </a:lnTo>
                        <a:lnTo>
                          <a:pt x="115" y="3289"/>
                        </a:lnTo>
                        <a:lnTo>
                          <a:pt x="168" y="3465"/>
                        </a:lnTo>
                        <a:lnTo>
                          <a:pt x="238" y="3651"/>
                        </a:lnTo>
                        <a:lnTo>
                          <a:pt x="327" y="3818"/>
                        </a:lnTo>
                        <a:lnTo>
                          <a:pt x="424" y="3986"/>
                        </a:lnTo>
                        <a:lnTo>
                          <a:pt x="530" y="4145"/>
                        </a:lnTo>
                        <a:lnTo>
                          <a:pt x="643" y="4295"/>
                        </a:lnTo>
                        <a:lnTo>
                          <a:pt x="767" y="4445"/>
                        </a:lnTo>
                        <a:lnTo>
                          <a:pt x="908" y="4577"/>
                        </a:lnTo>
                        <a:lnTo>
                          <a:pt x="1058" y="4701"/>
                        </a:lnTo>
                        <a:lnTo>
                          <a:pt x="1216" y="4824"/>
                        </a:lnTo>
                        <a:lnTo>
                          <a:pt x="1383" y="4930"/>
                        </a:lnTo>
                        <a:lnTo>
                          <a:pt x="1560" y="50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8" name="Freeform 5"/>
                  <p:cNvSpPr>
                    <a:spLocks noChangeArrowheads="1"/>
                  </p:cNvSpPr>
                  <p:nvPr/>
                </p:nvSpPr>
                <p:spPr bwMode="auto">
                  <a:xfrm>
                    <a:off x="-9775566" y="2708269"/>
                    <a:ext cx="809629" cy="2517779"/>
                  </a:xfrm>
                  <a:custGeom>
                    <a:avLst/>
                    <a:gdLst>
                      <a:gd name="T0" fmla="*/ 2247 w 2248"/>
                      <a:gd name="T1" fmla="*/ 6454 h 6994"/>
                      <a:gd name="T2" fmla="*/ 1895 w 2248"/>
                      <a:gd name="T3" fmla="*/ 6190 h 6994"/>
                      <a:gd name="T4" fmla="*/ 1577 w 2248"/>
                      <a:gd name="T5" fmla="*/ 5883 h 6994"/>
                      <a:gd name="T6" fmla="*/ 1304 w 2248"/>
                      <a:gd name="T7" fmla="*/ 5548 h 6994"/>
                      <a:gd name="T8" fmla="*/ 1075 w 2248"/>
                      <a:gd name="T9" fmla="*/ 5177 h 6994"/>
                      <a:gd name="T10" fmla="*/ 890 w 2248"/>
                      <a:gd name="T11" fmla="*/ 4780 h 6994"/>
                      <a:gd name="T12" fmla="*/ 757 w 2248"/>
                      <a:gd name="T13" fmla="*/ 4374 h 6994"/>
                      <a:gd name="T14" fmla="*/ 678 w 2248"/>
                      <a:gd name="T15" fmla="*/ 3943 h 6994"/>
                      <a:gd name="T16" fmla="*/ 652 w 2248"/>
                      <a:gd name="T17" fmla="*/ 3501 h 6994"/>
                      <a:gd name="T18" fmla="*/ 652 w 2248"/>
                      <a:gd name="T19" fmla="*/ 3272 h 6994"/>
                      <a:gd name="T20" fmla="*/ 713 w 2248"/>
                      <a:gd name="T21" fmla="*/ 2840 h 6994"/>
                      <a:gd name="T22" fmla="*/ 819 w 2248"/>
                      <a:gd name="T23" fmla="*/ 2416 h 6994"/>
                      <a:gd name="T24" fmla="*/ 978 w 2248"/>
                      <a:gd name="T25" fmla="*/ 2011 h 6994"/>
                      <a:gd name="T26" fmla="*/ 1181 w 2248"/>
                      <a:gd name="T27" fmla="*/ 1632 h 6994"/>
                      <a:gd name="T28" fmla="*/ 1436 w 2248"/>
                      <a:gd name="T29" fmla="*/ 1279 h 6994"/>
                      <a:gd name="T30" fmla="*/ 1727 w 2248"/>
                      <a:gd name="T31" fmla="*/ 961 h 6994"/>
                      <a:gd name="T32" fmla="*/ 2061 w 2248"/>
                      <a:gd name="T33" fmla="*/ 670 h 6994"/>
                      <a:gd name="T34" fmla="*/ 1895 w 2248"/>
                      <a:gd name="T35" fmla="*/ 0 h 6994"/>
                      <a:gd name="T36" fmla="*/ 1674 w 2248"/>
                      <a:gd name="T37" fmla="*/ 149 h 6994"/>
                      <a:gd name="T38" fmla="*/ 1277 w 2248"/>
                      <a:gd name="T39" fmla="*/ 494 h 6994"/>
                      <a:gd name="T40" fmla="*/ 925 w 2248"/>
                      <a:gd name="T41" fmla="*/ 873 h 6994"/>
                      <a:gd name="T42" fmla="*/ 634 w 2248"/>
                      <a:gd name="T43" fmla="*/ 1297 h 6994"/>
                      <a:gd name="T44" fmla="*/ 388 w 2248"/>
                      <a:gd name="T45" fmla="*/ 1747 h 6994"/>
                      <a:gd name="T46" fmla="*/ 203 w 2248"/>
                      <a:gd name="T47" fmla="*/ 2222 h 6994"/>
                      <a:gd name="T48" fmla="*/ 79 w 2248"/>
                      <a:gd name="T49" fmla="*/ 2716 h 6994"/>
                      <a:gd name="T50" fmla="*/ 8 w 2248"/>
                      <a:gd name="T51" fmla="*/ 3237 h 6994"/>
                      <a:gd name="T52" fmla="*/ 0 w 2248"/>
                      <a:gd name="T53" fmla="*/ 3501 h 6994"/>
                      <a:gd name="T54" fmla="*/ 35 w 2248"/>
                      <a:gd name="T55" fmla="*/ 4021 h 6994"/>
                      <a:gd name="T56" fmla="*/ 132 w 2248"/>
                      <a:gd name="T57" fmla="*/ 4533 h 6994"/>
                      <a:gd name="T58" fmla="*/ 291 w 2248"/>
                      <a:gd name="T59" fmla="*/ 5018 h 6994"/>
                      <a:gd name="T60" fmla="*/ 503 w 2248"/>
                      <a:gd name="T61" fmla="*/ 5486 h 6994"/>
                      <a:gd name="T62" fmla="*/ 775 w 2248"/>
                      <a:gd name="T63" fmla="*/ 5918 h 6994"/>
                      <a:gd name="T64" fmla="*/ 1102 w 2248"/>
                      <a:gd name="T65" fmla="*/ 6322 h 6994"/>
                      <a:gd name="T66" fmla="*/ 1471 w 2248"/>
                      <a:gd name="T67" fmla="*/ 6684 h 6994"/>
                      <a:gd name="T68" fmla="*/ 1895 w 2248"/>
                      <a:gd name="T69" fmla="*/ 6993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2247" y="6454"/>
                        </a:moveTo>
                        <a:lnTo>
                          <a:pt x="2247" y="6454"/>
                        </a:lnTo>
                        <a:lnTo>
                          <a:pt x="2061" y="6322"/>
                        </a:lnTo>
                        <a:lnTo>
                          <a:pt x="1895" y="6190"/>
                        </a:lnTo>
                        <a:lnTo>
                          <a:pt x="1727" y="6040"/>
                        </a:lnTo>
                        <a:lnTo>
                          <a:pt x="1577" y="5883"/>
                        </a:lnTo>
                        <a:lnTo>
                          <a:pt x="1436" y="5715"/>
                        </a:lnTo>
                        <a:lnTo>
                          <a:pt x="1304" y="5548"/>
                        </a:lnTo>
                        <a:lnTo>
                          <a:pt x="1181" y="5362"/>
                        </a:lnTo>
                        <a:lnTo>
                          <a:pt x="1075" y="5177"/>
                        </a:lnTo>
                        <a:lnTo>
                          <a:pt x="978" y="4983"/>
                        </a:lnTo>
                        <a:lnTo>
                          <a:pt x="890" y="4780"/>
                        </a:lnTo>
                        <a:lnTo>
                          <a:pt x="819" y="4577"/>
                        </a:lnTo>
                        <a:lnTo>
                          <a:pt x="757" y="4374"/>
                        </a:lnTo>
                        <a:lnTo>
                          <a:pt x="713" y="4153"/>
                        </a:lnTo>
                        <a:lnTo>
                          <a:pt x="678" y="3943"/>
                        </a:lnTo>
                        <a:lnTo>
                          <a:pt x="652" y="3722"/>
                        </a:lnTo>
                        <a:lnTo>
                          <a:pt x="652" y="3501"/>
                        </a:lnTo>
                        <a:lnTo>
                          <a:pt x="652" y="3501"/>
                        </a:lnTo>
                        <a:lnTo>
                          <a:pt x="652" y="3272"/>
                        </a:lnTo>
                        <a:lnTo>
                          <a:pt x="678" y="3060"/>
                        </a:lnTo>
                        <a:lnTo>
                          <a:pt x="713" y="2840"/>
                        </a:lnTo>
                        <a:lnTo>
                          <a:pt x="757" y="2628"/>
                        </a:lnTo>
                        <a:lnTo>
                          <a:pt x="819" y="2416"/>
                        </a:lnTo>
                        <a:lnTo>
                          <a:pt x="890" y="2213"/>
                        </a:lnTo>
                        <a:lnTo>
                          <a:pt x="978" y="2011"/>
                        </a:lnTo>
                        <a:lnTo>
                          <a:pt x="1075" y="1826"/>
                        </a:lnTo>
                        <a:lnTo>
                          <a:pt x="1181" y="1632"/>
                        </a:lnTo>
                        <a:lnTo>
                          <a:pt x="1304" y="1455"/>
                        </a:lnTo>
                        <a:lnTo>
                          <a:pt x="1436" y="1279"/>
                        </a:lnTo>
                        <a:lnTo>
                          <a:pt x="1577" y="1111"/>
                        </a:lnTo>
                        <a:lnTo>
                          <a:pt x="1727" y="961"/>
                        </a:lnTo>
                        <a:lnTo>
                          <a:pt x="1895" y="811"/>
                        </a:lnTo>
                        <a:lnTo>
                          <a:pt x="2061" y="670"/>
                        </a:lnTo>
                        <a:lnTo>
                          <a:pt x="2247" y="547"/>
                        </a:lnTo>
                        <a:lnTo>
                          <a:pt x="1895" y="0"/>
                        </a:lnTo>
                        <a:lnTo>
                          <a:pt x="1895" y="0"/>
                        </a:lnTo>
                        <a:lnTo>
                          <a:pt x="1674" y="149"/>
                        </a:lnTo>
                        <a:lnTo>
                          <a:pt x="1471" y="317"/>
                        </a:lnTo>
                        <a:lnTo>
                          <a:pt x="1277" y="494"/>
                        </a:lnTo>
                        <a:lnTo>
                          <a:pt x="1102" y="679"/>
                        </a:lnTo>
                        <a:lnTo>
                          <a:pt x="925" y="873"/>
                        </a:lnTo>
                        <a:lnTo>
                          <a:pt x="775" y="1076"/>
                        </a:lnTo>
                        <a:lnTo>
                          <a:pt x="634" y="1297"/>
                        </a:lnTo>
                        <a:lnTo>
                          <a:pt x="503" y="1517"/>
                        </a:lnTo>
                        <a:lnTo>
                          <a:pt x="388" y="1747"/>
                        </a:lnTo>
                        <a:lnTo>
                          <a:pt x="291" y="1976"/>
                        </a:lnTo>
                        <a:lnTo>
                          <a:pt x="203" y="2222"/>
                        </a:lnTo>
                        <a:lnTo>
                          <a:pt x="132" y="2469"/>
                        </a:lnTo>
                        <a:lnTo>
                          <a:pt x="79" y="2716"/>
                        </a:lnTo>
                        <a:lnTo>
                          <a:pt x="35" y="2972"/>
                        </a:lnTo>
                        <a:lnTo>
                          <a:pt x="8" y="3237"/>
                        </a:lnTo>
                        <a:lnTo>
                          <a:pt x="0" y="3501"/>
                        </a:lnTo>
                        <a:lnTo>
                          <a:pt x="0" y="3501"/>
                        </a:lnTo>
                        <a:lnTo>
                          <a:pt x="8" y="3766"/>
                        </a:lnTo>
                        <a:lnTo>
                          <a:pt x="35" y="4021"/>
                        </a:lnTo>
                        <a:lnTo>
                          <a:pt x="79" y="4277"/>
                        </a:lnTo>
                        <a:lnTo>
                          <a:pt x="132" y="4533"/>
                        </a:lnTo>
                        <a:lnTo>
                          <a:pt x="203" y="4780"/>
                        </a:lnTo>
                        <a:lnTo>
                          <a:pt x="291" y="5018"/>
                        </a:lnTo>
                        <a:lnTo>
                          <a:pt x="388" y="5256"/>
                        </a:lnTo>
                        <a:lnTo>
                          <a:pt x="503" y="5486"/>
                        </a:lnTo>
                        <a:lnTo>
                          <a:pt x="634" y="5706"/>
                        </a:lnTo>
                        <a:lnTo>
                          <a:pt x="775" y="5918"/>
                        </a:lnTo>
                        <a:lnTo>
                          <a:pt x="925" y="6119"/>
                        </a:lnTo>
                        <a:lnTo>
                          <a:pt x="1102" y="6322"/>
                        </a:lnTo>
                        <a:lnTo>
                          <a:pt x="1277" y="6507"/>
                        </a:lnTo>
                        <a:lnTo>
                          <a:pt x="1471" y="6684"/>
                        </a:lnTo>
                        <a:lnTo>
                          <a:pt x="1674" y="6843"/>
                        </a:lnTo>
                        <a:lnTo>
                          <a:pt x="1895" y="6993"/>
                        </a:lnTo>
                        <a:lnTo>
                          <a:pt x="2247" y="64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9" name="Freeform 6"/>
                  <p:cNvSpPr>
                    <a:spLocks noChangeArrowheads="1"/>
                  </p:cNvSpPr>
                  <p:nvPr/>
                </p:nvSpPr>
                <p:spPr bwMode="auto">
                  <a:xfrm>
                    <a:off x="-9340617" y="3451219"/>
                    <a:ext cx="2144712" cy="3543300"/>
                  </a:xfrm>
                  <a:custGeom>
                    <a:avLst/>
                    <a:gdLst>
                      <a:gd name="T0" fmla="*/ 3417 w 5956"/>
                      <a:gd name="T1" fmla="*/ 2796 h 9843"/>
                      <a:gd name="T2" fmla="*/ 3744 w 5956"/>
                      <a:gd name="T3" fmla="*/ 2646 h 9843"/>
                      <a:gd name="T4" fmla="*/ 4016 w 5956"/>
                      <a:gd name="T5" fmla="*/ 2417 h 9843"/>
                      <a:gd name="T6" fmla="*/ 4228 w 5956"/>
                      <a:gd name="T7" fmla="*/ 2135 h 9843"/>
                      <a:gd name="T8" fmla="*/ 4360 w 5956"/>
                      <a:gd name="T9" fmla="*/ 1800 h 9843"/>
                      <a:gd name="T10" fmla="*/ 4413 w 5956"/>
                      <a:gd name="T11" fmla="*/ 1438 h 9843"/>
                      <a:gd name="T12" fmla="*/ 4378 w 5956"/>
                      <a:gd name="T13" fmla="*/ 1147 h 9843"/>
                      <a:gd name="T14" fmla="*/ 4237 w 5956"/>
                      <a:gd name="T15" fmla="*/ 750 h 9843"/>
                      <a:gd name="T16" fmla="*/ 3990 w 5956"/>
                      <a:gd name="T17" fmla="*/ 424 h 9843"/>
                      <a:gd name="T18" fmla="*/ 3655 w 5956"/>
                      <a:gd name="T19" fmla="*/ 177 h 9843"/>
                      <a:gd name="T20" fmla="*/ 3268 w 5956"/>
                      <a:gd name="T21" fmla="*/ 36 h 9843"/>
                      <a:gd name="T22" fmla="*/ 2978 w 5956"/>
                      <a:gd name="T23" fmla="*/ 0 h 9843"/>
                      <a:gd name="T24" fmla="*/ 2555 w 5956"/>
                      <a:gd name="T25" fmla="*/ 71 h 9843"/>
                      <a:gd name="T26" fmla="*/ 2176 w 5956"/>
                      <a:gd name="T27" fmla="*/ 247 h 9843"/>
                      <a:gd name="T28" fmla="*/ 1877 w 5956"/>
                      <a:gd name="T29" fmla="*/ 521 h 9843"/>
                      <a:gd name="T30" fmla="*/ 1656 w 5956"/>
                      <a:gd name="T31" fmla="*/ 883 h 9843"/>
                      <a:gd name="T32" fmla="*/ 1550 w 5956"/>
                      <a:gd name="T33" fmla="*/ 1288 h 9843"/>
                      <a:gd name="T34" fmla="*/ 1550 w 5956"/>
                      <a:gd name="T35" fmla="*/ 1562 h 9843"/>
                      <a:gd name="T36" fmla="*/ 1630 w 5956"/>
                      <a:gd name="T37" fmla="*/ 1924 h 9843"/>
                      <a:gd name="T38" fmla="*/ 1789 w 5956"/>
                      <a:gd name="T39" fmla="*/ 2240 h 9843"/>
                      <a:gd name="T40" fmla="*/ 2026 w 5956"/>
                      <a:gd name="T41" fmla="*/ 2505 h 9843"/>
                      <a:gd name="T42" fmla="*/ 2317 w 5956"/>
                      <a:gd name="T43" fmla="*/ 2708 h 9843"/>
                      <a:gd name="T44" fmla="*/ 2653 w 5956"/>
                      <a:gd name="T45" fmla="*/ 2832 h 9843"/>
                      <a:gd name="T46" fmla="*/ 0 w 5956"/>
                      <a:gd name="T47" fmla="*/ 9842 h 9843"/>
                      <a:gd name="T48" fmla="*/ 3302 w 5956"/>
                      <a:gd name="T49" fmla="*/ 7452 h 9843"/>
                      <a:gd name="T50" fmla="*/ 2194 w 5956"/>
                      <a:gd name="T51" fmla="*/ 1438 h 9843"/>
                      <a:gd name="T52" fmla="*/ 2229 w 5956"/>
                      <a:gd name="T53" fmla="*/ 1200 h 9843"/>
                      <a:gd name="T54" fmla="*/ 2326 w 5956"/>
                      <a:gd name="T55" fmla="*/ 997 h 9843"/>
                      <a:gd name="T56" fmla="*/ 2476 w 5956"/>
                      <a:gd name="T57" fmla="*/ 830 h 9843"/>
                      <a:gd name="T58" fmla="*/ 2669 w 5956"/>
                      <a:gd name="T59" fmla="*/ 715 h 9843"/>
                      <a:gd name="T60" fmla="*/ 2899 w 5956"/>
                      <a:gd name="T61" fmla="*/ 653 h 9843"/>
                      <a:gd name="T62" fmla="*/ 3056 w 5956"/>
                      <a:gd name="T63" fmla="*/ 653 h 9843"/>
                      <a:gd name="T64" fmla="*/ 3286 w 5956"/>
                      <a:gd name="T65" fmla="*/ 715 h 9843"/>
                      <a:gd name="T66" fmla="*/ 3479 w 5956"/>
                      <a:gd name="T67" fmla="*/ 830 h 9843"/>
                      <a:gd name="T68" fmla="*/ 3629 w 5956"/>
                      <a:gd name="T69" fmla="*/ 997 h 9843"/>
                      <a:gd name="T70" fmla="*/ 3726 w 5956"/>
                      <a:gd name="T71" fmla="*/ 1200 h 9843"/>
                      <a:gd name="T72" fmla="*/ 3761 w 5956"/>
                      <a:gd name="T73" fmla="*/ 1438 h 9843"/>
                      <a:gd name="T74" fmla="*/ 3744 w 5956"/>
                      <a:gd name="T75" fmla="*/ 1597 h 9843"/>
                      <a:gd name="T76" fmla="*/ 3664 w 5956"/>
                      <a:gd name="T77" fmla="*/ 1809 h 9843"/>
                      <a:gd name="T78" fmla="*/ 3532 w 5956"/>
                      <a:gd name="T79" fmla="*/ 1993 h 9843"/>
                      <a:gd name="T80" fmla="*/ 3347 w 5956"/>
                      <a:gd name="T81" fmla="*/ 2126 h 9843"/>
                      <a:gd name="T82" fmla="*/ 3136 w 5956"/>
                      <a:gd name="T83" fmla="*/ 2205 h 9843"/>
                      <a:gd name="T84" fmla="*/ 2978 w 5956"/>
                      <a:gd name="T85" fmla="*/ 2223 h 9843"/>
                      <a:gd name="T86" fmla="*/ 2749 w 5956"/>
                      <a:gd name="T87" fmla="*/ 2188 h 9843"/>
                      <a:gd name="T88" fmla="*/ 2538 w 5956"/>
                      <a:gd name="T89" fmla="*/ 2090 h 9843"/>
                      <a:gd name="T90" fmla="*/ 2370 w 5956"/>
                      <a:gd name="T91" fmla="*/ 1933 h 9843"/>
                      <a:gd name="T92" fmla="*/ 2255 w 5956"/>
                      <a:gd name="T93" fmla="*/ 1738 h 9843"/>
                      <a:gd name="T94" fmla="*/ 2194 w 5956"/>
                      <a:gd name="T95" fmla="*/ 1518 h 9843"/>
                      <a:gd name="T96" fmla="*/ 652 w 5956"/>
                      <a:gd name="T97" fmla="*/ 9190 h 9843"/>
                      <a:gd name="T98" fmla="*/ 5303 w 5956"/>
                      <a:gd name="T99" fmla="*/ 9190 h 9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56" h="9843">
                        <a:moveTo>
                          <a:pt x="3302" y="2832"/>
                        </a:moveTo>
                        <a:lnTo>
                          <a:pt x="3302" y="2832"/>
                        </a:lnTo>
                        <a:lnTo>
                          <a:pt x="3417" y="2796"/>
                        </a:lnTo>
                        <a:lnTo>
                          <a:pt x="3532" y="2752"/>
                        </a:lnTo>
                        <a:lnTo>
                          <a:pt x="3638" y="2708"/>
                        </a:lnTo>
                        <a:lnTo>
                          <a:pt x="3744" y="2646"/>
                        </a:lnTo>
                        <a:lnTo>
                          <a:pt x="3841" y="2576"/>
                        </a:lnTo>
                        <a:lnTo>
                          <a:pt x="3929" y="2505"/>
                        </a:lnTo>
                        <a:lnTo>
                          <a:pt x="4016" y="2417"/>
                        </a:lnTo>
                        <a:lnTo>
                          <a:pt x="4096" y="2329"/>
                        </a:lnTo>
                        <a:lnTo>
                          <a:pt x="4166" y="2240"/>
                        </a:lnTo>
                        <a:lnTo>
                          <a:pt x="4228" y="2135"/>
                        </a:lnTo>
                        <a:lnTo>
                          <a:pt x="4281" y="2029"/>
                        </a:lnTo>
                        <a:lnTo>
                          <a:pt x="4325" y="1924"/>
                        </a:lnTo>
                        <a:lnTo>
                          <a:pt x="4360" y="1800"/>
                        </a:lnTo>
                        <a:lnTo>
                          <a:pt x="4387" y="1686"/>
                        </a:lnTo>
                        <a:lnTo>
                          <a:pt x="4405" y="1562"/>
                        </a:lnTo>
                        <a:lnTo>
                          <a:pt x="4413" y="1438"/>
                        </a:lnTo>
                        <a:lnTo>
                          <a:pt x="4413" y="1438"/>
                        </a:lnTo>
                        <a:lnTo>
                          <a:pt x="4405" y="1288"/>
                        </a:lnTo>
                        <a:lnTo>
                          <a:pt x="4378" y="1147"/>
                        </a:lnTo>
                        <a:lnTo>
                          <a:pt x="4343" y="1006"/>
                        </a:lnTo>
                        <a:lnTo>
                          <a:pt x="4299" y="883"/>
                        </a:lnTo>
                        <a:lnTo>
                          <a:pt x="4237" y="750"/>
                        </a:lnTo>
                        <a:lnTo>
                          <a:pt x="4166" y="636"/>
                        </a:lnTo>
                        <a:lnTo>
                          <a:pt x="4078" y="521"/>
                        </a:lnTo>
                        <a:lnTo>
                          <a:pt x="3990" y="424"/>
                        </a:lnTo>
                        <a:lnTo>
                          <a:pt x="3885" y="327"/>
                        </a:lnTo>
                        <a:lnTo>
                          <a:pt x="3779" y="247"/>
                        </a:lnTo>
                        <a:lnTo>
                          <a:pt x="3655" y="177"/>
                        </a:lnTo>
                        <a:lnTo>
                          <a:pt x="3532" y="115"/>
                        </a:lnTo>
                        <a:lnTo>
                          <a:pt x="3400" y="71"/>
                        </a:lnTo>
                        <a:lnTo>
                          <a:pt x="3268" y="36"/>
                        </a:lnTo>
                        <a:lnTo>
                          <a:pt x="3127" y="9"/>
                        </a:lnTo>
                        <a:lnTo>
                          <a:pt x="2978" y="0"/>
                        </a:lnTo>
                        <a:lnTo>
                          <a:pt x="2978" y="0"/>
                        </a:lnTo>
                        <a:lnTo>
                          <a:pt x="2828" y="9"/>
                        </a:lnTo>
                        <a:lnTo>
                          <a:pt x="2687" y="36"/>
                        </a:lnTo>
                        <a:lnTo>
                          <a:pt x="2555" y="71"/>
                        </a:lnTo>
                        <a:lnTo>
                          <a:pt x="2423" y="115"/>
                        </a:lnTo>
                        <a:lnTo>
                          <a:pt x="2300" y="177"/>
                        </a:lnTo>
                        <a:lnTo>
                          <a:pt x="2176" y="247"/>
                        </a:lnTo>
                        <a:lnTo>
                          <a:pt x="2070" y="327"/>
                        </a:lnTo>
                        <a:lnTo>
                          <a:pt x="1965" y="424"/>
                        </a:lnTo>
                        <a:lnTo>
                          <a:pt x="1877" y="521"/>
                        </a:lnTo>
                        <a:lnTo>
                          <a:pt x="1789" y="636"/>
                        </a:lnTo>
                        <a:lnTo>
                          <a:pt x="1718" y="750"/>
                        </a:lnTo>
                        <a:lnTo>
                          <a:pt x="1656" y="883"/>
                        </a:lnTo>
                        <a:lnTo>
                          <a:pt x="1612" y="1006"/>
                        </a:lnTo>
                        <a:lnTo>
                          <a:pt x="1577" y="1147"/>
                        </a:lnTo>
                        <a:lnTo>
                          <a:pt x="1550" y="1288"/>
                        </a:lnTo>
                        <a:lnTo>
                          <a:pt x="1550" y="1438"/>
                        </a:lnTo>
                        <a:lnTo>
                          <a:pt x="1550" y="1438"/>
                        </a:lnTo>
                        <a:lnTo>
                          <a:pt x="1550" y="1562"/>
                        </a:lnTo>
                        <a:lnTo>
                          <a:pt x="1568" y="1686"/>
                        </a:lnTo>
                        <a:lnTo>
                          <a:pt x="1595" y="1800"/>
                        </a:lnTo>
                        <a:lnTo>
                          <a:pt x="1630" y="1924"/>
                        </a:lnTo>
                        <a:lnTo>
                          <a:pt x="1674" y="2029"/>
                        </a:lnTo>
                        <a:lnTo>
                          <a:pt x="1727" y="2135"/>
                        </a:lnTo>
                        <a:lnTo>
                          <a:pt x="1789" y="2240"/>
                        </a:lnTo>
                        <a:lnTo>
                          <a:pt x="1859" y="2329"/>
                        </a:lnTo>
                        <a:lnTo>
                          <a:pt x="1939" y="2417"/>
                        </a:lnTo>
                        <a:lnTo>
                          <a:pt x="2026" y="2505"/>
                        </a:lnTo>
                        <a:lnTo>
                          <a:pt x="2114" y="2576"/>
                        </a:lnTo>
                        <a:lnTo>
                          <a:pt x="2211" y="2646"/>
                        </a:lnTo>
                        <a:lnTo>
                          <a:pt x="2317" y="2708"/>
                        </a:lnTo>
                        <a:lnTo>
                          <a:pt x="2423" y="2752"/>
                        </a:lnTo>
                        <a:lnTo>
                          <a:pt x="2538" y="2796"/>
                        </a:lnTo>
                        <a:lnTo>
                          <a:pt x="2653" y="2832"/>
                        </a:lnTo>
                        <a:lnTo>
                          <a:pt x="2653" y="7452"/>
                        </a:lnTo>
                        <a:lnTo>
                          <a:pt x="0" y="7452"/>
                        </a:lnTo>
                        <a:lnTo>
                          <a:pt x="0" y="9842"/>
                        </a:lnTo>
                        <a:lnTo>
                          <a:pt x="5955" y="9842"/>
                        </a:lnTo>
                        <a:lnTo>
                          <a:pt x="5955" y="7452"/>
                        </a:lnTo>
                        <a:lnTo>
                          <a:pt x="3302" y="7452"/>
                        </a:lnTo>
                        <a:lnTo>
                          <a:pt x="3302" y="2832"/>
                        </a:lnTo>
                        <a:close/>
                        <a:moveTo>
                          <a:pt x="2194" y="1438"/>
                        </a:moveTo>
                        <a:lnTo>
                          <a:pt x="2194" y="1438"/>
                        </a:lnTo>
                        <a:lnTo>
                          <a:pt x="2194" y="1359"/>
                        </a:lnTo>
                        <a:lnTo>
                          <a:pt x="2211" y="1280"/>
                        </a:lnTo>
                        <a:lnTo>
                          <a:pt x="2229" y="1200"/>
                        </a:lnTo>
                        <a:lnTo>
                          <a:pt x="2255" y="1130"/>
                        </a:lnTo>
                        <a:lnTo>
                          <a:pt x="2291" y="1059"/>
                        </a:lnTo>
                        <a:lnTo>
                          <a:pt x="2326" y="997"/>
                        </a:lnTo>
                        <a:lnTo>
                          <a:pt x="2370" y="936"/>
                        </a:lnTo>
                        <a:lnTo>
                          <a:pt x="2423" y="883"/>
                        </a:lnTo>
                        <a:lnTo>
                          <a:pt x="2476" y="830"/>
                        </a:lnTo>
                        <a:lnTo>
                          <a:pt x="2538" y="786"/>
                        </a:lnTo>
                        <a:lnTo>
                          <a:pt x="2608" y="741"/>
                        </a:lnTo>
                        <a:lnTo>
                          <a:pt x="2669" y="715"/>
                        </a:lnTo>
                        <a:lnTo>
                          <a:pt x="2749" y="688"/>
                        </a:lnTo>
                        <a:lnTo>
                          <a:pt x="2819" y="671"/>
                        </a:lnTo>
                        <a:lnTo>
                          <a:pt x="2899" y="653"/>
                        </a:lnTo>
                        <a:lnTo>
                          <a:pt x="2978" y="653"/>
                        </a:lnTo>
                        <a:lnTo>
                          <a:pt x="2978" y="653"/>
                        </a:lnTo>
                        <a:lnTo>
                          <a:pt x="3056" y="653"/>
                        </a:lnTo>
                        <a:lnTo>
                          <a:pt x="3136" y="671"/>
                        </a:lnTo>
                        <a:lnTo>
                          <a:pt x="3206" y="688"/>
                        </a:lnTo>
                        <a:lnTo>
                          <a:pt x="3286" y="715"/>
                        </a:lnTo>
                        <a:lnTo>
                          <a:pt x="3347" y="741"/>
                        </a:lnTo>
                        <a:lnTo>
                          <a:pt x="3417" y="786"/>
                        </a:lnTo>
                        <a:lnTo>
                          <a:pt x="3479" y="830"/>
                        </a:lnTo>
                        <a:lnTo>
                          <a:pt x="3532" y="883"/>
                        </a:lnTo>
                        <a:lnTo>
                          <a:pt x="3585" y="936"/>
                        </a:lnTo>
                        <a:lnTo>
                          <a:pt x="3629" y="997"/>
                        </a:lnTo>
                        <a:lnTo>
                          <a:pt x="3664" y="1059"/>
                        </a:lnTo>
                        <a:lnTo>
                          <a:pt x="3700" y="1130"/>
                        </a:lnTo>
                        <a:lnTo>
                          <a:pt x="3726" y="1200"/>
                        </a:lnTo>
                        <a:lnTo>
                          <a:pt x="3744" y="1280"/>
                        </a:lnTo>
                        <a:lnTo>
                          <a:pt x="3761" y="1359"/>
                        </a:lnTo>
                        <a:lnTo>
                          <a:pt x="3761" y="1438"/>
                        </a:lnTo>
                        <a:lnTo>
                          <a:pt x="3761" y="1438"/>
                        </a:lnTo>
                        <a:lnTo>
                          <a:pt x="3761" y="1518"/>
                        </a:lnTo>
                        <a:lnTo>
                          <a:pt x="3744" y="1597"/>
                        </a:lnTo>
                        <a:lnTo>
                          <a:pt x="3726" y="1668"/>
                        </a:lnTo>
                        <a:lnTo>
                          <a:pt x="3700" y="1738"/>
                        </a:lnTo>
                        <a:lnTo>
                          <a:pt x="3664" y="1809"/>
                        </a:lnTo>
                        <a:lnTo>
                          <a:pt x="3629" y="1880"/>
                        </a:lnTo>
                        <a:lnTo>
                          <a:pt x="3585" y="1933"/>
                        </a:lnTo>
                        <a:lnTo>
                          <a:pt x="3532" y="1993"/>
                        </a:lnTo>
                        <a:lnTo>
                          <a:pt x="3479" y="2046"/>
                        </a:lnTo>
                        <a:lnTo>
                          <a:pt x="3417" y="2090"/>
                        </a:lnTo>
                        <a:lnTo>
                          <a:pt x="3347" y="2126"/>
                        </a:lnTo>
                        <a:lnTo>
                          <a:pt x="3286" y="2161"/>
                        </a:lnTo>
                        <a:lnTo>
                          <a:pt x="3206" y="2188"/>
                        </a:lnTo>
                        <a:lnTo>
                          <a:pt x="3136" y="2205"/>
                        </a:lnTo>
                        <a:lnTo>
                          <a:pt x="3056" y="2214"/>
                        </a:lnTo>
                        <a:lnTo>
                          <a:pt x="2978" y="2223"/>
                        </a:lnTo>
                        <a:lnTo>
                          <a:pt x="2978" y="2223"/>
                        </a:lnTo>
                        <a:lnTo>
                          <a:pt x="2899" y="2214"/>
                        </a:lnTo>
                        <a:lnTo>
                          <a:pt x="2819" y="2205"/>
                        </a:lnTo>
                        <a:lnTo>
                          <a:pt x="2749" y="2188"/>
                        </a:lnTo>
                        <a:lnTo>
                          <a:pt x="2669" y="2161"/>
                        </a:lnTo>
                        <a:lnTo>
                          <a:pt x="2608" y="2126"/>
                        </a:lnTo>
                        <a:lnTo>
                          <a:pt x="2538" y="2090"/>
                        </a:lnTo>
                        <a:lnTo>
                          <a:pt x="2476" y="2046"/>
                        </a:lnTo>
                        <a:lnTo>
                          <a:pt x="2423" y="1993"/>
                        </a:lnTo>
                        <a:lnTo>
                          <a:pt x="2370" y="1933"/>
                        </a:lnTo>
                        <a:lnTo>
                          <a:pt x="2326" y="1880"/>
                        </a:lnTo>
                        <a:lnTo>
                          <a:pt x="2291" y="1809"/>
                        </a:lnTo>
                        <a:lnTo>
                          <a:pt x="2255" y="1738"/>
                        </a:lnTo>
                        <a:lnTo>
                          <a:pt x="2229" y="1668"/>
                        </a:lnTo>
                        <a:lnTo>
                          <a:pt x="2211" y="1597"/>
                        </a:lnTo>
                        <a:lnTo>
                          <a:pt x="2194" y="1518"/>
                        </a:lnTo>
                        <a:lnTo>
                          <a:pt x="2194" y="1438"/>
                        </a:lnTo>
                        <a:close/>
                        <a:moveTo>
                          <a:pt x="5303" y="9190"/>
                        </a:moveTo>
                        <a:lnTo>
                          <a:pt x="652" y="9190"/>
                        </a:lnTo>
                        <a:lnTo>
                          <a:pt x="652" y="8095"/>
                        </a:lnTo>
                        <a:lnTo>
                          <a:pt x="5303" y="8095"/>
                        </a:lnTo>
                        <a:lnTo>
                          <a:pt x="5303" y="919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grpSp>
            <p:sp>
              <p:nvSpPr>
                <p:cNvPr id="23" name="Freeform 22"/>
                <p:cNvSpPr>
                  <a:spLocks noChangeArrowheads="1"/>
                </p:cNvSpPr>
                <p:nvPr/>
              </p:nvSpPr>
              <p:spPr bwMode="auto">
                <a:xfrm>
                  <a:off x="3357464" y="1821180"/>
                  <a:ext cx="553039" cy="546182"/>
                </a:xfrm>
                <a:custGeom>
                  <a:avLst/>
                  <a:gdLst>
                    <a:gd name="T0" fmla="*/ 11408 w 11736"/>
                    <a:gd name="T1" fmla="*/ 3467 h 11590"/>
                    <a:gd name="T2" fmla="*/ 5982 w 11736"/>
                    <a:gd name="T3" fmla="*/ 3467 h 11590"/>
                    <a:gd name="T4" fmla="*/ 6819 w 11736"/>
                    <a:gd name="T5" fmla="*/ 159 h 11590"/>
                    <a:gd name="T6" fmla="*/ 6192 w 11736"/>
                    <a:gd name="T7" fmla="*/ 0 h 11590"/>
                    <a:gd name="T8" fmla="*/ 5568 w 11736"/>
                    <a:gd name="T9" fmla="*/ 2470 h 11590"/>
                    <a:gd name="T10" fmla="*/ 4942 w 11736"/>
                    <a:gd name="T11" fmla="*/ 0 h 11590"/>
                    <a:gd name="T12" fmla="*/ 4317 w 11736"/>
                    <a:gd name="T13" fmla="*/ 159 h 11590"/>
                    <a:gd name="T14" fmla="*/ 5154 w 11736"/>
                    <a:gd name="T15" fmla="*/ 3467 h 11590"/>
                    <a:gd name="T16" fmla="*/ 327 w 11736"/>
                    <a:gd name="T17" fmla="*/ 3467 h 11590"/>
                    <a:gd name="T18" fmla="*/ 327 w 11736"/>
                    <a:gd name="T19" fmla="*/ 3467 h 11590"/>
                    <a:gd name="T20" fmla="*/ 256 w 11736"/>
                    <a:gd name="T21" fmla="*/ 3467 h 11590"/>
                    <a:gd name="T22" fmla="*/ 194 w 11736"/>
                    <a:gd name="T23" fmla="*/ 3485 h 11590"/>
                    <a:gd name="T24" fmla="*/ 141 w 11736"/>
                    <a:gd name="T25" fmla="*/ 3520 h 11590"/>
                    <a:gd name="T26" fmla="*/ 97 w 11736"/>
                    <a:gd name="T27" fmla="*/ 3555 h 11590"/>
                    <a:gd name="T28" fmla="*/ 53 w 11736"/>
                    <a:gd name="T29" fmla="*/ 3608 h 11590"/>
                    <a:gd name="T30" fmla="*/ 27 w 11736"/>
                    <a:gd name="T31" fmla="*/ 3661 h 11590"/>
                    <a:gd name="T32" fmla="*/ 9 w 11736"/>
                    <a:gd name="T33" fmla="*/ 3723 h 11590"/>
                    <a:gd name="T34" fmla="*/ 0 w 11736"/>
                    <a:gd name="T35" fmla="*/ 3785 h 11590"/>
                    <a:gd name="T36" fmla="*/ 0 w 11736"/>
                    <a:gd name="T37" fmla="*/ 11262 h 11590"/>
                    <a:gd name="T38" fmla="*/ 0 w 11736"/>
                    <a:gd name="T39" fmla="*/ 11262 h 11590"/>
                    <a:gd name="T40" fmla="*/ 9 w 11736"/>
                    <a:gd name="T41" fmla="*/ 11324 h 11590"/>
                    <a:gd name="T42" fmla="*/ 27 w 11736"/>
                    <a:gd name="T43" fmla="*/ 11386 h 11590"/>
                    <a:gd name="T44" fmla="*/ 53 w 11736"/>
                    <a:gd name="T45" fmla="*/ 11448 h 11590"/>
                    <a:gd name="T46" fmla="*/ 97 w 11736"/>
                    <a:gd name="T47" fmla="*/ 11492 h 11590"/>
                    <a:gd name="T48" fmla="*/ 141 w 11736"/>
                    <a:gd name="T49" fmla="*/ 11527 h 11590"/>
                    <a:gd name="T50" fmla="*/ 194 w 11736"/>
                    <a:gd name="T51" fmla="*/ 11562 h 11590"/>
                    <a:gd name="T52" fmla="*/ 256 w 11736"/>
                    <a:gd name="T53" fmla="*/ 11580 h 11590"/>
                    <a:gd name="T54" fmla="*/ 327 w 11736"/>
                    <a:gd name="T55" fmla="*/ 11589 h 11590"/>
                    <a:gd name="T56" fmla="*/ 11408 w 11736"/>
                    <a:gd name="T57" fmla="*/ 11589 h 11590"/>
                    <a:gd name="T58" fmla="*/ 11408 w 11736"/>
                    <a:gd name="T59" fmla="*/ 11589 h 11590"/>
                    <a:gd name="T60" fmla="*/ 11479 w 11736"/>
                    <a:gd name="T61" fmla="*/ 11580 h 11590"/>
                    <a:gd name="T62" fmla="*/ 11541 w 11736"/>
                    <a:gd name="T63" fmla="*/ 11562 h 11590"/>
                    <a:gd name="T64" fmla="*/ 11594 w 11736"/>
                    <a:gd name="T65" fmla="*/ 11527 h 11590"/>
                    <a:gd name="T66" fmla="*/ 11638 w 11736"/>
                    <a:gd name="T67" fmla="*/ 11492 h 11590"/>
                    <a:gd name="T68" fmla="*/ 11682 w 11736"/>
                    <a:gd name="T69" fmla="*/ 11448 h 11590"/>
                    <a:gd name="T70" fmla="*/ 11708 w 11736"/>
                    <a:gd name="T71" fmla="*/ 11386 h 11590"/>
                    <a:gd name="T72" fmla="*/ 11726 w 11736"/>
                    <a:gd name="T73" fmla="*/ 11324 h 11590"/>
                    <a:gd name="T74" fmla="*/ 11735 w 11736"/>
                    <a:gd name="T75" fmla="*/ 11262 h 11590"/>
                    <a:gd name="T76" fmla="*/ 11735 w 11736"/>
                    <a:gd name="T77" fmla="*/ 3785 h 11590"/>
                    <a:gd name="T78" fmla="*/ 11735 w 11736"/>
                    <a:gd name="T79" fmla="*/ 3785 h 11590"/>
                    <a:gd name="T80" fmla="*/ 11726 w 11736"/>
                    <a:gd name="T81" fmla="*/ 3723 h 11590"/>
                    <a:gd name="T82" fmla="*/ 11708 w 11736"/>
                    <a:gd name="T83" fmla="*/ 3661 h 11590"/>
                    <a:gd name="T84" fmla="*/ 11682 w 11736"/>
                    <a:gd name="T85" fmla="*/ 3608 h 11590"/>
                    <a:gd name="T86" fmla="*/ 11638 w 11736"/>
                    <a:gd name="T87" fmla="*/ 3555 h 11590"/>
                    <a:gd name="T88" fmla="*/ 11594 w 11736"/>
                    <a:gd name="T89" fmla="*/ 3520 h 11590"/>
                    <a:gd name="T90" fmla="*/ 11541 w 11736"/>
                    <a:gd name="T91" fmla="*/ 3485 h 11590"/>
                    <a:gd name="T92" fmla="*/ 11479 w 11736"/>
                    <a:gd name="T93" fmla="*/ 3467 h 11590"/>
                    <a:gd name="T94" fmla="*/ 11408 w 11736"/>
                    <a:gd name="T95" fmla="*/ 3467 h 11590"/>
                    <a:gd name="T96" fmla="*/ 11092 w 11736"/>
                    <a:gd name="T97" fmla="*/ 10936 h 11590"/>
                    <a:gd name="T98" fmla="*/ 643 w 11736"/>
                    <a:gd name="T99" fmla="*/ 10936 h 11590"/>
                    <a:gd name="T100" fmla="*/ 643 w 11736"/>
                    <a:gd name="T101" fmla="*/ 4110 h 11590"/>
                    <a:gd name="T102" fmla="*/ 11092 w 11736"/>
                    <a:gd name="T103" fmla="*/ 4110 h 11590"/>
                    <a:gd name="T104" fmla="*/ 11092 w 11736"/>
                    <a:gd name="T105" fmla="*/ 10936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36" h="11590">
                      <a:moveTo>
                        <a:pt x="11408" y="3467"/>
                      </a:moveTo>
                      <a:lnTo>
                        <a:pt x="5982" y="3467"/>
                      </a:lnTo>
                      <a:lnTo>
                        <a:pt x="6819" y="159"/>
                      </a:lnTo>
                      <a:lnTo>
                        <a:pt x="6192" y="0"/>
                      </a:lnTo>
                      <a:lnTo>
                        <a:pt x="5568" y="2470"/>
                      </a:lnTo>
                      <a:lnTo>
                        <a:pt x="4942" y="0"/>
                      </a:lnTo>
                      <a:lnTo>
                        <a:pt x="4317" y="159"/>
                      </a:lnTo>
                      <a:lnTo>
                        <a:pt x="5154" y="3467"/>
                      </a:lnTo>
                      <a:lnTo>
                        <a:pt x="327" y="3467"/>
                      </a:lnTo>
                      <a:lnTo>
                        <a:pt x="327" y="3467"/>
                      </a:lnTo>
                      <a:lnTo>
                        <a:pt x="256" y="3467"/>
                      </a:lnTo>
                      <a:lnTo>
                        <a:pt x="194" y="3485"/>
                      </a:lnTo>
                      <a:lnTo>
                        <a:pt x="141" y="3520"/>
                      </a:lnTo>
                      <a:lnTo>
                        <a:pt x="97" y="3555"/>
                      </a:lnTo>
                      <a:lnTo>
                        <a:pt x="53" y="3608"/>
                      </a:lnTo>
                      <a:lnTo>
                        <a:pt x="27" y="3661"/>
                      </a:lnTo>
                      <a:lnTo>
                        <a:pt x="9" y="3723"/>
                      </a:lnTo>
                      <a:lnTo>
                        <a:pt x="0" y="3785"/>
                      </a:lnTo>
                      <a:lnTo>
                        <a:pt x="0" y="11262"/>
                      </a:lnTo>
                      <a:lnTo>
                        <a:pt x="0" y="11262"/>
                      </a:lnTo>
                      <a:lnTo>
                        <a:pt x="9" y="11324"/>
                      </a:lnTo>
                      <a:lnTo>
                        <a:pt x="27" y="11386"/>
                      </a:lnTo>
                      <a:lnTo>
                        <a:pt x="53" y="11448"/>
                      </a:lnTo>
                      <a:lnTo>
                        <a:pt x="97" y="11492"/>
                      </a:lnTo>
                      <a:lnTo>
                        <a:pt x="141" y="11527"/>
                      </a:lnTo>
                      <a:lnTo>
                        <a:pt x="194" y="11562"/>
                      </a:lnTo>
                      <a:lnTo>
                        <a:pt x="256" y="11580"/>
                      </a:lnTo>
                      <a:lnTo>
                        <a:pt x="327" y="11589"/>
                      </a:lnTo>
                      <a:lnTo>
                        <a:pt x="11408" y="11589"/>
                      </a:lnTo>
                      <a:lnTo>
                        <a:pt x="11408" y="11589"/>
                      </a:lnTo>
                      <a:lnTo>
                        <a:pt x="11479" y="11580"/>
                      </a:lnTo>
                      <a:lnTo>
                        <a:pt x="11541" y="11562"/>
                      </a:lnTo>
                      <a:lnTo>
                        <a:pt x="11594" y="11527"/>
                      </a:lnTo>
                      <a:lnTo>
                        <a:pt x="11638" y="11492"/>
                      </a:lnTo>
                      <a:lnTo>
                        <a:pt x="11682" y="11448"/>
                      </a:lnTo>
                      <a:lnTo>
                        <a:pt x="11708" y="11386"/>
                      </a:lnTo>
                      <a:lnTo>
                        <a:pt x="11726" y="11324"/>
                      </a:lnTo>
                      <a:lnTo>
                        <a:pt x="11735" y="11262"/>
                      </a:lnTo>
                      <a:lnTo>
                        <a:pt x="11735" y="3785"/>
                      </a:lnTo>
                      <a:lnTo>
                        <a:pt x="11735" y="3785"/>
                      </a:lnTo>
                      <a:lnTo>
                        <a:pt x="11726" y="3723"/>
                      </a:lnTo>
                      <a:lnTo>
                        <a:pt x="11708" y="3661"/>
                      </a:lnTo>
                      <a:lnTo>
                        <a:pt x="11682" y="3608"/>
                      </a:lnTo>
                      <a:lnTo>
                        <a:pt x="11638" y="3555"/>
                      </a:lnTo>
                      <a:lnTo>
                        <a:pt x="11594" y="3520"/>
                      </a:lnTo>
                      <a:lnTo>
                        <a:pt x="11541" y="3485"/>
                      </a:lnTo>
                      <a:lnTo>
                        <a:pt x="11479" y="3467"/>
                      </a:lnTo>
                      <a:lnTo>
                        <a:pt x="11408" y="3467"/>
                      </a:lnTo>
                      <a:close/>
                      <a:moveTo>
                        <a:pt x="11092" y="10936"/>
                      </a:moveTo>
                      <a:lnTo>
                        <a:pt x="643" y="10936"/>
                      </a:lnTo>
                      <a:lnTo>
                        <a:pt x="643" y="4110"/>
                      </a:lnTo>
                      <a:lnTo>
                        <a:pt x="11092" y="4110"/>
                      </a:lnTo>
                      <a:lnTo>
                        <a:pt x="11092" y="10936"/>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u="sng"/>
                </a:p>
              </p:txBody>
            </p:sp>
            <p:sp>
              <p:nvSpPr>
                <p:cNvPr id="19" name="TextBox 18"/>
                <p:cNvSpPr txBox="1"/>
                <p:nvPr/>
              </p:nvSpPr>
              <p:spPr>
                <a:xfrm>
                  <a:off x="1345233" y="1067141"/>
                  <a:ext cx="995598" cy="656953"/>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1. Internet</a:t>
                  </a:r>
                </a:p>
              </p:txBody>
            </p:sp>
            <p:sp>
              <p:nvSpPr>
                <p:cNvPr id="20" name="TextBox 19"/>
                <p:cNvSpPr txBox="1"/>
                <p:nvPr/>
              </p:nvSpPr>
              <p:spPr>
                <a:xfrm>
                  <a:off x="2880312" y="1067141"/>
                  <a:ext cx="1739313" cy="328477"/>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2. TV</a:t>
                  </a:r>
                </a:p>
              </p:txBody>
            </p:sp>
            <p:sp>
              <p:nvSpPr>
                <p:cNvPr id="21" name="TextBox 20"/>
                <p:cNvSpPr txBox="1"/>
                <p:nvPr/>
              </p:nvSpPr>
              <p:spPr>
                <a:xfrm>
                  <a:off x="1894671" y="3269679"/>
                  <a:ext cx="1739313" cy="328477"/>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3. Radio </a:t>
                  </a:r>
                </a:p>
              </p:txBody>
            </p:sp>
          </p:grpSp>
          <p:sp>
            <p:nvSpPr>
              <p:cNvPr id="14" name="TextBox 13"/>
              <p:cNvSpPr txBox="1"/>
              <p:nvPr/>
            </p:nvSpPr>
            <p:spPr>
              <a:xfrm>
                <a:off x="1626725" y="1466850"/>
                <a:ext cx="1264770" cy="246221"/>
              </a:xfrm>
              <a:prstGeom prst="rect">
                <a:avLst/>
              </a:prstGeom>
              <a:noFill/>
            </p:spPr>
            <p:txBody>
              <a:bodyPr wrap="none" lIns="0" tIns="0" rIns="0" bIns="0" rtlCol="0">
                <a:spAutoFit/>
              </a:bodyPr>
              <a:lstStyle/>
              <a:p>
                <a:r>
                  <a:rPr lang="en-GB" sz="1600" b="1" u="sng">
                    <a:latin typeface="Arial" panose="020B0604020202020204" pitchFamily="34" charset="0"/>
                    <a:cs typeface="Arial" panose="020B0604020202020204" pitchFamily="34" charset="0"/>
                  </a:rPr>
                  <a:t>First response</a:t>
                </a:r>
              </a:p>
            </p:txBody>
          </p:sp>
        </p:grpSp>
        <p:sp>
          <p:nvSpPr>
            <p:cNvPr id="36" name="Rectangle 35"/>
            <p:cNvSpPr/>
            <p:nvPr/>
          </p:nvSpPr>
          <p:spPr>
            <a:xfrm>
              <a:off x="8006433" y="4583562"/>
              <a:ext cx="3714750" cy="954107"/>
            </a:xfrm>
            <a:prstGeom prst="rect">
              <a:avLst/>
            </a:prstGeom>
          </p:spPr>
          <p:txBody>
            <a:bodyPr wrap="square">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Internet is the primary source of information for BiH's inhabitants regarding European integration, with television and radio coming in second and third.</a:t>
              </a:r>
            </a:p>
          </p:txBody>
        </p:sp>
      </p:grpSp>
      <p:sp>
        <p:nvSpPr>
          <p:cNvPr id="33" name="Freeform 32"/>
          <p:cNvSpPr>
            <a:spLocks noChangeArrowheads="1"/>
          </p:cNvSpPr>
          <p:nvPr/>
        </p:nvSpPr>
        <p:spPr bwMode="auto">
          <a:xfrm>
            <a:off x="2697074" y="4408522"/>
            <a:ext cx="108072" cy="30759"/>
          </a:xfrm>
          <a:custGeom>
            <a:avLst/>
            <a:gdLst>
              <a:gd name="T0" fmla="*/ 0 w 2292"/>
              <a:gd name="T1" fmla="*/ 652 h 653"/>
              <a:gd name="T2" fmla="*/ 2291 w 2292"/>
              <a:gd name="T3" fmla="*/ 652 h 653"/>
              <a:gd name="T4" fmla="*/ 2291 w 2292"/>
              <a:gd name="T5" fmla="*/ 0 h 653"/>
              <a:gd name="T6" fmla="*/ 0 w 2292"/>
              <a:gd name="T7" fmla="*/ 0 h 653"/>
              <a:gd name="T8" fmla="*/ 0 w 2292"/>
              <a:gd name="T9" fmla="*/ 652 h 653"/>
            </a:gdLst>
            <a:ahLst/>
            <a:cxnLst>
              <a:cxn ang="0">
                <a:pos x="T0" y="T1"/>
              </a:cxn>
              <a:cxn ang="0">
                <a:pos x="T2" y="T3"/>
              </a:cxn>
              <a:cxn ang="0">
                <a:pos x="T4" y="T5"/>
              </a:cxn>
              <a:cxn ang="0">
                <a:pos x="T6" y="T7"/>
              </a:cxn>
              <a:cxn ang="0">
                <a:pos x="T8" y="T9"/>
              </a:cxn>
            </a:cxnLst>
            <a:rect l="0" t="0" r="r" b="b"/>
            <a:pathLst>
              <a:path w="2292" h="653">
                <a:moveTo>
                  <a:pt x="0" y="652"/>
                </a:moveTo>
                <a:lnTo>
                  <a:pt x="2291" y="652"/>
                </a:lnTo>
                <a:lnTo>
                  <a:pt x="2291" y="0"/>
                </a:lnTo>
                <a:lnTo>
                  <a:pt x="0" y="0"/>
                </a:lnTo>
                <a:lnTo>
                  <a:pt x="0" y="652"/>
                </a:lnTo>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3"/>
          <p:cNvSpPr>
            <a:spLocks noChangeArrowheads="1"/>
          </p:cNvSpPr>
          <p:nvPr/>
        </p:nvSpPr>
        <p:spPr bwMode="auto">
          <a:xfrm>
            <a:off x="2697074" y="4362496"/>
            <a:ext cx="108072" cy="30343"/>
          </a:xfrm>
          <a:custGeom>
            <a:avLst/>
            <a:gdLst>
              <a:gd name="T0" fmla="*/ 0 w 2292"/>
              <a:gd name="T1" fmla="*/ 643 h 644"/>
              <a:gd name="T2" fmla="*/ 2291 w 2292"/>
              <a:gd name="T3" fmla="*/ 643 h 644"/>
              <a:gd name="T4" fmla="*/ 2291 w 2292"/>
              <a:gd name="T5" fmla="*/ 0 h 644"/>
              <a:gd name="T6" fmla="*/ 0 w 2292"/>
              <a:gd name="T7" fmla="*/ 0 h 644"/>
              <a:gd name="T8" fmla="*/ 0 w 2292"/>
              <a:gd name="T9" fmla="*/ 643 h 644"/>
            </a:gdLst>
            <a:ahLst/>
            <a:cxnLst>
              <a:cxn ang="0">
                <a:pos x="T0" y="T1"/>
              </a:cxn>
              <a:cxn ang="0">
                <a:pos x="T2" y="T3"/>
              </a:cxn>
              <a:cxn ang="0">
                <a:pos x="T4" y="T5"/>
              </a:cxn>
              <a:cxn ang="0">
                <a:pos x="T6" y="T7"/>
              </a:cxn>
              <a:cxn ang="0">
                <a:pos x="T8" y="T9"/>
              </a:cxn>
            </a:cxnLst>
            <a:rect l="0" t="0" r="r" b="b"/>
            <a:pathLst>
              <a:path w="2292" h="644">
                <a:moveTo>
                  <a:pt x="0" y="643"/>
                </a:moveTo>
                <a:lnTo>
                  <a:pt x="2291" y="643"/>
                </a:lnTo>
                <a:lnTo>
                  <a:pt x="2291" y="0"/>
                </a:lnTo>
                <a:lnTo>
                  <a:pt x="0" y="0"/>
                </a:lnTo>
                <a:lnTo>
                  <a:pt x="0" y="643"/>
                </a:lnTo>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4"/>
          <p:cNvSpPr>
            <a:spLocks noChangeArrowheads="1"/>
          </p:cNvSpPr>
          <p:nvPr/>
        </p:nvSpPr>
        <p:spPr bwMode="auto">
          <a:xfrm>
            <a:off x="2697074" y="4451160"/>
            <a:ext cx="108072" cy="30759"/>
          </a:xfrm>
          <a:custGeom>
            <a:avLst/>
            <a:gdLst>
              <a:gd name="T0" fmla="*/ 0 w 2292"/>
              <a:gd name="T1" fmla="*/ 653 h 654"/>
              <a:gd name="T2" fmla="*/ 2291 w 2292"/>
              <a:gd name="T3" fmla="*/ 653 h 654"/>
              <a:gd name="T4" fmla="*/ 2291 w 2292"/>
              <a:gd name="T5" fmla="*/ 0 h 654"/>
              <a:gd name="T6" fmla="*/ 0 w 2292"/>
              <a:gd name="T7" fmla="*/ 0 h 654"/>
              <a:gd name="T8" fmla="*/ 0 w 2292"/>
              <a:gd name="T9" fmla="*/ 653 h 654"/>
            </a:gdLst>
            <a:ahLst/>
            <a:cxnLst>
              <a:cxn ang="0">
                <a:pos x="T0" y="T1"/>
              </a:cxn>
              <a:cxn ang="0">
                <a:pos x="T2" y="T3"/>
              </a:cxn>
              <a:cxn ang="0">
                <a:pos x="T4" y="T5"/>
              </a:cxn>
              <a:cxn ang="0">
                <a:pos x="T6" y="T7"/>
              </a:cxn>
              <a:cxn ang="0">
                <a:pos x="T8" y="T9"/>
              </a:cxn>
            </a:cxnLst>
            <a:rect l="0" t="0" r="r" b="b"/>
            <a:pathLst>
              <a:path w="2292" h="654">
                <a:moveTo>
                  <a:pt x="0" y="653"/>
                </a:moveTo>
                <a:lnTo>
                  <a:pt x="2291" y="653"/>
                </a:lnTo>
                <a:lnTo>
                  <a:pt x="2291" y="0"/>
                </a:lnTo>
                <a:lnTo>
                  <a:pt x="0" y="0"/>
                </a:lnTo>
                <a:lnTo>
                  <a:pt x="0" y="653"/>
                </a:lnTo>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6"/>
          <p:cNvSpPr>
            <a:spLocks noChangeArrowheads="1"/>
          </p:cNvSpPr>
          <p:nvPr/>
        </p:nvSpPr>
        <p:spPr bwMode="auto">
          <a:xfrm>
            <a:off x="2375767" y="4036156"/>
            <a:ext cx="516668" cy="564470"/>
          </a:xfrm>
          <a:custGeom>
            <a:avLst/>
            <a:gdLst>
              <a:gd name="T0" fmla="*/ 4547 w 10962"/>
              <a:gd name="T1" fmla="*/ 1755 h 11976"/>
              <a:gd name="T2" fmla="*/ 4829 w 10962"/>
              <a:gd name="T3" fmla="*/ 1799 h 11976"/>
              <a:gd name="T4" fmla="*/ 5252 w 10962"/>
              <a:gd name="T5" fmla="*/ 1693 h 11976"/>
              <a:gd name="T6" fmla="*/ 5524 w 10962"/>
              <a:gd name="T7" fmla="*/ 1473 h 11976"/>
              <a:gd name="T8" fmla="*/ 5709 w 10962"/>
              <a:gd name="T9" fmla="*/ 1076 h 11976"/>
              <a:gd name="T10" fmla="*/ 5709 w 10962"/>
              <a:gd name="T11" fmla="*/ 723 h 11976"/>
              <a:gd name="T12" fmla="*/ 5524 w 10962"/>
              <a:gd name="T13" fmla="*/ 326 h 11976"/>
              <a:gd name="T14" fmla="*/ 5252 w 10962"/>
              <a:gd name="T15" fmla="*/ 106 h 11976"/>
              <a:gd name="T16" fmla="*/ 4829 w 10962"/>
              <a:gd name="T17" fmla="*/ 0 h 11976"/>
              <a:gd name="T18" fmla="*/ 4564 w 10962"/>
              <a:gd name="T19" fmla="*/ 35 h 11976"/>
              <a:gd name="T20" fmla="*/ 4195 w 10962"/>
              <a:gd name="T21" fmla="*/ 264 h 11976"/>
              <a:gd name="T22" fmla="*/ 3992 w 10962"/>
              <a:gd name="T23" fmla="*/ 555 h 11976"/>
              <a:gd name="T24" fmla="*/ 3930 w 10962"/>
              <a:gd name="T25" fmla="*/ 899 h 11976"/>
              <a:gd name="T26" fmla="*/ 1235 w 10962"/>
              <a:gd name="T27" fmla="*/ 4038 h 11976"/>
              <a:gd name="T28" fmla="*/ 749 w 10962"/>
              <a:gd name="T29" fmla="*/ 4180 h 11976"/>
              <a:gd name="T30" fmla="*/ 274 w 10962"/>
              <a:gd name="T31" fmla="*/ 4577 h 11976"/>
              <a:gd name="T32" fmla="*/ 27 w 10962"/>
              <a:gd name="T33" fmla="*/ 5150 h 11976"/>
              <a:gd name="T34" fmla="*/ 9 w 10962"/>
              <a:gd name="T35" fmla="*/ 10732 h 11976"/>
              <a:gd name="T36" fmla="*/ 239 w 10962"/>
              <a:gd name="T37" fmla="*/ 11367 h 11976"/>
              <a:gd name="T38" fmla="*/ 723 w 10962"/>
              <a:gd name="T39" fmla="*/ 11808 h 11976"/>
              <a:gd name="T40" fmla="*/ 1384 w 10962"/>
              <a:gd name="T41" fmla="*/ 11975 h 11976"/>
              <a:gd name="T42" fmla="*/ 9991 w 10962"/>
              <a:gd name="T43" fmla="*/ 11913 h 11976"/>
              <a:gd name="T44" fmla="*/ 10555 w 10962"/>
              <a:gd name="T45" fmla="*/ 11570 h 11976"/>
              <a:gd name="T46" fmla="*/ 10899 w 10962"/>
              <a:gd name="T47" fmla="*/ 11005 h 11976"/>
              <a:gd name="T48" fmla="*/ 10961 w 10962"/>
              <a:gd name="T49" fmla="*/ 5406 h 11976"/>
              <a:gd name="T50" fmla="*/ 10793 w 10962"/>
              <a:gd name="T51" fmla="*/ 4744 h 11976"/>
              <a:gd name="T52" fmla="*/ 10352 w 10962"/>
              <a:gd name="T53" fmla="*/ 4259 h 11976"/>
              <a:gd name="T54" fmla="*/ 9717 w 10962"/>
              <a:gd name="T55" fmla="*/ 4031 h 11976"/>
              <a:gd name="T56" fmla="*/ 4732 w 10962"/>
              <a:gd name="T57" fmla="*/ 661 h 11976"/>
              <a:gd name="T58" fmla="*/ 4926 w 10962"/>
              <a:gd name="T59" fmla="*/ 661 h 11976"/>
              <a:gd name="T60" fmla="*/ 5067 w 10962"/>
              <a:gd name="T61" fmla="*/ 802 h 11976"/>
              <a:gd name="T62" fmla="*/ 5067 w 10962"/>
              <a:gd name="T63" fmla="*/ 996 h 11976"/>
              <a:gd name="T64" fmla="*/ 4926 w 10962"/>
              <a:gd name="T65" fmla="*/ 1137 h 11976"/>
              <a:gd name="T66" fmla="*/ 4776 w 10962"/>
              <a:gd name="T67" fmla="*/ 1146 h 11976"/>
              <a:gd name="T68" fmla="*/ 4617 w 10962"/>
              <a:gd name="T69" fmla="*/ 1040 h 11976"/>
              <a:gd name="T70" fmla="*/ 4582 w 10962"/>
              <a:gd name="T71" fmla="*/ 846 h 11976"/>
              <a:gd name="T72" fmla="*/ 10317 w 10962"/>
              <a:gd name="T73" fmla="*/ 10591 h 11976"/>
              <a:gd name="T74" fmla="*/ 10229 w 10962"/>
              <a:gd name="T75" fmla="*/ 10943 h 11976"/>
              <a:gd name="T76" fmla="*/ 9991 w 10962"/>
              <a:gd name="T77" fmla="*/ 11208 h 11976"/>
              <a:gd name="T78" fmla="*/ 9648 w 10962"/>
              <a:gd name="T79" fmla="*/ 11332 h 11976"/>
              <a:gd name="T80" fmla="*/ 1235 w 10962"/>
              <a:gd name="T81" fmla="*/ 11314 h 11976"/>
              <a:gd name="T82" fmla="*/ 917 w 10962"/>
              <a:gd name="T83" fmla="*/ 11164 h 11976"/>
              <a:gd name="T84" fmla="*/ 705 w 10962"/>
              <a:gd name="T85" fmla="*/ 10882 h 11976"/>
              <a:gd name="T86" fmla="*/ 644 w 10962"/>
              <a:gd name="T87" fmla="*/ 5406 h 11976"/>
              <a:gd name="T88" fmla="*/ 705 w 10962"/>
              <a:gd name="T89" fmla="*/ 5124 h 11976"/>
              <a:gd name="T90" fmla="*/ 917 w 10962"/>
              <a:gd name="T91" fmla="*/ 4841 h 11976"/>
              <a:gd name="T92" fmla="*/ 1235 w 10962"/>
              <a:gd name="T93" fmla="*/ 4683 h 11976"/>
              <a:gd name="T94" fmla="*/ 9648 w 10962"/>
              <a:gd name="T95" fmla="*/ 4674 h 11976"/>
              <a:gd name="T96" fmla="*/ 9991 w 10962"/>
              <a:gd name="T97" fmla="*/ 4797 h 11976"/>
              <a:gd name="T98" fmla="*/ 10229 w 10962"/>
              <a:gd name="T99" fmla="*/ 5053 h 11976"/>
              <a:gd name="T100" fmla="*/ 10317 w 10962"/>
              <a:gd name="T101" fmla="*/ 5406 h 1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62" h="11976">
                <a:moveTo>
                  <a:pt x="9577" y="4022"/>
                </a:moveTo>
                <a:lnTo>
                  <a:pt x="2168" y="4022"/>
                </a:lnTo>
                <a:lnTo>
                  <a:pt x="4468" y="1720"/>
                </a:lnTo>
                <a:lnTo>
                  <a:pt x="4468" y="1720"/>
                </a:lnTo>
                <a:lnTo>
                  <a:pt x="4547" y="1755"/>
                </a:lnTo>
                <a:lnTo>
                  <a:pt x="4644" y="1782"/>
                </a:lnTo>
                <a:lnTo>
                  <a:pt x="4732" y="1799"/>
                </a:lnTo>
                <a:lnTo>
                  <a:pt x="4829" y="1799"/>
                </a:lnTo>
                <a:lnTo>
                  <a:pt x="4829" y="1799"/>
                </a:lnTo>
                <a:lnTo>
                  <a:pt x="4829" y="1799"/>
                </a:lnTo>
                <a:lnTo>
                  <a:pt x="4917" y="1799"/>
                </a:lnTo>
                <a:lnTo>
                  <a:pt x="5005" y="1782"/>
                </a:lnTo>
                <a:lnTo>
                  <a:pt x="5094" y="1764"/>
                </a:lnTo>
                <a:lnTo>
                  <a:pt x="5172" y="1729"/>
                </a:lnTo>
                <a:lnTo>
                  <a:pt x="5252" y="1693"/>
                </a:lnTo>
                <a:lnTo>
                  <a:pt x="5331" y="1649"/>
                </a:lnTo>
                <a:lnTo>
                  <a:pt x="5402" y="1596"/>
                </a:lnTo>
                <a:lnTo>
                  <a:pt x="5463" y="1534"/>
                </a:lnTo>
                <a:lnTo>
                  <a:pt x="5463" y="1534"/>
                </a:lnTo>
                <a:lnTo>
                  <a:pt x="5524" y="1473"/>
                </a:lnTo>
                <a:lnTo>
                  <a:pt x="5577" y="1402"/>
                </a:lnTo>
                <a:lnTo>
                  <a:pt x="5621" y="1323"/>
                </a:lnTo>
                <a:lnTo>
                  <a:pt x="5665" y="1243"/>
                </a:lnTo>
                <a:lnTo>
                  <a:pt x="5692" y="1164"/>
                </a:lnTo>
                <a:lnTo>
                  <a:pt x="5709" y="1076"/>
                </a:lnTo>
                <a:lnTo>
                  <a:pt x="5727" y="987"/>
                </a:lnTo>
                <a:lnTo>
                  <a:pt x="5727" y="899"/>
                </a:lnTo>
                <a:lnTo>
                  <a:pt x="5727" y="899"/>
                </a:lnTo>
                <a:lnTo>
                  <a:pt x="5727" y="811"/>
                </a:lnTo>
                <a:lnTo>
                  <a:pt x="5709" y="723"/>
                </a:lnTo>
                <a:lnTo>
                  <a:pt x="5692" y="634"/>
                </a:lnTo>
                <a:lnTo>
                  <a:pt x="5665" y="555"/>
                </a:lnTo>
                <a:lnTo>
                  <a:pt x="5621" y="476"/>
                </a:lnTo>
                <a:lnTo>
                  <a:pt x="5577" y="396"/>
                </a:lnTo>
                <a:lnTo>
                  <a:pt x="5524" y="326"/>
                </a:lnTo>
                <a:lnTo>
                  <a:pt x="5463" y="264"/>
                </a:lnTo>
                <a:lnTo>
                  <a:pt x="5463" y="264"/>
                </a:lnTo>
                <a:lnTo>
                  <a:pt x="5402" y="202"/>
                </a:lnTo>
                <a:lnTo>
                  <a:pt x="5331" y="149"/>
                </a:lnTo>
                <a:lnTo>
                  <a:pt x="5252" y="106"/>
                </a:lnTo>
                <a:lnTo>
                  <a:pt x="5172" y="62"/>
                </a:lnTo>
                <a:lnTo>
                  <a:pt x="5094" y="35"/>
                </a:lnTo>
                <a:lnTo>
                  <a:pt x="5005" y="18"/>
                </a:lnTo>
                <a:lnTo>
                  <a:pt x="4917" y="0"/>
                </a:lnTo>
                <a:lnTo>
                  <a:pt x="4829" y="0"/>
                </a:lnTo>
                <a:lnTo>
                  <a:pt x="4829" y="0"/>
                </a:lnTo>
                <a:lnTo>
                  <a:pt x="4829" y="0"/>
                </a:lnTo>
                <a:lnTo>
                  <a:pt x="4741" y="0"/>
                </a:lnTo>
                <a:lnTo>
                  <a:pt x="4653" y="18"/>
                </a:lnTo>
                <a:lnTo>
                  <a:pt x="4564" y="35"/>
                </a:lnTo>
                <a:lnTo>
                  <a:pt x="4486" y="62"/>
                </a:lnTo>
                <a:lnTo>
                  <a:pt x="4406" y="106"/>
                </a:lnTo>
                <a:lnTo>
                  <a:pt x="4327" y="149"/>
                </a:lnTo>
                <a:lnTo>
                  <a:pt x="4256" y="202"/>
                </a:lnTo>
                <a:lnTo>
                  <a:pt x="4195" y="264"/>
                </a:lnTo>
                <a:lnTo>
                  <a:pt x="4195" y="264"/>
                </a:lnTo>
                <a:lnTo>
                  <a:pt x="4133" y="326"/>
                </a:lnTo>
                <a:lnTo>
                  <a:pt x="4080" y="396"/>
                </a:lnTo>
                <a:lnTo>
                  <a:pt x="4036" y="476"/>
                </a:lnTo>
                <a:lnTo>
                  <a:pt x="3992" y="555"/>
                </a:lnTo>
                <a:lnTo>
                  <a:pt x="3965" y="634"/>
                </a:lnTo>
                <a:lnTo>
                  <a:pt x="3948" y="723"/>
                </a:lnTo>
                <a:lnTo>
                  <a:pt x="3930" y="811"/>
                </a:lnTo>
                <a:lnTo>
                  <a:pt x="3930" y="899"/>
                </a:lnTo>
                <a:lnTo>
                  <a:pt x="3930" y="899"/>
                </a:lnTo>
                <a:lnTo>
                  <a:pt x="3930" y="996"/>
                </a:lnTo>
                <a:lnTo>
                  <a:pt x="3948" y="1084"/>
                </a:lnTo>
                <a:lnTo>
                  <a:pt x="3974" y="1182"/>
                </a:lnTo>
                <a:lnTo>
                  <a:pt x="4009" y="1261"/>
                </a:lnTo>
                <a:lnTo>
                  <a:pt x="1235" y="4038"/>
                </a:lnTo>
                <a:lnTo>
                  <a:pt x="1235" y="4038"/>
                </a:lnTo>
                <a:lnTo>
                  <a:pt x="1111" y="4056"/>
                </a:lnTo>
                <a:lnTo>
                  <a:pt x="988" y="4091"/>
                </a:lnTo>
                <a:lnTo>
                  <a:pt x="864" y="4127"/>
                </a:lnTo>
                <a:lnTo>
                  <a:pt x="749" y="4180"/>
                </a:lnTo>
                <a:lnTo>
                  <a:pt x="644" y="4241"/>
                </a:lnTo>
                <a:lnTo>
                  <a:pt x="539" y="4312"/>
                </a:lnTo>
                <a:lnTo>
                  <a:pt x="442" y="4391"/>
                </a:lnTo>
                <a:lnTo>
                  <a:pt x="353" y="4480"/>
                </a:lnTo>
                <a:lnTo>
                  <a:pt x="274" y="4577"/>
                </a:lnTo>
                <a:lnTo>
                  <a:pt x="203" y="4683"/>
                </a:lnTo>
                <a:lnTo>
                  <a:pt x="150" y="4788"/>
                </a:lnTo>
                <a:lnTo>
                  <a:pt x="97" y="4903"/>
                </a:lnTo>
                <a:lnTo>
                  <a:pt x="53" y="5027"/>
                </a:lnTo>
                <a:lnTo>
                  <a:pt x="27" y="5150"/>
                </a:lnTo>
                <a:lnTo>
                  <a:pt x="9" y="5274"/>
                </a:lnTo>
                <a:lnTo>
                  <a:pt x="0" y="5406"/>
                </a:lnTo>
                <a:lnTo>
                  <a:pt x="0" y="10591"/>
                </a:lnTo>
                <a:lnTo>
                  <a:pt x="0" y="10591"/>
                </a:lnTo>
                <a:lnTo>
                  <a:pt x="9" y="10732"/>
                </a:lnTo>
                <a:lnTo>
                  <a:pt x="27" y="10873"/>
                </a:lnTo>
                <a:lnTo>
                  <a:pt x="62" y="11005"/>
                </a:lnTo>
                <a:lnTo>
                  <a:pt x="106" y="11129"/>
                </a:lnTo>
                <a:lnTo>
                  <a:pt x="168" y="11252"/>
                </a:lnTo>
                <a:lnTo>
                  <a:pt x="239" y="11367"/>
                </a:lnTo>
                <a:lnTo>
                  <a:pt x="318" y="11473"/>
                </a:lnTo>
                <a:lnTo>
                  <a:pt x="406" y="11570"/>
                </a:lnTo>
                <a:lnTo>
                  <a:pt x="503" y="11658"/>
                </a:lnTo>
                <a:lnTo>
                  <a:pt x="609" y="11738"/>
                </a:lnTo>
                <a:lnTo>
                  <a:pt x="723" y="11808"/>
                </a:lnTo>
                <a:lnTo>
                  <a:pt x="847" y="11869"/>
                </a:lnTo>
                <a:lnTo>
                  <a:pt x="970" y="11913"/>
                </a:lnTo>
                <a:lnTo>
                  <a:pt x="1102" y="11948"/>
                </a:lnTo>
                <a:lnTo>
                  <a:pt x="1244" y="11975"/>
                </a:lnTo>
                <a:lnTo>
                  <a:pt x="1384" y="11975"/>
                </a:lnTo>
                <a:lnTo>
                  <a:pt x="9577" y="11975"/>
                </a:lnTo>
                <a:lnTo>
                  <a:pt x="9577" y="11975"/>
                </a:lnTo>
                <a:lnTo>
                  <a:pt x="9717" y="11975"/>
                </a:lnTo>
                <a:lnTo>
                  <a:pt x="9850" y="11948"/>
                </a:lnTo>
                <a:lnTo>
                  <a:pt x="9991" y="11913"/>
                </a:lnTo>
                <a:lnTo>
                  <a:pt x="10114" y="11869"/>
                </a:lnTo>
                <a:lnTo>
                  <a:pt x="10238" y="11808"/>
                </a:lnTo>
                <a:lnTo>
                  <a:pt x="10352" y="11738"/>
                </a:lnTo>
                <a:lnTo>
                  <a:pt x="10458" y="11658"/>
                </a:lnTo>
                <a:lnTo>
                  <a:pt x="10555" y="11570"/>
                </a:lnTo>
                <a:lnTo>
                  <a:pt x="10643" y="11473"/>
                </a:lnTo>
                <a:lnTo>
                  <a:pt x="10722" y="11367"/>
                </a:lnTo>
                <a:lnTo>
                  <a:pt x="10793" y="11252"/>
                </a:lnTo>
                <a:lnTo>
                  <a:pt x="10855" y="11129"/>
                </a:lnTo>
                <a:lnTo>
                  <a:pt x="10899" y="11005"/>
                </a:lnTo>
                <a:lnTo>
                  <a:pt x="10934" y="10873"/>
                </a:lnTo>
                <a:lnTo>
                  <a:pt x="10952" y="10732"/>
                </a:lnTo>
                <a:lnTo>
                  <a:pt x="10961" y="10591"/>
                </a:lnTo>
                <a:lnTo>
                  <a:pt x="10961" y="5406"/>
                </a:lnTo>
                <a:lnTo>
                  <a:pt x="10961" y="5406"/>
                </a:lnTo>
                <a:lnTo>
                  <a:pt x="10952" y="5265"/>
                </a:lnTo>
                <a:lnTo>
                  <a:pt x="10934" y="5133"/>
                </a:lnTo>
                <a:lnTo>
                  <a:pt x="10899" y="5000"/>
                </a:lnTo>
                <a:lnTo>
                  <a:pt x="10855" y="4868"/>
                </a:lnTo>
                <a:lnTo>
                  <a:pt x="10793" y="4744"/>
                </a:lnTo>
                <a:lnTo>
                  <a:pt x="10722" y="4630"/>
                </a:lnTo>
                <a:lnTo>
                  <a:pt x="10643" y="4524"/>
                </a:lnTo>
                <a:lnTo>
                  <a:pt x="10555" y="4427"/>
                </a:lnTo>
                <a:lnTo>
                  <a:pt x="10458" y="4338"/>
                </a:lnTo>
                <a:lnTo>
                  <a:pt x="10352" y="4259"/>
                </a:lnTo>
                <a:lnTo>
                  <a:pt x="10238" y="4188"/>
                </a:lnTo>
                <a:lnTo>
                  <a:pt x="10114" y="4127"/>
                </a:lnTo>
                <a:lnTo>
                  <a:pt x="9991" y="4083"/>
                </a:lnTo>
                <a:lnTo>
                  <a:pt x="9850" y="4047"/>
                </a:lnTo>
                <a:lnTo>
                  <a:pt x="9717" y="4031"/>
                </a:lnTo>
                <a:lnTo>
                  <a:pt x="9577" y="4022"/>
                </a:lnTo>
                <a:close/>
                <a:moveTo>
                  <a:pt x="4653" y="714"/>
                </a:moveTo>
                <a:lnTo>
                  <a:pt x="4653" y="714"/>
                </a:lnTo>
                <a:lnTo>
                  <a:pt x="4688" y="687"/>
                </a:lnTo>
                <a:lnTo>
                  <a:pt x="4732" y="661"/>
                </a:lnTo>
                <a:lnTo>
                  <a:pt x="4776" y="652"/>
                </a:lnTo>
                <a:lnTo>
                  <a:pt x="4829" y="643"/>
                </a:lnTo>
                <a:lnTo>
                  <a:pt x="4829" y="643"/>
                </a:lnTo>
                <a:lnTo>
                  <a:pt x="4882" y="652"/>
                </a:lnTo>
                <a:lnTo>
                  <a:pt x="4926" y="661"/>
                </a:lnTo>
                <a:lnTo>
                  <a:pt x="4970" y="687"/>
                </a:lnTo>
                <a:lnTo>
                  <a:pt x="5005" y="723"/>
                </a:lnTo>
                <a:lnTo>
                  <a:pt x="5005" y="723"/>
                </a:lnTo>
                <a:lnTo>
                  <a:pt x="5041" y="758"/>
                </a:lnTo>
                <a:lnTo>
                  <a:pt x="5067" y="802"/>
                </a:lnTo>
                <a:lnTo>
                  <a:pt x="5076" y="846"/>
                </a:lnTo>
                <a:lnTo>
                  <a:pt x="5085" y="899"/>
                </a:lnTo>
                <a:lnTo>
                  <a:pt x="5085" y="899"/>
                </a:lnTo>
                <a:lnTo>
                  <a:pt x="5076" y="952"/>
                </a:lnTo>
                <a:lnTo>
                  <a:pt x="5067" y="996"/>
                </a:lnTo>
                <a:lnTo>
                  <a:pt x="5041" y="1040"/>
                </a:lnTo>
                <a:lnTo>
                  <a:pt x="5005" y="1076"/>
                </a:lnTo>
                <a:lnTo>
                  <a:pt x="5005" y="1076"/>
                </a:lnTo>
                <a:lnTo>
                  <a:pt x="4970" y="1111"/>
                </a:lnTo>
                <a:lnTo>
                  <a:pt x="4926" y="1137"/>
                </a:lnTo>
                <a:lnTo>
                  <a:pt x="4882" y="1146"/>
                </a:lnTo>
                <a:lnTo>
                  <a:pt x="4829" y="1155"/>
                </a:lnTo>
                <a:lnTo>
                  <a:pt x="4829" y="1155"/>
                </a:lnTo>
                <a:lnTo>
                  <a:pt x="4829" y="1155"/>
                </a:lnTo>
                <a:lnTo>
                  <a:pt x="4776" y="1146"/>
                </a:lnTo>
                <a:lnTo>
                  <a:pt x="4732" y="1137"/>
                </a:lnTo>
                <a:lnTo>
                  <a:pt x="4688" y="1111"/>
                </a:lnTo>
                <a:lnTo>
                  <a:pt x="4653" y="1076"/>
                </a:lnTo>
                <a:lnTo>
                  <a:pt x="4653" y="1076"/>
                </a:lnTo>
                <a:lnTo>
                  <a:pt x="4617" y="1040"/>
                </a:lnTo>
                <a:lnTo>
                  <a:pt x="4591" y="996"/>
                </a:lnTo>
                <a:lnTo>
                  <a:pt x="4582" y="952"/>
                </a:lnTo>
                <a:lnTo>
                  <a:pt x="4573" y="899"/>
                </a:lnTo>
                <a:lnTo>
                  <a:pt x="4573" y="899"/>
                </a:lnTo>
                <a:lnTo>
                  <a:pt x="4582" y="846"/>
                </a:lnTo>
                <a:lnTo>
                  <a:pt x="4591" y="802"/>
                </a:lnTo>
                <a:lnTo>
                  <a:pt x="4617" y="758"/>
                </a:lnTo>
                <a:lnTo>
                  <a:pt x="4653" y="714"/>
                </a:lnTo>
                <a:close/>
                <a:moveTo>
                  <a:pt x="10317" y="10591"/>
                </a:moveTo>
                <a:lnTo>
                  <a:pt x="10317" y="10591"/>
                </a:lnTo>
                <a:lnTo>
                  <a:pt x="10309" y="10670"/>
                </a:lnTo>
                <a:lnTo>
                  <a:pt x="10300" y="10741"/>
                </a:lnTo>
                <a:lnTo>
                  <a:pt x="10282" y="10811"/>
                </a:lnTo>
                <a:lnTo>
                  <a:pt x="10256" y="10882"/>
                </a:lnTo>
                <a:lnTo>
                  <a:pt x="10229" y="10943"/>
                </a:lnTo>
                <a:lnTo>
                  <a:pt x="10185" y="11005"/>
                </a:lnTo>
                <a:lnTo>
                  <a:pt x="10150" y="11058"/>
                </a:lnTo>
                <a:lnTo>
                  <a:pt x="10097" y="11111"/>
                </a:lnTo>
                <a:lnTo>
                  <a:pt x="10044" y="11164"/>
                </a:lnTo>
                <a:lnTo>
                  <a:pt x="9991" y="11208"/>
                </a:lnTo>
                <a:lnTo>
                  <a:pt x="9929" y="11243"/>
                </a:lnTo>
                <a:lnTo>
                  <a:pt x="9859" y="11270"/>
                </a:lnTo>
                <a:lnTo>
                  <a:pt x="9797" y="11296"/>
                </a:lnTo>
                <a:lnTo>
                  <a:pt x="9726" y="11314"/>
                </a:lnTo>
                <a:lnTo>
                  <a:pt x="9648" y="11332"/>
                </a:lnTo>
                <a:lnTo>
                  <a:pt x="9577" y="11332"/>
                </a:lnTo>
                <a:lnTo>
                  <a:pt x="1384" y="11332"/>
                </a:lnTo>
                <a:lnTo>
                  <a:pt x="1384" y="11332"/>
                </a:lnTo>
                <a:lnTo>
                  <a:pt x="1313" y="11332"/>
                </a:lnTo>
                <a:lnTo>
                  <a:pt x="1235" y="11314"/>
                </a:lnTo>
                <a:lnTo>
                  <a:pt x="1164" y="11296"/>
                </a:lnTo>
                <a:lnTo>
                  <a:pt x="1102" y="11270"/>
                </a:lnTo>
                <a:lnTo>
                  <a:pt x="1032" y="11243"/>
                </a:lnTo>
                <a:lnTo>
                  <a:pt x="970" y="11208"/>
                </a:lnTo>
                <a:lnTo>
                  <a:pt x="917" y="11164"/>
                </a:lnTo>
                <a:lnTo>
                  <a:pt x="864" y="11111"/>
                </a:lnTo>
                <a:lnTo>
                  <a:pt x="811" y="11058"/>
                </a:lnTo>
                <a:lnTo>
                  <a:pt x="776" y="11005"/>
                </a:lnTo>
                <a:lnTo>
                  <a:pt x="732" y="10943"/>
                </a:lnTo>
                <a:lnTo>
                  <a:pt x="705" y="10882"/>
                </a:lnTo>
                <a:lnTo>
                  <a:pt x="679" y="10811"/>
                </a:lnTo>
                <a:lnTo>
                  <a:pt x="661" y="10741"/>
                </a:lnTo>
                <a:lnTo>
                  <a:pt x="652" y="10670"/>
                </a:lnTo>
                <a:lnTo>
                  <a:pt x="644" y="10591"/>
                </a:lnTo>
                <a:lnTo>
                  <a:pt x="644" y="5406"/>
                </a:lnTo>
                <a:lnTo>
                  <a:pt x="644" y="5406"/>
                </a:lnTo>
                <a:lnTo>
                  <a:pt x="652" y="5336"/>
                </a:lnTo>
                <a:lnTo>
                  <a:pt x="661" y="5265"/>
                </a:lnTo>
                <a:lnTo>
                  <a:pt x="679" y="5186"/>
                </a:lnTo>
                <a:lnTo>
                  <a:pt x="705" y="5124"/>
                </a:lnTo>
                <a:lnTo>
                  <a:pt x="732" y="5053"/>
                </a:lnTo>
                <a:lnTo>
                  <a:pt x="776" y="5000"/>
                </a:lnTo>
                <a:lnTo>
                  <a:pt x="811" y="4938"/>
                </a:lnTo>
                <a:lnTo>
                  <a:pt x="864" y="4886"/>
                </a:lnTo>
                <a:lnTo>
                  <a:pt x="917" y="4841"/>
                </a:lnTo>
                <a:lnTo>
                  <a:pt x="970" y="4797"/>
                </a:lnTo>
                <a:lnTo>
                  <a:pt x="1032" y="4762"/>
                </a:lnTo>
                <a:lnTo>
                  <a:pt x="1102" y="4727"/>
                </a:lnTo>
                <a:lnTo>
                  <a:pt x="1164" y="4700"/>
                </a:lnTo>
                <a:lnTo>
                  <a:pt x="1235" y="4683"/>
                </a:lnTo>
                <a:lnTo>
                  <a:pt x="1313" y="4674"/>
                </a:lnTo>
                <a:lnTo>
                  <a:pt x="1384" y="4665"/>
                </a:lnTo>
                <a:lnTo>
                  <a:pt x="9577" y="4665"/>
                </a:lnTo>
                <a:lnTo>
                  <a:pt x="9577" y="4665"/>
                </a:lnTo>
                <a:lnTo>
                  <a:pt x="9648" y="4674"/>
                </a:lnTo>
                <a:lnTo>
                  <a:pt x="9726" y="4683"/>
                </a:lnTo>
                <a:lnTo>
                  <a:pt x="9797" y="4700"/>
                </a:lnTo>
                <a:lnTo>
                  <a:pt x="9859" y="4727"/>
                </a:lnTo>
                <a:lnTo>
                  <a:pt x="9929" y="4762"/>
                </a:lnTo>
                <a:lnTo>
                  <a:pt x="9991" y="4797"/>
                </a:lnTo>
                <a:lnTo>
                  <a:pt x="10044" y="4841"/>
                </a:lnTo>
                <a:lnTo>
                  <a:pt x="10097" y="4886"/>
                </a:lnTo>
                <a:lnTo>
                  <a:pt x="10150" y="4938"/>
                </a:lnTo>
                <a:lnTo>
                  <a:pt x="10185" y="5000"/>
                </a:lnTo>
                <a:lnTo>
                  <a:pt x="10229" y="5053"/>
                </a:lnTo>
                <a:lnTo>
                  <a:pt x="10256" y="5124"/>
                </a:lnTo>
                <a:lnTo>
                  <a:pt x="10282" y="5186"/>
                </a:lnTo>
                <a:lnTo>
                  <a:pt x="10300" y="5265"/>
                </a:lnTo>
                <a:lnTo>
                  <a:pt x="10309" y="5336"/>
                </a:lnTo>
                <a:lnTo>
                  <a:pt x="10317" y="5406"/>
                </a:lnTo>
                <a:lnTo>
                  <a:pt x="10317" y="1059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noChangeArrowheads="1"/>
          </p:cNvSpPr>
          <p:nvPr/>
        </p:nvSpPr>
        <p:spPr bwMode="auto">
          <a:xfrm>
            <a:off x="2471319" y="4337067"/>
            <a:ext cx="178943" cy="178735"/>
          </a:xfrm>
          <a:custGeom>
            <a:avLst/>
            <a:gdLst>
              <a:gd name="T0" fmla="*/ 1709 w 3798"/>
              <a:gd name="T1" fmla="*/ 9 h 3793"/>
              <a:gd name="T2" fmla="*/ 1163 w 3798"/>
              <a:gd name="T3" fmla="*/ 150 h 3793"/>
              <a:gd name="T4" fmla="*/ 696 w 3798"/>
              <a:gd name="T5" fmla="*/ 441 h 3793"/>
              <a:gd name="T6" fmla="*/ 327 w 3798"/>
              <a:gd name="T7" fmla="*/ 838 h 3793"/>
              <a:gd name="T8" fmla="*/ 88 w 3798"/>
              <a:gd name="T9" fmla="*/ 1341 h 3793"/>
              <a:gd name="T10" fmla="*/ 0 w 3798"/>
              <a:gd name="T11" fmla="*/ 1896 h 3793"/>
              <a:gd name="T12" fmla="*/ 44 w 3798"/>
              <a:gd name="T13" fmla="*/ 2284 h 3793"/>
              <a:gd name="T14" fmla="*/ 230 w 3798"/>
              <a:gd name="T15" fmla="*/ 2805 h 3793"/>
              <a:gd name="T16" fmla="*/ 564 w 3798"/>
              <a:gd name="T17" fmla="*/ 3237 h 3793"/>
              <a:gd name="T18" fmla="*/ 996 w 3798"/>
              <a:gd name="T19" fmla="*/ 3564 h 3793"/>
              <a:gd name="T20" fmla="*/ 1516 w 3798"/>
              <a:gd name="T21" fmla="*/ 3757 h 3793"/>
              <a:gd name="T22" fmla="*/ 1903 w 3798"/>
              <a:gd name="T23" fmla="*/ 3792 h 3793"/>
              <a:gd name="T24" fmla="*/ 2458 w 3798"/>
              <a:gd name="T25" fmla="*/ 3713 h 3793"/>
              <a:gd name="T26" fmla="*/ 2960 w 3798"/>
              <a:gd name="T27" fmla="*/ 3475 h 3793"/>
              <a:gd name="T28" fmla="*/ 3357 w 3798"/>
              <a:gd name="T29" fmla="*/ 3105 h 3793"/>
              <a:gd name="T30" fmla="*/ 3647 w 3798"/>
              <a:gd name="T31" fmla="*/ 2637 h 3793"/>
              <a:gd name="T32" fmla="*/ 3780 w 3798"/>
              <a:gd name="T33" fmla="*/ 2090 h 3793"/>
              <a:gd name="T34" fmla="*/ 3780 w 3798"/>
              <a:gd name="T35" fmla="*/ 1702 h 3793"/>
              <a:gd name="T36" fmla="*/ 3647 w 3798"/>
              <a:gd name="T37" fmla="*/ 1165 h 3793"/>
              <a:gd name="T38" fmla="*/ 3357 w 3798"/>
              <a:gd name="T39" fmla="*/ 697 h 3793"/>
              <a:gd name="T40" fmla="*/ 2960 w 3798"/>
              <a:gd name="T41" fmla="*/ 326 h 3793"/>
              <a:gd name="T42" fmla="*/ 2458 w 3798"/>
              <a:gd name="T43" fmla="*/ 88 h 3793"/>
              <a:gd name="T44" fmla="*/ 1903 w 3798"/>
              <a:gd name="T45" fmla="*/ 0 h 3793"/>
              <a:gd name="T46" fmla="*/ 1771 w 3798"/>
              <a:gd name="T47" fmla="*/ 3140 h 3793"/>
              <a:gd name="T48" fmla="*/ 1410 w 3798"/>
              <a:gd name="T49" fmla="*/ 3052 h 3793"/>
              <a:gd name="T50" fmla="*/ 1101 w 3798"/>
              <a:gd name="T51" fmla="*/ 2867 h 3793"/>
              <a:gd name="T52" fmla="*/ 864 w 3798"/>
              <a:gd name="T53" fmla="*/ 2602 h 3793"/>
              <a:gd name="T54" fmla="*/ 705 w 3798"/>
              <a:gd name="T55" fmla="*/ 2267 h 3793"/>
              <a:gd name="T56" fmla="*/ 652 w 3798"/>
              <a:gd name="T57" fmla="*/ 1896 h 3793"/>
              <a:gd name="T58" fmla="*/ 679 w 3798"/>
              <a:gd name="T59" fmla="*/ 1649 h 3793"/>
              <a:gd name="T60" fmla="*/ 802 w 3798"/>
              <a:gd name="T61" fmla="*/ 1306 h 3793"/>
              <a:gd name="T62" fmla="*/ 1013 w 3798"/>
              <a:gd name="T63" fmla="*/ 1015 h 3793"/>
              <a:gd name="T64" fmla="*/ 1304 w 3798"/>
              <a:gd name="T65" fmla="*/ 803 h 3793"/>
              <a:gd name="T66" fmla="*/ 1647 w 3798"/>
              <a:gd name="T67" fmla="*/ 679 h 3793"/>
              <a:gd name="T68" fmla="*/ 1903 w 3798"/>
              <a:gd name="T69" fmla="*/ 653 h 3793"/>
              <a:gd name="T70" fmla="*/ 2274 w 3798"/>
              <a:gd name="T71" fmla="*/ 706 h 3793"/>
              <a:gd name="T72" fmla="*/ 2599 w 3798"/>
              <a:gd name="T73" fmla="*/ 865 h 3793"/>
              <a:gd name="T74" fmla="*/ 2864 w 3798"/>
              <a:gd name="T75" fmla="*/ 1103 h 3793"/>
              <a:gd name="T76" fmla="*/ 3048 w 3798"/>
              <a:gd name="T77" fmla="*/ 1412 h 3793"/>
              <a:gd name="T78" fmla="*/ 3136 w 3798"/>
              <a:gd name="T79" fmla="*/ 1772 h 3793"/>
              <a:gd name="T80" fmla="*/ 3136 w 3798"/>
              <a:gd name="T81" fmla="*/ 2028 h 3793"/>
              <a:gd name="T82" fmla="*/ 3048 w 3798"/>
              <a:gd name="T83" fmla="*/ 2381 h 3793"/>
              <a:gd name="T84" fmla="*/ 2864 w 3798"/>
              <a:gd name="T85" fmla="*/ 2690 h 3793"/>
              <a:gd name="T86" fmla="*/ 2599 w 3798"/>
              <a:gd name="T87" fmla="*/ 2937 h 3793"/>
              <a:gd name="T88" fmla="*/ 2274 w 3798"/>
              <a:gd name="T89" fmla="*/ 3096 h 3793"/>
              <a:gd name="T90" fmla="*/ 1903 w 3798"/>
              <a:gd name="T91" fmla="*/ 3149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98" h="3793">
                <a:moveTo>
                  <a:pt x="1903" y="0"/>
                </a:moveTo>
                <a:lnTo>
                  <a:pt x="1903" y="0"/>
                </a:lnTo>
                <a:lnTo>
                  <a:pt x="1709" y="9"/>
                </a:lnTo>
                <a:lnTo>
                  <a:pt x="1516" y="44"/>
                </a:lnTo>
                <a:lnTo>
                  <a:pt x="1339" y="88"/>
                </a:lnTo>
                <a:lnTo>
                  <a:pt x="1163" y="150"/>
                </a:lnTo>
                <a:lnTo>
                  <a:pt x="996" y="229"/>
                </a:lnTo>
                <a:lnTo>
                  <a:pt x="837" y="326"/>
                </a:lnTo>
                <a:lnTo>
                  <a:pt x="696" y="441"/>
                </a:lnTo>
                <a:lnTo>
                  <a:pt x="564" y="556"/>
                </a:lnTo>
                <a:lnTo>
                  <a:pt x="440" y="697"/>
                </a:lnTo>
                <a:lnTo>
                  <a:pt x="327" y="838"/>
                </a:lnTo>
                <a:lnTo>
                  <a:pt x="230" y="997"/>
                </a:lnTo>
                <a:lnTo>
                  <a:pt x="150" y="1165"/>
                </a:lnTo>
                <a:lnTo>
                  <a:pt x="88" y="1341"/>
                </a:lnTo>
                <a:lnTo>
                  <a:pt x="44" y="1517"/>
                </a:lnTo>
                <a:lnTo>
                  <a:pt x="18" y="1702"/>
                </a:lnTo>
                <a:lnTo>
                  <a:pt x="0" y="1896"/>
                </a:lnTo>
                <a:lnTo>
                  <a:pt x="0" y="1896"/>
                </a:lnTo>
                <a:lnTo>
                  <a:pt x="18" y="2090"/>
                </a:lnTo>
                <a:lnTo>
                  <a:pt x="44" y="2284"/>
                </a:lnTo>
                <a:lnTo>
                  <a:pt x="88" y="2461"/>
                </a:lnTo>
                <a:lnTo>
                  <a:pt x="150" y="2637"/>
                </a:lnTo>
                <a:lnTo>
                  <a:pt x="230" y="2805"/>
                </a:lnTo>
                <a:lnTo>
                  <a:pt x="327" y="2964"/>
                </a:lnTo>
                <a:lnTo>
                  <a:pt x="440" y="3105"/>
                </a:lnTo>
                <a:lnTo>
                  <a:pt x="564" y="3237"/>
                </a:lnTo>
                <a:lnTo>
                  <a:pt x="696" y="3361"/>
                </a:lnTo>
                <a:lnTo>
                  <a:pt x="837" y="3475"/>
                </a:lnTo>
                <a:lnTo>
                  <a:pt x="996" y="3564"/>
                </a:lnTo>
                <a:lnTo>
                  <a:pt x="1163" y="3651"/>
                </a:lnTo>
                <a:lnTo>
                  <a:pt x="1339" y="3713"/>
                </a:lnTo>
                <a:lnTo>
                  <a:pt x="1516" y="3757"/>
                </a:lnTo>
                <a:lnTo>
                  <a:pt x="1709" y="3783"/>
                </a:lnTo>
                <a:lnTo>
                  <a:pt x="1903" y="3792"/>
                </a:lnTo>
                <a:lnTo>
                  <a:pt x="1903" y="3792"/>
                </a:lnTo>
                <a:lnTo>
                  <a:pt x="2088" y="3783"/>
                </a:lnTo>
                <a:lnTo>
                  <a:pt x="2283" y="3757"/>
                </a:lnTo>
                <a:lnTo>
                  <a:pt x="2458" y="3713"/>
                </a:lnTo>
                <a:lnTo>
                  <a:pt x="2635" y="3651"/>
                </a:lnTo>
                <a:lnTo>
                  <a:pt x="2802" y="3564"/>
                </a:lnTo>
                <a:lnTo>
                  <a:pt x="2960" y="3475"/>
                </a:lnTo>
                <a:lnTo>
                  <a:pt x="3101" y="3361"/>
                </a:lnTo>
                <a:lnTo>
                  <a:pt x="3242" y="3237"/>
                </a:lnTo>
                <a:lnTo>
                  <a:pt x="3357" y="3105"/>
                </a:lnTo>
                <a:lnTo>
                  <a:pt x="3472" y="2964"/>
                </a:lnTo>
                <a:lnTo>
                  <a:pt x="3569" y="2805"/>
                </a:lnTo>
                <a:lnTo>
                  <a:pt x="3647" y="2637"/>
                </a:lnTo>
                <a:lnTo>
                  <a:pt x="3709" y="2461"/>
                </a:lnTo>
                <a:lnTo>
                  <a:pt x="3753" y="2284"/>
                </a:lnTo>
                <a:lnTo>
                  <a:pt x="3780" y="2090"/>
                </a:lnTo>
                <a:lnTo>
                  <a:pt x="3797" y="1896"/>
                </a:lnTo>
                <a:lnTo>
                  <a:pt x="3797" y="1896"/>
                </a:lnTo>
                <a:lnTo>
                  <a:pt x="3780" y="1702"/>
                </a:lnTo>
                <a:lnTo>
                  <a:pt x="3753" y="1517"/>
                </a:lnTo>
                <a:lnTo>
                  <a:pt x="3709" y="1341"/>
                </a:lnTo>
                <a:lnTo>
                  <a:pt x="3647" y="1165"/>
                </a:lnTo>
                <a:lnTo>
                  <a:pt x="3569" y="997"/>
                </a:lnTo>
                <a:lnTo>
                  <a:pt x="3472" y="838"/>
                </a:lnTo>
                <a:lnTo>
                  <a:pt x="3357" y="697"/>
                </a:lnTo>
                <a:lnTo>
                  <a:pt x="3242" y="556"/>
                </a:lnTo>
                <a:lnTo>
                  <a:pt x="3101" y="441"/>
                </a:lnTo>
                <a:lnTo>
                  <a:pt x="2960" y="326"/>
                </a:lnTo>
                <a:lnTo>
                  <a:pt x="2802" y="229"/>
                </a:lnTo>
                <a:lnTo>
                  <a:pt x="2635" y="150"/>
                </a:lnTo>
                <a:lnTo>
                  <a:pt x="2458" y="88"/>
                </a:lnTo>
                <a:lnTo>
                  <a:pt x="2283" y="44"/>
                </a:lnTo>
                <a:lnTo>
                  <a:pt x="2088" y="9"/>
                </a:lnTo>
                <a:lnTo>
                  <a:pt x="1903" y="0"/>
                </a:lnTo>
                <a:close/>
                <a:moveTo>
                  <a:pt x="1903" y="3149"/>
                </a:moveTo>
                <a:lnTo>
                  <a:pt x="1903" y="3149"/>
                </a:lnTo>
                <a:lnTo>
                  <a:pt x="1771" y="3140"/>
                </a:lnTo>
                <a:lnTo>
                  <a:pt x="1647" y="3122"/>
                </a:lnTo>
                <a:lnTo>
                  <a:pt x="1525" y="3096"/>
                </a:lnTo>
                <a:lnTo>
                  <a:pt x="1410" y="3052"/>
                </a:lnTo>
                <a:lnTo>
                  <a:pt x="1304" y="2999"/>
                </a:lnTo>
                <a:lnTo>
                  <a:pt x="1198" y="2937"/>
                </a:lnTo>
                <a:lnTo>
                  <a:pt x="1101" y="2867"/>
                </a:lnTo>
                <a:lnTo>
                  <a:pt x="1013" y="2787"/>
                </a:lnTo>
                <a:lnTo>
                  <a:pt x="934" y="2690"/>
                </a:lnTo>
                <a:lnTo>
                  <a:pt x="864" y="2602"/>
                </a:lnTo>
                <a:lnTo>
                  <a:pt x="802" y="2496"/>
                </a:lnTo>
                <a:lnTo>
                  <a:pt x="749" y="2381"/>
                </a:lnTo>
                <a:lnTo>
                  <a:pt x="705" y="2267"/>
                </a:lnTo>
                <a:lnTo>
                  <a:pt x="679" y="2152"/>
                </a:lnTo>
                <a:lnTo>
                  <a:pt x="661" y="2028"/>
                </a:lnTo>
                <a:lnTo>
                  <a:pt x="652" y="1896"/>
                </a:lnTo>
                <a:lnTo>
                  <a:pt x="652" y="1896"/>
                </a:lnTo>
                <a:lnTo>
                  <a:pt x="661" y="1772"/>
                </a:lnTo>
                <a:lnTo>
                  <a:pt x="679" y="1649"/>
                </a:lnTo>
                <a:lnTo>
                  <a:pt x="705" y="1526"/>
                </a:lnTo>
                <a:lnTo>
                  <a:pt x="749" y="1412"/>
                </a:lnTo>
                <a:lnTo>
                  <a:pt x="802" y="1306"/>
                </a:lnTo>
                <a:lnTo>
                  <a:pt x="864" y="1200"/>
                </a:lnTo>
                <a:lnTo>
                  <a:pt x="934" y="1103"/>
                </a:lnTo>
                <a:lnTo>
                  <a:pt x="1013" y="1015"/>
                </a:lnTo>
                <a:lnTo>
                  <a:pt x="1101" y="935"/>
                </a:lnTo>
                <a:lnTo>
                  <a:pt x="1198" y="865"/>
                </a:lnTo>
                <a:lnTo>
                  <a:pt x="1304" y="803"/>
                </a:lnTo>
                <a:lnTo>
                  <a:pt x="1410" y="750"/>
                </a:lnTo>
                <a:lnTo>
                  <a:pt x="1525" y="706"/>
                </a:lnTo>
                <a:lnTo>
                  <a:pt x="1647" y="679"/>
                </a:lnTo>
                <a:lnTo>
                  <a:pt x="1771" y="662"/>
                </a:lnTo>
                <a:lnTo>
                  <a:pt x="1903" y="653"/>
                </a:lnTo>
                <a:lnTo>
                  <a:pt x="1903" y="653"/>
                </a:lnTo>
                <a:lnTo>
                  <a:pt x="2027" y="662"/>
                </a:lnTo>
                <a:lnTo>
                  <a:pt x="2150" y="679"/>
                </a:lnTo>
                <a:lnTo>
                  <a:pt x="2274" y="706"/>
                </a:lnTo>
                <a:lnTo>
                  <a:pt x="2387" y="750"/>
                </a:lnTo>
                <a:lnTo>
                  <a:pt x="2493" y="803"/>
                </a:lnTo>
                <a:lnTo>
                  <a:pt x="2599" y="865"/>
                </a:lnTo>
                <a:lnTo>
                  <a:pt x="2696" y="935"/>
                </a:lnTo>
                <a:lnTo>
                  <a:pt x="2785" y="1015"/>
                </a:lnTo>
                <a:lnTo>
                  <a:pt x="2864" y="1103"/>
                </a:lnTo>
                <a:lnTo>
                  <a:pt x="2935" y="1200"/>
                </a:lnTo>
                <a:lnTo>
                  <a:pt x="2995" y="1306"/>
                </a:lnTo>
                <a:lnTo>
                  <a:pt x="3048" y="1412"/>
                </a:lnTo>
                <a:lnTo>
                  <a:pt x="3092" y="1526"/>
                </a:lnTo>
                <a:lnTo>
                  <a:pt x="3119" y="1649"/>
                </a:lnTo>
                <a:lnTo>
                  <a:pt x="3136" y="1772"/>
                </a:lnTo>
                <a:lnTo>
                  <a:pt x="3145" y="1896"/>
                </a:lnTo>
                <a:lnTo>
                  <a:pt x="3145" y="1896"/>
                </a:lnTo>
                <a:lnTo>
                  <a:pt x="3136" y="2028"/>
                </a:lnTo>
                <a:lnTo>
                  <a:pt x="3119" y="2152"/>
                </a:lnTo>
                <a:lnTo>
                  <a:pt x="3092" y="2267"/>
                </a:lnTo>
                <a:lnTo>
                  <a:pt x="3048" y="2381"/>
                </a:lnTo>
                <a:lnTo>
                  <a:pt x="2995" y="2496"/>
                </a:lnTo>
                <a:lnTo>
                  <a:pt x="2935" y="2602"/>
                </a:lnTo>
                <a:lnTo>
                  <a:pt x="2864" y="2690"/>
                </a:lnTo>
                <a:lnTo>
                  <a:pt x="2785" y="2787"/>
                </a:lnTo>
                <a:lnTo>
                  <a:pt x="2696" y="2867"/>
                </a:lnTo>
                <a:lnTo>
                  <a:pt x="2599" y="2937"/>
                </a:lnTo>
                <a:lnTo>
                  <a:pt x="2493" y="2999"/>
                </a:lnTo>
                <a:lnTo>
                  <a:pt x="2387" y="3052"/>
                </a:lnTo>
                <a:lnTo>
                  <a:pt x="2274" y="3096"/>
                </a:lnTo>
                <a:lnTo>
                  <a:pt x="2150" y="3122"/>
                </a:lnTo>
                <a:lnTo>
                  <a:pt x="2027" y="3140"/>
                </a:lnTo>
                <a:lnTo>
                  <a:pt x="1903" y="3149"/>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11053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10674"/>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13. THE LARGEST DONOR OF FUNDS TO BiH IS...?</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51595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1" name="TextBox 10"/>
          <p:cNvSpPr txBox="1"/>
          <p:nvPr/>
        </p:nvSpPr>
        <p:spPr>
          <a:xfrm>
            <a:off x="1057276" y="2257692"/>
            <a:ext cx="2847974" cy="2231380"/>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According to the majority of residents of BiH, the biggest donor of funds is the EU. </a:t>
            </a:r>
          </a:p>
          <a:p>
            <a:pPr marL="0" lvl="1" algn="just">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For FBiH residents, Turkey is the biggest donor after the EU, whereas RS residents believe that it is Russia. </a:t>
            </a:r>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603560893"/>
              </p:ext>
            </p:extLst>
          </p:nvPr>
        </p:nvGraphicFramePr>
        <p:xfrm>
          <a:off x="4770437" y="941387"/>
          <a:ext cx="6650037" cy="4897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33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45388"/>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14. ACCORDING TO YOUR ESTIMATES, WHEN WILL BIH ENTER THE EU?</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6723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idx="1"/>
            <p:extLst>
              <p:ext uri="{D42A27DB-BD31-4B8C-83A1-F6EECF244321}">
                <p14:modId xmlns:p14="http://schemas.microsoft.com/office/powerpoint/2010/main" val="4111714994"/>
              </p:ext>
            </p:extLst>
          </p:nvPr>
        </p:nvGraphicFramePr>
        <p:xfrm>
          <a:off x="4653644" y="867990"/>
          <a:ext cx="7060746" cy="51096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9" y="1567542"/>
            <a:ext cx="2847974" cy="338554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Two-fifths of BiH residents believe that the country will join the EU within 10 years (39.6%), and 24.4% believe that this will never happen.</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44.9% of FBiH residents believe BiH will be in the EU within ten years, compared to nearly one-third in the RS.</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Three out of ten residents of the RS believe BiH will never join the EU. </a:t>
            </a:r>
          </a:p>
        </p:txBody>
      </p:sp>
    </p:spTree>
    <p:extLst>
      <p:ext uri="{BB962C8B-B14F-4D97-AF65-F5344CB8AC3E}">
        <p14:creationId xmlns:p14="http://schemas.microsoft.com/office/powerpoint/2010/main" val="39723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136841"/>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15. Is there an alternative to BiH's European path, in your opinion?</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5052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p:cNvGrpSpPr/>
          <p:nvPr/>
        </p:nvGrpSpPr>
        <p:grpSpPr>
          <a:xfrm>
            <a:off x="1310348" y="1052967"/>
            <a:ext cx="10318873" cy="4506912"/>
            <a:chOff x="714376" y="1052967"/>
            <a:chExt cx="10318873" cy="4506912"/>
          </a:xfrm>
        </p:grpSpPr>
        <p:graphicFrame>
          <p:nvGraphicFramePr>
            <p:cNvPr id="12" name="Content Placeholder 7"/>
            <p:cNvGraphicFramePr>
              <a:graphicFrameLocks/>
            </p:cNvGraphicFramePr>
            <p:nvPr>
              <p:extLst>
                <p:ext uri="{D42A27DB-BD31-4B8C-83A1-F6EECF244321}">
                  <p14:modId xmlns:p14="http://schemas.microsoft.com/office/powerpoint/2010/main" val="3918988864"/>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14376" y="1752430"/>
              <a:ext cx="2686049" cy="313162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There are no notable distinctions between the Entities because the BiH inhabitants were in agreement over whether the country's European route has an alternative.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general, half of population believe that there is no other option than to follow the European path, while at least one-third disagree.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grpSp>
    </p:spTree>
    <p:extLst>
      <p:ext uri="{BB962C8B-B14F-4D97-AF65-F5344CB8AC3E}">
        <p14:creationId xmlns:p14="http://schemas.microsoft.com/office/powerpoint/2010/main" val="214998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6661" y="2061559"/>
            <a:ext cx="9962865" cy="1754326"/>
          </a:xfrm>
          <a:prstGeom prst="rect">
            <a:avLst/>
          </a:prstGeom>
          <a:noFill/>
        </p:spPr>
        <p:txBody>
          <a:bodyPr wrap="square" rtlCol="0" anchor="ctr">
            <a:spAutoFit/>
          </a:bodyPr>
          <a:lstStyle/>
          <a:p>
            <a:r>
              <a:rPr lang="en-GB" sz="3600" b="1" dirty="0">
                <a:latin typeface="Arial" panose="020B0604020202020204" pitchFamily="34" charset="0"/>
                <a:cs typeface="Arial" panose="020B0604020202020204" pitchFamily="34" charset="0"/>
              </a:rPr>
              <a:t>COMPARATIVE VIEW </a:t>
            </a:r>
          </a:p>
          <a:p>
            <a:r>
              <a:rPr lang="en-GB" sz="3600" b="1" dirty="0">
                <a:latin typeface="Arial" panose="020B0604020202020204" pitchFamily="34" charset="0"/>
                <a:cs typeface="Arial" panose="020B0604020202020204" pitchFamily="34" charset="0"/>
              </a:rPr>
              <a:t>OF THE FINDINGS FROM 2022, 2023 AND 2024</a:t>
            </a:r>
          </a:p>
        </p:txBody>
      </p:sp>
      <p:sp>
        <p:nvSpPr>
          <p:cNvPr id="5" name="Freeform 2"/>
          <p:cNvSpPr>
            <a:spLocks noChangeArrowheads="1"/>
          </p:cNvSpPr>
          <p:nvPr/>
        </p:nvSpPr>
        <p:spPr bwMode="auto">
          <a:xfrm>
            <a:off x="8197418" y="1820637"/>
            <a:ext cx="2954995" cy="2650202"/>
          </a:xfrm>
          <a:custGeom>
            <a:avLst/>
            <a:gdLst>
              <a:gd name="T0" fmla="*/ 652 w 10502"/>
              <a:gd name="T1" fmla="*/ 9859 h 10512"/>
              <a:gd name="T2" fmla="*/ 652 w 10502"/>
              <a:gd name="T3" fmla="*/ 8395 h 10512"/>
              <a:gd name="T4" fmla="*/ 4150 w 10502"/>
              <a:gd name="T5" fmla="*/ 4895 h 10512"/>
              <a:gd name="T6" fmla="*/ 5778 w 10502"/>
              <a:gd name="T7" fmla="*/ 6234 h 10512"/>
              <a:gd name="T8" fmla="*/ 8642 w 10502"/>
              <a:gd name="T9" fmla="*/ 3359 h 10512"/>
              <a:gd name="T10" fmla="*/ 8642 w 10502"/>
              <a:gd name="T11" fmla="*/ 3774 h 10512"/>
              <a:gd name="T12" fmla="*/ 9294 w 10502"/>
              <a:gd name="T13" fmla="*/ 3774 h 10512"/>
              <a:gd name="T14" fmla="*/ 9294 w 10502"/>
              <a:gd name="T15" fmla="*/ 2575 h 10512"/>
              <a:gd name="T16" fmla="*/ 9294 w 10502"/>
              <a:gd name="T17" fmla="*/ 2575 h 10512"/>
              <a:gd name="T18" fmla="*/ 9294 w 10502"/>
              <a:gd name="T19" fmla="*/ 2257 h 10512"/>
              <a:gd name="T20" fmla="*/ 7770 w 10502"/>
              <a:gd name="T21" fmla="*/ 2257 h 10512"/>
              <a:gd name="T22" fmla="*/ 7770 w 10502"/>
              <a:gd name="T23" fmla="*/ 2902 h 10512"/>
              <a:gd name="T24" fmla="*/ 8183 w 10502"/>
              <a:gd name="T25" fmla="*/ 2902 h 10512"/>
              <a:gd name="T26" fmla="*/ 5734 w 10502"/>
              <a:gd name="T27" fmla="*/ 5360 h 10512"/>
              <a:gd name="T28" fmla="*/ 4106 w 10502"/>
              <a:gd name="T29" fmla="*/ 4021 h 10512"/>
              <a:gd name="T30" fmla="*/ 652 w 10502"/>
              <a:gd name="T31" fmla="*/ 7477 h 10512"/>
              <a:gd name="T32" fmla="*/ 652 w 10502"/>
              <a:gd name="T33" fmla="*/ 0 h 10512"/>
              <a:gd name="T34" fmla="*/ 0 w 10502"/>
              <a:gd name="T35" fmla="*/ 0 h 10512"/>
              <a:gd name="T36" fmla="*/ 0 w 10502"/>
              <a:gd name="T37" fmla="*/ 8245 h 10512"/>
              <a:gd name="T38" fmla="*/ 0 w 10502"/>
              <a:gd name="T39" fmla="*/ 8245 h 10512"/>
              <a:gd name="T40" fmla="*/ 0 w 10502"/>
              <a:gd name="T41" fmla="*/ 8271 h 10512"/>
              <a:gd name="T42" fmla="*/ 0 w 10502"/>
              <a:gd name="T43" fmla="*/ 10511 h 10512"/>
              <a:gd name="T44" fmla="*/ 10501 w 10502"/>
              <a:gd name="T45" fmla="*/ 10511 h 10512"/>
              <a:gd name="T46" fmla="*/ 10501 w 10502"/>
              <a:gd name="T47" fmla="*/ 9859 h 10512"/>
              <a:gd name="T48" fmla="*/ 652 w 10502"/>
              <a:gd name="T49" fmla="*/ 9859 h 10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2" h="10512">
                <a:moveTo>
                  <a:pt x="652" y="9859"/>
                </a:moveTo>
                <a:lnTo>
                  <a:pt x="652" y="8395"/>
                </a:lnTo>
                <a:lnTo>
                  <a:pt x="4150" y="4895"/>
                </a:lnTo>
                <a:lnTo>
                  <a:pt x="5778" y="6234"/>
                </a:lnTo>
                <a:lnTo>
                  <a:pt x="8642" y="3359"/>
                </a:lnTo>
                <a:lnTo>
                  <a:pt x="8642" y="3774"/>
                </a:lnTo>
                <a:lnTo>
                  <a:pt x="9294" y="3774"/>
                </a:lnTo>
                <a:lnTo>
                  <a:pt x="9294" y="2575"/>
                </a:lnTo>
                <a:lnTo>
                  <a:pt x="9294" y="2575"/>
                </a:lnTo>
                <a:lnTo>
                  <a:pt x="9294" y="2257"/>
                </a:lnTo>
                <a:lnTo>
                  <a:pt x="7770" y="2257"/>
                </a:lnTo>
                <a:lnTo>
                  <a:pt x="7770" y="2902"/>
                </a:lnTo>
                <a:lnTo>
                  <a:pt x="8183" y="2902"/>
                </a:lnTo>
                <a:lnTo>
                  <a:pt x="5734" y="5360"/>
                </a:lnTo>
                <a:lnTo>
                  <a:pt x="4106" y="4021"/>
                </a:lnTo>
                <a:lnTo>
                  <a:pt x="652" y="7477"/>
                </a:lnTo>
                <a:lnTo>
                  <a:pt x="652" y="0"/>
                </a:lnTo>
                <a:lnTo>
                  <a:pt x="0" y="0"/>
                </a:lnTo>
                <a:lnTo>
                  <a:pt x="0" y="8245"/>
                </a:lnTo>
                <a:lnTo>
                  <a:pt x="0" y="8245"/>
                </a:lnTo>
                <a:lnTo>
                  <a:pt x="0" y="8271"/>
                </a:lnTo>
                <a:lnTo>
                  <a:pt x="0" y="10511"/>
                </a:lnTo>
                <a:lnTo>
                  <a:pt x="10501" y="10511"/>
                </a:lnTo>
                <a:lnTo>
                  <a:pt x="10501" y="9859"/>
                </a:lnTo>
                <a:lnTo>
                  <a:pt x="652" y="9859"/>
                </a:lnTo>
              </a:path>
            </a:pathLst>
          </a:custGeom>
          <a:solidFill>
            <a:schemeClr val="accent1"/>
          </a:solidFill>
          <a:ln>
            <a:noFill/>
          </a:ln>
          <a:effectLst/>
        </p:spPr>
        <p:txBody>
          <a:bodyPr wrap="none" anchor="ct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5085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62248" y="596757"/>
            <a:ext cx="3420762"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GEOGRAPHIC DISTRIBUTION OF THE SAMPLE </a:t>
            </a:r>
          </a:p>
        </p:txBody>
      </p:sp>
      <p:sp>
        <p:nvSpPr>
          <p:cNvPr id="6" name="Rectangle 5"/>
          <p:cNvSpPr/>
          <p:nvPr/>
        </p:nvSpPr>
        <p:spPr>
          <a:xfrm>
            <a:off x="1395607" y="4561699"/>
            <a:ext cx="9960914" cy="1352718"/>
          </a:xfrm>
          <a:prstGeom prst="rect">
            <a:avLst/>
          </a:prstGeom>
          <a:solidFill>
            <a:srgbClr val="F8B3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Note: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Regarding a statistically significant difference in findings, it was taken at a level of ≤0.05, meaning that there is a 5% or less probability that it was produced by accident, meaning that it can be argued with 95% certainty that it is the result of a systematic factor.</a:t>
            </a:r>
          </a:p>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Post-stratification weights were applied to align the sample with known population parameters according to the 2013 Census. The variables used: gender x age.</a:t>
            </a:r>
          </a:p>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results for the Brčko District have limited reliability due to the small number of interviews.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Comparison with the results of the research from 2022 and 2023 was made for questions that were identical in their content to those from the current </a:t>
            </a:r>
            <a:r>
              <a:rPr kumimoji="0" lang="bs-Latn-BA" sz="11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year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(2024).</a:t>
            </a:r>
          </a:p>
        </p:txBody>
      </p:sp>
      <p:graphicFrame>
        <p:nvGraphicFramePr>
          <p:cNvPr id="7" name="Table 6"/>
          <p:cNvGraphicFramePr>
            <a:graphicFrameLocks noGrp="1"/>
          </p:cNvGraphicFramePr>
          <p:nvPr/>
        </p:nvGraphicFramePr>
        <p:xfrm>
          <a:off x="1586248" y="869591"/>
          <a:ext cx="6894497" cy="3635625"/>
        </p:xfrm>
        <a:graphic>
          <a:graphicData uri="http://schemas.openxmlformats.org/drawingml/2006/table">
            <a:tbl>
              <a:tblPr>
                <a:tableStyleId>{BC89EF96-8CEA-46FF-86C4-4CE0E7609802}</a:tableStyleId>
              </a:tblPr>
              <a:tblGrid>
                <a:gridCol w="604800">
                  <a:extLst>
                    <a:ext uri="{9D8B030D-6E8A-4147-A177-3AD203B41FA5}">
                      <a16:colId xmlns:a16="http://schemas.microsoft.com/office/drawing/2014/main" val="20000"/>
                    </a:ext>
                  </a:extLst>
                </a:gridCol>
                <a:gridCol w="2865401">
                  <a:extLst>
                    <a:ext uri="{9D8B030D-6E8A-4147-A177-3AD203B41FA5}">
                      <a16:colId xmlns:a16="http://schemas.microsoft.com/office/drawing/2014/main" val="20001"/>
                    </a:ext>
                  </a:extLst>
                </a:gridCol>
                <a:gridCol w="620148">
                  <a:extLst>
                    <a:ext uri="{9D8B030D-6E8A-4147-A177-3AD203B41FA5}">
                      <a16:colId xmlns:a16="http://schemas.microsoft.com/office/drawing/2014/main" val="20002"/>
                    </a:ext>
                  </a:extLst>
                </a:gridCol>
                <a:gridCol w="1024593">
                  <a:extLst>
                    <a:ext uri="{9D8B030D-6E8A-4147-A177-3AD203B41FA5}">
                      <a16:colId xmlns:a16="http://schemas.microsoft.com/office/drawing/2014/main" val="20003"/>
                    </a:ext>
                  </a:extLst>
                </a:gridCol>
                <a:gridCol w="817876">
                  <a:extLst>
                    <a:ext uri="{9D8B030D-6E8A-4147-A177-3AD203B41FA5}">
                      <a16:colId xmlns:a16="http://schemas.microsoft.com/office/drawing/2014/main" val="20004"/>
                    </a:ext>
                  </a:extLst>
                </a:gridCol>
                <a:gridCol w="961679">
                  <a:extLst>
                    <a:ext uri="{9D8B030D-6E8A-4147-A177-3AD203B41FA5}">
                      <a16:colId xmlns:a16="http://schemas.microsoft.com/office/drawing/2014/main" val="20005"/>
                    </a:ext>
                  </a:extLst>
                </a:gridCol>
              </a:tblGrid>
              <a:tr h="244983">
                <a:tc>
                  <a:txBody>
                    <a:bodyPr/>
                    <a:lstStyle/>
                    <a:p>
                      <a:pPr algn="ctr" fontAlgn="ctr"/>
                      <a:r>
                        <a:rPr lang="en-GB" sz="1100" b="1" u="none" strike="noStrike">
                          <a:effectLst/>
                        </a:rPr>
                        <a:t>REGION</a:t>
                      </a:r>
                    </a:p>
                  </a:txBody>
                  <a:tcPr marL="7919" marR="7919" marT="7919" marB="0" anchor="ctr"/>
                </a:tc>
                <a:tc>
                  <a:txBody>
                    <a:bodyPr/>
                    <a:lstStyle/>
                    <a:p>
                      <a:pPr algn="ctr" fontAlgn="b"/>
                      <a:r>
                        <a:rPr lang="en-GB" sz="1100" b="1" u="none" strike="noStrike">
                          <a:effectLst/>
                        </a:rPr>
                        <a:t>BiH</a:t>
                      </a:r>
                    </a:p>
                  </a:txBody>
                  <a:tcPr marL="7919" marR="7919" marT="7919" marB="0" anchor="b"/>
                </a:tc>
                <a:tc>
                  <a:txBody>
                    <a:bodyPr/>
                    <a:lstStyle/>
                    <a:p>
                      <a:pPr algn="ctr" fontAlgn="b"/>
                      <a:r>
                        <a:rPr lang="en-GB" sz="1100" b="1" u="none" strike="noStrike">
                          <a:effectLst/>
                        </a:rPr>
                        <a:t>N</a:t>
                      </a:r>
                    </a:p>
                  </a:txBody>
                  <a:tcPr marL="7919" marR="7919" marT="7919" marB="0" anchor="b"/>
                </a:tc>
                <a:tc>
                  <a:txBody>
                    <a:bodyPr/>
                    <a:lstStyle/>
                    <a:p>
                      <a:pPr algn="ctr" fontAlgn="b"/>
                      <a:r>
                        <a:rPr lang="en-GB" sz="1100" b="1" u="none" strike="noStrike">
                          <a:effectLst/>
                        </a:rPr>
                        <a:t>18+</a:t>
                      </a:r>
                    </a:p>
                  </a:txBody>
                  <a:tcPr marL="7919" marR="7919" marT="7919" marB="0" anchor="b"/>
                </a:tc>
                <a:tc>
                  <a:txBody>
                    <a:bodyPr/>
                    <a:lstStyle/>
                    <a:p>
                      <a:pPr algn="ctr" fontAlgn="b"/>
                      <a:r>
                        <a:rPr lang="en-GB" sz="1100" b="1" u="none" strike="noStrike">
                          <a:effectLst/>
                        </a:rPr>
                        <a:t>18+ %</a:t>
                      </a:r>
                    </a:p>
                  </a:txBody>
                  <a:tcPr marL="7919" marR="7919" marT="7919" marB="0" anchor="b"/>
                </a:tc>
                <a:tc>
                  <a:txBody>
                    <a:bodyPr/>
                    <a:lstStyle/>
                    <a:p>
                      <a:pPr algn="ctr" fontAlgn="b"/>
                      <a:r>
                        <a:rPr lang="en-GB" sz="1100" b="1" i="0" u="none" strike="noStrike">
                          <a:solidFill>
                            <a:schemeClr val="tx1"/>
                          </a:solidFill>
                          <a:effectLst/>
                          <a:latin typeface="+mn-lt"/>
                        </a:rPr>
                        <a:t>Size of sample</a:t>
                      </a:r>
                    </a:p>
                  </a:txBody>
                  <a:tcPr marL="7919" marR="7919" marT="7919" marB="0" anchor="b"/>
                </a:tc>
                <a:extLst>
                  <a:ext uri="{0D108BD9-81ED-4DB2-BD59-A6C34878D82A}">
                    <a16:rowId xmlns:a16="http://schemas.microsoft.com/office/drawing/2014/main" val="10000"/>
                  </a:ext>
                </a:extLst>
              </a:tr>
              <a:tr h="135350">
                <a:tc rowSpan="10">
                  <a:txBody>
                    <a:bodyPr/>
                    <a:lstStyle/>
                    <a:p>
                      <a:pPr algn="ctr" fontAlgn="ctr"/>
                      <a:r>
                        <a:rPr lang="en-GB" sz="1100" b="1" u="none" strike="noStrike">
                          <a:effectLst/>
                        </a:rPr>
                        <a:t>FBIH</a:t>
                      </a:r>
                    </a:p>
                  </a:txBody>
                  <a:tcPr marL="7919" marR="7919" marT="7919" marB="0" anchor="ctr"/>
                </a:tc>
                <a:tc>
                  <a:txBody>
                    <a:bodyPr/>
                    <a:lstStyle/>
                    <a:p>
                      <a:pPr algn="l" rtl="0" fontAlgn="b"/>
                      <a:r>
                        <a:rPr lang="en-GB" sz="1100" u="none" strike="noStrike">
                          <a:effectLst/>
                        </a:rPr>
                        <a:t>UNA-SANA CANTON </a:t>
                      </a:r>
                    </a:p>
                  </a:txBody>
                  <a:tcPr marL="7919" marR="7919" marT="7919" marB="0" anchor="b"/>
                </a:tc>
                <a:tc rowSpan="10">
                  <a:txBody>
                    <a:bodyPr/>
                    <a:lstStyle/>
                    <a:p>
                      <a:pPr algn="ctr" rtl="0" fontAlgn="ctr"/>
                      <a:r>
                        <a:rPr lang="en-GB" sz="1100" b="1" u="none" strike="noStrike">
                          <a:effectLst/>
                        </a:rPr>
                        <a:t>754</a:t>
                      </a:r>
                    </a:p>
                  </a:txBody>
                  <a:tcPr marL="7919" marR="7919" marT="7919" marB="0" anchor="ctr"/>
                </a:tc>
                <a:tc>
                  <a:txBody>
                    <a:bodyPr/>
                    <a:lstStyle/>
                    <a:p>
                      <a:pPr algn="r" fontAlgn="ctr"/>
                      <a:r>
                        <a:rPr lang="en-GB" sz="1100" b="0" i="0" u="none" strike="noStrike">
                          <a:solidFill>
                            <a:srgbClr val="808080"/>
                          </a:solidFill>
                          <a:effectLst/>
                          <a:latin typeface="Calibri"/>
                        </a:rPr>
                        <a:t>211.166</a:t>
                      </a:r>
                    </a:p>
                  </a:txBody>
                  <a:tcPr marL="9525" marR="9525" marT="9525" marB="0" anchor="ctr"/>
                </a:tc>
                <a:tc>
                  <a:txBody>
                    <a:bodyPr/>
                    <a:lstStyle/>
                    <a:p>
                      <a:pPr algn="r" rtl="0" fontAlgn="b"/>
                      <a:r>
                        <a:rPr lang="en-GB" sz="1100" b="0" i="0" u="none" strike="noStrike">
                          <a:solidFill>
                            <a:srgbClr val="717171"/>
                          </a:solidFill>
                          <a:effectLst/>
                          <a:latin typeface="Arial"/>
                        </a:rPr>
                        <a:t>0.1198832</a:t>
                      </a:r>
                    </a:p>
                  </a:txBody>
                  <a:tcPr marL="9525" marR="9525" marT="9525" marB="0" anchor="b"/>
                </a:tc>
                <a:tc>
                  <a:txBody>
                    <a:bodyPr/>
                    <a:lstStyle/>
                    <a:p>
                      <a:pPr algn="r" rtl="0" fontAlgn="ctr"/>
                      <a:r>
                        <a:rPr lang="en-GB" sz="1100" b="0" i="0" u="none" strike="noStrike">
                          <a:solidFill>
                            <a:srgbClr val="717171"/>
                          </a:solidFill>
                          <a:effectLst/>
                          <a:latin typeface="Arial"/>
                        </a:rPr>
                        <a:t>93</a:t>
                      </a:r>
                    </a:p>
                  </a:txBody>
                  <a:tcPr marL="9525" marR="9525" marT="9525" marB="0" anchor="ctr"/>
                </a:tc>
                <a:extLst>
                  <a:ext uri="{0D108BD9-81ED-4DB2-BD59-A6C34878D82A}">
                    <a16:rowId xmlns:a16="http://schemas.microsoft.com/office/drawing/2014/main" val="10001"/>
                  </a:ext>
                </a:extLst>
              </a:tr>
              <a:tr h="135350">
                <a:tc vMerge="1">
                  <a:txBody>
                    <a:bodyPr/>
                    <a:lstStyle/>
                    <a:p>
                      <a:endParaRPr lang="bs-Latn-BA"/>
                    </a:p>
                  </a:txBody>
                  <a:tcPr/>
                </a:tc>
                <a:tc>
                  <a:txBody>
                    <a:bodyPr/>
                    <a:lstStyle/>
                    <a:p>
                      <a:pPr algn="l" rtl="0" fontAlgn="b"/>
                      <a:r>
                        <a:rPr lang="en-GB" sz="1100" u="none" strike="noStrike">
                          <a:effectLst/>
                        </a:rPr>
                        <a:t>Posavina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35.564</a:t>
                      </a:r>
                    </a:p>
                  </a:txBody>
                  <a:tcPr marL="9525" marR="9525" marT="9525" marB="0" anchor="ctr"/>
                </a:tc>
                <a:tc>
                  <a:txBody>
                    <a:bodyPr/>
                    <a:lstStyle/>
                    <a:p>
                      <a:pPr algn="r" rtl="0" fontAlgn="b"/>
                      <a:r>
                        <a:rPr lang="en-GB" sz="1100" b="0" i="0" u="none" strike="noStrike">
                          <a:solidFill>
                            <a:srgbClr val="717171"/>
                          </a:solidFill>
                          <a:effectLst/>
                          <a:latin typeface="Arial"/>
                        </a:rPr>
                        <a:t>0.0201904</a:t>
                      </a:r>
                    </a:p>
                  </a:txBody>
                  <a:tcPr marL="9525" marR="9525" marT="9525" marB="0" anchor="b"/>
                </a:tc>
                <a:tc>
                  <a:txBody>
                    <a:bodyPr/>
                    <a:lstStyle/>
                    <a:p>
                      <a:pPr algn="r" rtl="0" fontAlgn="ctr"/>
                      <a:r>
                        <a:rPr lang="en-GB" sz="1100" b="0" i="0" u="none" strike="noStrike">
                          <a:solidFill>
                            <a:srgbClr val="717171"/>
                          </a:solidFill>
                          <a:effectLst/>
                          <a:latin typeface="Arial"/>
                        </a:rPr>
                        <a:t>15</a:t>
                      </a:r>
                    </a:p>
                  </a:txBody>
                  <a:tcPr marL="9525" marR="9525" marT="9525" marB="0" anchor="ctr"/>
                </a:tc>
                <a:extLst>
                  <a:ext uri="{0D108BD9-81ED-4DB2-BD59-A6C34878D82A}">
                    <a16:rowId xmlns:a16="http://schemas.microsoft.com/office/drawing/2014/main" val="10002"/>
                  </a:ext>
                </a:extLst>
              </a:tr>
              <a:tr h="135350">
                <a:tc vMerge="1">
                  <a:txBody>
                    <a:bodyPr/>
                    <a:lstStyle/>
                    <a:p>
                      <a:endParaRPr lang="bs-Latn-BA"/>
                    </a:p>
                  </a:txBody>
                  <a:tcPr/>
                </a:tc>
                <a:tc>
                  <a:txBody>
                    <a:bodyPr/>
                    <a:lstStyle/>
                    <a:p>
                      <a:pPr algn="l" rtl="0" fontAlgn="b"/>
                      <a:r>
                        <a:rPr lang="en-GB" sz="1100" u="none" strike="noStrike">
                          <a:effectLst/>
                        </a:rPr>
                        <a:t>Tuzla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355.263</a:t>
                      </a:r>
                    </a:p>
                  </a:txBody>
                  <a:tcPr marL="9525" marR="9525" marT="9525" marB="0" anchor="ctr"/>
                </a:tc>
                <a:tc>
                  <a:txBody>
                    <a:bodyPr/>
                    <a:lstStyle/>
                    <a:p>
                      <a:pPr algn="r" rtl="0" fontAlgn="b"/>
                      <a:r>
                        <a:rPr lang="en-GB" sz="1100" b="0" i="0" u="none" strike="noStrike">
                          <a:solidFill>
                            <a:srgbClr val="717171"/>
                          </a:solidFill>
                          <a:effectLst/>
                          <a:latin typeface="Arial"/>
                        </a:rPr>
                        <a:t>0.2016900</a:t>
                      </a:r>
                    </a:p>
                  </a:txBody>
                  <a:tcPr marL="9525" marR="9525" marT="9525" marB="0" anchor="b"/>
                </a:tc>
                <a:tc>
                  <a:txBody>
                    <a:bodyPr/>
                    <a:lstStyle/>
                    <a:p>
                      <a:pPr algn="r" rtl="0" fontAlgn="ctr"/>
                      <a:r>
                        <a:rPr lang="en-GB" sz="1100" b="0" i="0" u="none" strike="noStrike">
                          <a:solidFill>
                            <a:srgbClr val="717171"/>
                          </a:solidFill>
                          <a:effectLst/>
                          <a:latin typeface="Arial"/>
                        </a:rPr>
                        <a:t>151</a:t>
                      </a:r>
                    </a:p>
                  </a:txBody>
                  <a:tcPr marL="9525" marR="9525" marT="9525" marB="0" anchor="ctr"/>
                </a:tc>
                <a:extLst>
                  <a:ext uri="{0D108BD9-81ED-4DB2-BD59-A6C34878D82A}">
                    <a16:rowId xmlns:a16="http://schemas.microsoft.com/office/drawing/2014/main" val="10003"/>
                  </a:ext>
                </a:extLst>
              </a:tr>
              <a:tr h="135350">
                <a:tc vMerge="1">
                  <a:txBody>
                    <a:bodyPr/>
                    <a:lstStyle/>
                    <a:p>
                      <a:endParaRPr lang="bs-Latn-BA"/>
                    </a:p>
                  </a:txBody>
                  <a:tcPr/>
                </a:tc>
                <a:tc>
                  <a:txBody>
                    <a:bodyPr/>
                    <a:lstStyle/>
                    <a:p>
                      <a:pPr algn="l" rtl="0" fontAlgn="b"/>
                      <a:r>
                        <a:rPr lang="en-GB" sz="1100" u="none" strike="noStrike">
                          <a:effectLst/>
                        </a:rPr>
                        <a:t>ZENICA-DOBOJ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286.503</a:t>
                      </a:r>
                    </a:p>
                  </a:txBody>
                  <a:tcPr marL="9525" marR="9525" marT="9525" marB="0" anchor="ctr"/>
                </a:tc>
                <a:tc>
                  <a:txBody>
                    <a:bodyPr/>
                    <a:lstStyle/>
                    <a:p>
                      <a:pPr algn="r" rtl="0" fontAlgn="b"/>
                      <a:r>
                        <a:rPr lang="en-GB" sz="1100" b="0" i="0" u="none" strike="noStrike">
                          <a:solidFill>
                            <a:srgbClr val="717171"/>
                          </a:solidFill>
                          <a:effectLst/>
                          <a:latin typeface="Arial"/>
                        </a:rPr>
                        <a:t>0.1626535</a:t>
                      </a:r>
                    </a:p>
                  </a:txBody>
                  <a:tcPr marL="9525" marR="9525" marT="9525" marB="0" anchor="b"/>
                </a:tc>
                <a:tc>
                  <a:txBody>
                    <a:bodyPr/>
                    <a:lstStyle/>
                    <a:p>
                      <a:pPr algn="r" rtl="0" fontAlgn="ctr"/>
                      <a:r>
                        <a:rPr lang="en-GB" sz="1100" b="0" i="0" u="none" strike="noStrike">
                          <a:solidFill>
                            <a:srgbClr val="717171"/>
                          </a:solidFill>
                          <a:effectLst/>
                          <a:latin typeface="Arial"/>
                        </a:rPr>
                        <a:t>124</a:t>
                      </a:r>
                    </a:p>
                  </a:txBody>
                  <a:tcPr marL="9525" marR="9525" marT="9525" marB="0" anchor="ctr"/>
                </a:tc>
                <a:extLst>
                  <a:ext uri="{0D108BD9-81ED-4DB2-BD59-A6C34878D82A}">
                    <a16:rowId xmlns:a16="http://schemas.microsoft.com/office/drawing/2014/main" val="10004"/>
                  </a:ext>
                </a:extLst>
              </a:tr>
              <a:tr h="135350">
                <a:tc vMerge="1">
                  <a:txBody>
                    <a:bodyPr/>
                    <a:lstStyle/>
                    <a:p>
                      <a:endParaRPr lang="bs-Latn-BA"/>
                    </a:p>
                  </a:txBody>
                  <a:tcPr/>
                </a:tc>
                <a:tc>
                  <a:txBody>
                    <a:bodyPr/>
                    <a:lstStyle/>
                    <a:p>
                      <a:pPr algn="l" rtl="0" fontAlgn="b"/>
                      <a:r>
                        <a:rPr lang="en-GB" sz="1100" u="none" strike="noStrike">
                          <a:effectLst/>
                        </a:rPr>
                        <a:t>BOSNIAN PODRINJE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19.340</a:t>
                      </a:r>
                    </a:p>
                  </a:txBody>
                  <a:tcPr marL="9525" marR="9525" marT="9525" marB="0" anchor="ctr"/>
                </a:tc>
                <a:tc>
                  <a:txBody>
                    <a:bodyPr/>
                    <a:lstStyle/>
                    <a:p>
                      <a:pPr algn="r" rtl="0" fontAlgn="b"/>
                      <a:r>
                        <a:rPr lang="en-GB" sz="1100" b="0" i="0" u="none" strike="noStrike">
                          <a:solidFill>
                            <a:srgbClr val="717171"/>
                          </a:solidFill>
                          <a:effectLst/>
                          <a:latin typeface="Arial"/>
                        </a:rPr>
                        <a:t>0.0109797</a:t>
                      </a:r>
                    </a:p>
                  </a:txBody>
                  <a:tcPr marL="9525" marR="9525" marT="9525" marB="0" anchor="b"/>
                </a:tc>
                <a:tc>
                  <a:txBody>
                    <a:bodyPr/>
                    <a:lstStyle/>
                    <a:p>
                      <a:pPr algn="r" rtl="0" fontAlgn="ctr"/>
                      <a:r>
                        <a:rPr lang="en-GB" sz="1100" b="0" i="0" u="none" strike="noStrike">
                          <a:solidFill>
                            <a:srgbClr val="717171"/>
                          </a:solidFill>
                          <a:effectLst/>
                          <a:latin typeface="Arial"/>
                        </a:rPr>
                        <a:t>8</a:t>
                      </a:r>
                    </a:p>
                  </a:txBody>
                  <a:tcPr marL="9525" marR="9525" marT="9525" marB="0" anchor="ctr"/>
                </a:tc>
                <a:extLst>
                  <a:ext uri="{0D108BD9-81ED-4DB2-BD59-A6C34878D82A}">
                    <a16:rowId xmlns:a16="http://schemas.microsoft.com/office/drawing/2014/main" val="10005"/>
                  </a:ext>
                </a:extLst>
              </a:tr>
              <a:tr h="135350">
                <a:tc vMerge="1">
                  <a:txBody>
                    <a:bodyPr/>
                    <a:lstStyle/>
                    <a:p>
                      <a:endParaRPr lang="bs-Latn-BA"/>
                    </a:p>
                  </a:txBody>
                  <a:tcPr/>
                </a:tc>
                <a:tc>
                  <a:txBody>
                    <a:bodyPr/>
                    <a:lstStyle/>
                    <a:p>
                      <a:pPr algn="l" rtl="0" fontAlgn="b"/>
                      <a:r>
                        <a:rPr lang="en-GB" sz="1100" u="none" strike="noStrike">
                          <a:effectLst/>
                        </a:rPr>
                        <a:t>Central Bosnia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199.064</a:t>
                      </a:r>
                    </a:p>
                  </a:txBody>
                  <a:tcPr marL="9525" marR="9525" marT="9525" marB="0" anchor="ctr"/>
                </a:tc>
                <a:tc>
                  <a:txBody>
                    <a:bodyPr/>
                    <a:lstStyle/>
                    <a:p>
                      <a:pPr algn="r" rtl="0" fontAlgn="b"/>
                      <a:r>
                        <a:rPr lang="en-GB" sz="1100" b="0" i="0" u="none" strike="noStrike">
                          <a:solidFill>
                            <a:srgbClr val="717171"/>
                          </a:solidFill>
                          <a:effectLst/>
                          <a:latin typeface="Arial"/>
                        </a:rPr>
                        <a:t>0.1130127</a:t>
                      </a:r>
                    </a:p>
                  </a:txBody>
                  <a:tcPr marL="9525" marR="9525" marT="9525" marB="0" anchor="b"/>
                </a:tc>
                <a:tc>
                  <a:txBody>
                    <a:bodyPr/>
                    <a:lstStyle/>
                    <a:p>
                      <a:pPr algn="r" rtl="0" fontAlgn="ctr"/>
                      <a:r>
                        <a:rPr lang="en-GB" sz="1100" b="0" i="0" u="none" strike="noStrike">
                          <a:solidFill>
                            <a:srgbClr val="717171"/>
                          </a:solidFill>
                          <a:effectLst/>
                          <a:latin typeface="Arial"/>
                        </a:rPr>
                        <a:t>86</a:t>
                      </a:r>
                    </a:p>
                  </a:txBody>
                  <a:tcPr marL="9525" marR="9525" marT="9525" marB="0" anchor="ctr"/>
                </a:tc>
                <a:extLst>
                  <a:ext uri="{0D108BD9-81ED-4DB2-BD59-A6C34878D82A}">
                    <a16:rowId xmlns:a16="http://schemas.microsoft.com/office/drawing/2014/main" val="10006"/>
                  </a:ext>
                </a:extLst>
              </a:tr>
              <a:tr h="201672">
                <a:tc vMerge="1">
                  <a:txBody>
                    <a:bodyPr/>
                    <a:lstStyle/>
                    <a:p>
                      <a:endParaRPr lang="bs-Latn-BA"/>
                    </a:p>
                  </a:txBody>
                  <a:tcPr/>
                </a:tc>
                <a:tc>
                  <a:txBody>
                    <a:bodyPr/>
                    <a:lstStyle/>
                    <a:p>
                      <a:pPr algn="l" rtl="0" fontAlgn="b"/>
                      <a:r>
                        <a:rPr lang="en-GB" sz="1100" u="none" strike="noStrike">
                          <a:effectLst/>
                        </a:rPr>
                        <a:t>HERCEGOVINA-NERETVA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177.911</a:t>
                      </a:r>
                    </a:p>
                  </a:txBody>
                  <a:tcPr marL="9525" marR="9525" marT="9525" marB="0" anchor="ctr"/>
                </a:tc>
                <a:tc>
                  <a:txBody>
                    <a:bodyPr/>
                    <a:lstStyle/>
                    <a:p>
                      <a:pPr algn="r" rtl="0" fontAlgn="b"/>
                      <a:r>
                        <a:rPr lang="en-GB" sz="1100" b="0" i="0" u="none" strike="noStrike">
                          <a:solidFill>
                            <a:srgbClr val="717171"/>
                          </a:solidFill>
                          <a:effectLst/>
                          <a:latin typeface="Arial"/>
                        </a:rPr>
                        <a:t>0.1010037</a:t>
                      </a:r>
                    </a:p>
                  </a:txBody>
                  <a:tcPr marL="9525" marR="9525" marT="9525" marB="0" anchor="b"/>
                </a:tc>
                <a:tc>
                  <a:txBody>
                    <a:bodyPr/>
                    <a:lstStyle/>
                    <a:p>
                      <a:pPr algn="r" rtl="0" fontAlgn="ctr"/>
                      <a:r>
                        <a:rPr lang="en-GB" sz="1100" b="0" i="0" u="none" strike="noStrike">
                          <a:solidFill>
                            <a:srgbClr val="717171"/>
                          </a:solidFill>
                          <a:effectLst/>
                          <a:latin typeface="Arial"/>
                        </a:rPr>
                        <a:t>75</a:t>
                      </a:r>
                    </a:p>
                  </a:txBody>
                  <a:tcPr marL="9525" marR="9525" marT="9525" marB="0" anchor="ctr"/>
                </a:tc>
                <a:extLst>
                  <a:ext uri="{0D108BD9-81ED-4DB2-BD59-A6C34878D82A}">
                    <a16:rowId xmlns:a16="http://schemas.microsoft.com/office/drawing/2014/main" val="10007"/>
                  </a:ext>
                </a:extLst>
              </a:tr>
              <a:tr h="135350">
                <a:tc vMerge="1">
                  <a:txBody>
                    <a:bodyPr/>
                    <a:lstStyle/>
                    <a:p>
                      <a:endParaRPr lang="bs-Latn-BA"/>
                    </a:p>
                  </a:txBody>
                  <a:tcPr/>
                </a:tc>
                <a:tc>
                  <a:txBody>
                    <a:bodyPr/>
                    <a:lstStyle/>
                    <a:p>
                      <a:pPr algn="l" rtl="0" fontAlgn="b"/>
                      <a:r>
                        <a:rPr lang="en-GB" sz="1100" u="none" strike="noStrike">
                          <a:effectLst/>
                        </a:rPr>
                        <a:t>West Herzegovina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73.587</a:t>
                      </a:r>
                    </a:p>
                  </a:txBody>
                  <a:tcPr marL="9525" marR="9525" marT="9525" marB="0" anchor="ctr"/>
                </a:tc>
                <a:tc>
                  <a:txBody>
                    <a:bodyPr/>
                    <a:lstStyle/>
                    <a:p>
                      <a:pPr algn="r" rtl="0" fontAlgn="b"/>
                      <a:r>
                        <a:rPr lang="en-GB" sz="1100" b="0" i="0" u="none" strike="noStrike">
                          <a:solidFill>
                            <a:srgbClr val="717171"/>
                          </a:solidFill>
                          <a:effectLst/>
                          <a:latin typeface="Arial"/>
                        </a:rPr>
                        <a:t>0.0417768</a:t>
                      </a:r>
                    </a:p>
                  </a:txBody>
                  <a:tcPr marL="9525" marR="9525" marT="9525" marB="0" anchor="b"/>
                </a:tc>
                <a:tc>
                  <a:txBody>
                    <a:bodyPr/>
                    <a:lstStyle/>
                    <a:p>
                      <a:pPr algn="r" rtl="0" fontAlgn="ctr"/>
                      <a:r>
                        <a:rPr lang="en-GB" sz="1100" b="0" i="0" u="none" strike="noStrike">
                          <a:solidFill>
                            <a:srgbClr val="717171"/>
                          </a:solidFill>
                          <a:effectLst/>
                          <a:latin typeface="Arial"/>
                        </a:rPr>
                        <a:t>32</a:t>
                      </a:r>
                    </a:p>
                  </a:txBody>
                  <a:tcPr marL="9525" marR="9525" marT="9525" marB="0" anchor="ctr"/>
                </a:tc>
                <a:extLst>
                  <a:ext uri="{0D108BD9-81ED-4DB2-BD59-A6C34878D82A}">
                    <a16:rowId xmlns:a16="http://schemas.microsoft.com/office/drawing/2014/main" val="10008"/>
                  </a:ext>
                </a:extLst>
              </a:tr>
              <a:tr h="135350">
                <a:tc vMerge="1">
                  <a:txBody>
                    <a:bodyPr/>
                    <a:lstStyle/>
                    <a:p>
                      <a:endParaRPr lang="bs-Latn-BA"/>
                    </a:p>
                  </a:txBody>
                  <a:tcPr/>
                </a:tc>
                <a:tc>
                  <a:txBody>
                    <a:bodyPr/>
                    <a:lstStyle/>
                    <a:p>
                      <a:pPr algn="l" rtl="0" fontAlgn="b"/>
                      <a:r>
                        <a:rPr lang="en-GB" sz="1100" u="none" strike="noStrike">
                          <a:effectLst/>
                        </a:rPr>
                        <a:t>SARAJEVO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334.334</a:t>
                      </a:r>
                    </a:p>
                  </a:txBody>
                  <a:tcPr marL="9525" marR="9525" marT="9525" marB="0" anchor="ctr"/>
                </a:tc>
                <a:tc>
                  <a:txBody>
                    <a:bodyPr/>
                    <a:lstStyle/>
                    <a:p>
                      <a:pPr algn="r" rtl="0" fontAlgn="b"/>
                      <a:r>
                        <a:rPr lang="en-GB" sz="1100" b="0" i="0" u="none" strike="noStrike">
                          <a:solidFill>
                            <a:srgbClr val="717171"/>
                          </a:solidFill>
                          <a:effectLst/>
                          <a:latin typeface="Arial"/>
                        </a:rPr>
                        <a:t>0.1898082</a:t>
                      </a:r>
                    </a:p>
                  </a:txBody>
                  <a:tcPr marL="9525" marR="9525" marT="9525" marB="0" anchor="b"/>
                </a:tc>
                <a:tc>
                  <a:txBody>
                    <a:bodyPr/>
                    <a:lstStyle/>
                    <a:p>
                      <a:pPr algn="r" rtl="0" fontAlgn="ctr"/>
                      <a:r>
                        <a:rPr lang="en-GB" sz="1100" b="0" i="0" u="none" strike="noStrike">
                          <a:solidFill>
                            <a:srgbClr val="717171"/>
                          </a:solidFill>
                          <a:effectLst/>
                          <a:latin typeface="Arial"/>
                        </a:rPr>
                        <a:t>141</a:t>
                      </a:r>
                    </a:p>
                  </a:txBody>
                  <a:tcPr marL="9525" marR="9525" marT="9525" marB="0" anchor="ctr"/>
                </a:tc>
                <a:extLst>
                  <a:ext uri="{0D108BD9-81ED-4DB2-BD59-A6C34878D82A}">
                    <a16:rowId xmlns:a16="http://schemas.microsoft.com/office/drawing/2014/main" val="10009"/>
                  </a:ext>
                </a:extLst>
              </a:tr>
              <a:tr h="135350">
                <a:tc vMerge="1">
                  <a:txBody>
                    <a:bodyPr/>
                    <a:lstStyle/>
                    <a:p>
                      <a:endParaRPr lang="bs-Latn-BA"/>
                    </a:p>
                  </a:txBody>
                  <a:tcPr/>
                </a:tc>
                <a:tc>
                  <a:txBody>
                    <a:bodyPr/>
                    <a:lstStyle/>
                    <a:p>
                      <a:pPr algn="l" rtl="0" fontAlgn="b"/>
                      <a:r>
                        <a:rPr lang="en-GB" sz="1100" u="none" strike="noStrike">
                          <a:effectLst/>
                        </a:rPr>
                        <a:t>CANTON 10</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68.699</a:t>
                      </a:r>
                    </a:p>
                  </a:txBody>
                  <a:tcPr marL="9525" marR="9525" marT="9525" marB="0" anchor="ctr"/>
                </a:tc>
                <a:tc>
                  <a:txBody>
                    <a:bodyPr/>
                    <a:lstStyle/>
                    <a:p>
                      <a:pPr algn="r" rtl="0" fontAlgn="b"/>
                      <a:r>
                        <a:rPr lang="en-GB" sz="1100" b="0" i="0" u="none" strike="noStrike">
                          <a:solidFill>
                            <a:srgbClr val="717171"/>
                          </a:solidFill>
                          <a:effectLst/>
                          <a:latin typeface="Arial"/>
                        </a:rPr>
                        <a:t>0.0390018</a:t>
                      </a:r>
                    </a:p>
                  </a:txBody>
                  <a:tcPr marL="9525" marR="9525" marT="9525" marB="0" anchor="b"/>
                </a:tc>
                <a:tc>
                  <a:txBody>
                    <a:bodyPr/>
                    <a:lstStyle/>
                    <a:p>
                      <a:pPr algn="r" rtl="0" fontAlgn="ctr"/>
                      <a:r>
                        <a:rPr lang="en-GB" sz="1100" b="0" i="0" u="none" strike="noStrike">
                          <a:solidFill>
                            <a:srgbClr val="717171"/>
                          </a:solidFill>
                          <a:effectLst/>
                          <a:latin typeface="Arial"/>
                        </a:rPr>
                        <a:t>29</a:t>
                      </a:r>
                    </a:p>
                  </a:txBody>
                  <a:tcPr marL="9525" marR="9525" marT="9525" marB="0" anchor="ctr"/>
                </a:tc>
                <a:extLst>
                  <a:ext uri="{0D108BD9-81ED-4DB2-BD59-A6C34878D82A}">
                    <a16:rowId xmlns:a16="http://schemas.microsoft.com/office/drawing/2014/main" val="10010"/>
                  </a:ext>
                </a:extLst>
              </a:tr>
              <a:tr h="135350">
                <a:tc>
                  <a:txBody>
                    <a:bodyPr/>
                    <a:lstStyle/>
                    <a:p>
                      <a:pPr algn="l" rtl="0"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en-GB" sz="1100" b="1" u="none" strike="noStrike">
                          <a:effectLst/>
                        </a:rPr>
                        <a:t>FBIH</a:t>
                      </a:r>
                    </a:p>
                  </a:txBody>
                  <a:tcPr marL="7919" marR="7919" marT="7919" marB="0" anchor="b"/>
                </a:tc>
                <a:tc>
                  <a:txBody>
                    <a:bodyPr/>
                    <a:lstStyle/>
                    <a:p>
                      <a:pPr algn="l" rtl="0" fontAlgn="ctr"/>
                      <a:r>
                        <a:rPr lang="en-GB" sz="1100" b="1" u="none" strike="noStrike">
                          <a:effectLst/>
                        </a:rPr>
                        <a:t> </a:t>
                      </a:r>
                    </a:p>
                  </a:txBody>
                  <a:tcPr marL="7919" marR="7919" marT="7919" marB="0" anchor="ctr"/>
                </a:tc>
                <a:tc>
                  <a:txBody>
                    <a:bodyPr/>
                    <a:lstStyle/>
                    <a:p>
                      <a:pPr algn="r" rtl="0" fontAlgn="b"/>
                      <a:r>
                        <a:rPr lang="en-GB" sz="1100" b="1" i="0" u="none" strike="noStrike">
                          <a:solidFill>
                            <a:srgbClr val="717171"/>
                          </a:solidFill>
                          <a:effectLst/>
                          <a:latin typeface="Arial"/>
                        </a:rPr>
                        <a:t>1 761 431</a:t>
                      </a:r>
                    </a:p>
                  </a:txBody>
                  <a:tcPr marL="9525" marR="9525" marT="9525" marB="0" anchor="b"/>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b"/>
                      <a:r>
                        <a:rPr lang="en-GB" sz="1100" b="1" i="0" u="none" strike="noStrike">
                          <a:solidFill>
                            <a:srgbClr val="717171"/>
                          </a:solidFill>
                          <a:effectLst/>
                          <a:latin typeface="Arial"/>
                        </a:rPr>
                        <a:t>754</a:t>
                      </a:r>
                    </a:p>
                  </a:txBody>
                  <a:tcPr marL="9525" marR="9525" marT="9525" marB="0" anchor="b"/>
                </a:tc>
                <a:extLst>
                  <a:ext uri="{0D108BD9-81ED-4DB2-BD59-A6C34878D82A}">
                    <a16:rowId xmlns:a16="http://schemas.microsoft.com/office/drawing/2014/main" val="10011"/>
                  </a:ext>
                </a:extLst>
              </a:tr>
              <a:tr h="135350">
                <a:tc rowSpan="6">
                  <a:txBody>
                    <a:bodyPr/>
                    <a:lstStyle/>
                    <a:p>
                      <a:pPr algn="ctr" fontAlgn="ctr"/>
                      <a:r>
                        <a:rPr lang="en-GB" sz="1100" b="1" u="none" strike="noStrike">
                          <a:effectLst/>
                        </a:rPr>
                        <a:t>RS</a:t>
                      </a:r>
                    </a:p>
                  </a:txBody>
                  <a:tcPr marL="7919" marR="7919" marT="7919" marB="0" anchor="ctr"/>
                </a:tc>
                <a:tc>
                  <a:txBody>
                    <a:bodyPr/>
                    <a:lstStyle/>
                    <a:p>
                      <a:pPr algn="l" rtl="0" fontAlgn="b"/>
                      <a:r>
                        <a:rPr lang="en-GB" sz="1100" u="none" strike="noStrike">
                          <a:effectLst/>
                        </a:rPr>
                        <a:t>REGION OF BANJA LUKA</a:t>
                      </a:r>
                    </a:p>
                  </a:txBody>
                  <a:tcPr marL="7919" marR="7919" marT="7919" marB="0" anchor="b"/>
                </a:tc>
                <a:tc rowSpan="7">
                  <a:txBody>
                    <a:bodyPr/>
                    <a:lstStyle/>
                    <a:p>
                      <a:pPr algn="ctr" rtl="0" fontAlgn="ctr"/>
                      <a:r>
                        <a:rPr lang="en-GB" sz="1100" b="1" u="none" strike="noStrike">
                          <a:effectLst/>
                        </a:rPr>
                        <a:t>418</a:t>
                      </a:r>
                    </a:p>
                  </a:txBody>
                  <a:tcPr marL="7919" marR="7919" marT="7919" marB="0" anchor="ctr"/>
                </a:tc>
                <a:tc>
                  <a:txBody>
                    <a:bodyPr/>
                    <a:lstStyle/>
                    <a:p>
                      <a:pPr algn="r" rtl="0" fontAlgn="ctr"/>
                      <a:r>
                        <a:rPr lang="en-GB" sz="1100" b="0" i="0" u="none" strike="noStrike">
                          <a:solidFill>
                            <a:srgbClr val="717171"/>
                          </a:solidFill>
                          <a:effectLst/>
                          <a:latin typeface="Arial"/>
                        </a:rPr>
                        <a:t>455.968</a:t>
                      </a:r>
                    </a:p>
                  </a:txBody>
                  <a:tcPr marL="9525" marR="9525" marT="9525" marB="0" anchor="ctr"/>
                </a:tc>
                <a:tc>
                  <a:txBody>
                    <a:bodyPr/>
                    <a:lstStyle/>
                    <a:p>
                      <a:pPr algn="r" rtl="0" fontAlgn="b"/>
                      <a:r>
                        <a:rPr lang="en-GB" sz="1100" b="0" i="0" u="none" strike="noStrike">
                          <a:solidFill>
                            <a:srgbClr val="717171"/>
                          </a:solidFill>
                          <a:effectLst/>
                          <a:latin typeface="Arial"/>
                        </a:rPr>
                        <a:t>0.451478</a:t>
                      </a:r>
                    </a:p>
                  </a:txBody>
                  <a:tcPr marL="9525" marR="9525" marT="9525" marB="0" anchor="b"/>
                </a:tc>
                <a:tc>
                  <a:txBody>
                    <a:bodyPr/>
                    <a:lstStyle/>
                    <a:p>
                      <a:pPr algn="r" rtl="0" fontAlgn="b"/>
                      <a:r>
                        <a:rPr lang="en-GB" sz="1100" b="0" i="0" u="none" strike="noStrike">
                          <a:solidFill>
                            <a:srgbClr val="717171"/>
                          </a:solidFill>
                          <a:effectLst/>
                          <a:latin typeface="Arial"/>
                        </a:rPr>
                        <a:t>188</a:t>
                      </a:r>
                    </a:p>
                  </a:txBody>
                  <a:tcPr marL="9525" marR="9525" marT="9525" marB="0" anchor="b"/>
                </a:tc>
                <a:extLst>
                  <a:ext uri="{0D108BD9-81ED-4DB2-BD59-A6C34878D82A}">
                    <a16:rowId xmlns:a16="http://schemas.microsoft.com/office/drawing/2014/main" val="10012"/>
                  </a:ext>
                </a:extLst>
              </a:tr>
              <a:tr h="135350">
                <a:tc vMerge="1">
                  <a:txBody>
                    <a:bodyPr/>
                    <a:lstStyle/>
                    <a:p>
                      <a:endParaRPr lang="bs-Latn-BA"/>
                    </a:p>
                  </a:txBody>
                  <a:tcPr/>
                </a:tc>
                <a:tc>
                  <a:txBody>
                    <a:bodyPr/>
                    <a:lstStyle/>
                    <a:p>
                      <a:pPr algn="l" rtl="0" fontAlgn="b"/>
                      <a:r>
                        <a:rPr lang="en-GB" sz="1100" u="none" strike="noStrike">
                          <a:effectLst/>
                        </a:rPr>
                        <a:t>DOBOJ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178.521</a:t>
                      </a:r>
                    </a:p>
                  </a:txBody>
                  <a:tcPr marL="9525" marR="9525" marT="9525" marB="0" anchor="ctr"/>
                </a:tc>
                <a:tc>
                  <a:txBody>
                    <a:bodyPr/>
                    <a:lstStyle/>
                    <a:p>
                      <a:pPr algn="r" rtl="0" fontAlgn="b"/>
                      <a:r>
                        <a:rPr lang="en-GB" sz="1100" b="0" i="0" u="none" strike="noStrike">
                          <a:solidFill>
                            <a:srgbClr val="717171"/>
                          </a:solidFill>
                          <a:effectLst/>
                          <a:latin typeface="Arial"/>
                        </a:rPr>
                        <a:t>0.176763</a:t>
                      </a:r>
                    </a:p>
                  </a:txBody>
                  <a:tcPr marL="9525" marR="9525" marT="9525" marB="0" anchor="b"/>
                </a:tc>
                <a:tc>
                  <a:txBody>
                    <a:bodyPr/>
                    <a:lstStyle/>
                    <a:p>
                      <a:pPr algn="r" rtl="0" fontAlgn="b"/>
                      <a:r>
                        <a:rPr lang="en-GB" sz="1100" b="0" i="0" u="none" strike="noStrike">
                          <a:solidFill>
                            <a:srgbClr val="717171"/>
                          </a:solidFill>
                          <a:effectLst/>
                          <a:latin typeface="Arial"/>
                        </a:rPr>
                        <a:t>74</a:t>
                      </a:r>
                    </a:p>
                  </a:txBody>
                  <a:tcPr marL="9525" marR="9525" marT="9525" marB="0" anchor="b"/>
                </a:tc>
                <a:extLst>
                  <a:ext uri="{0D108BD9-81ED-4DB2-BD59-A6C34878D82A}">
                    <a16:rowId xmlns:a16="http://schemas.microsoft.com/office/drawing/2014/main" val="10013"/>
                  </a:ext>
                </a:extLst>
              </a:tr>
              <a:tr h="135350">
                <a:tc vMerge="1">
                  <a:txBody>
                    <a:bodyPr/>
                    <a:lstStyle/>
                    <a:p>
                      <a:endParaRPr lang="bs-Latn-BA"/>
                    </a:p>
                  </a:txBody>
                  <a:tcPr/>
                </a:tc>
                <a:tc>
                  <a:txBody>
                    <a:bodyPr/>
                    <a:lstStyle/>
                    <a:p>
                      <a:pPr algn="l" rtl="0" fontAlgn="b"/>
                      <a:r>
                        <a:rPr lang="en-GB" sz="1100" u="none" strike="noStrike">
                          <a:effectLst/>
                        </a:rPr>
                        <a:t>BIJELJINA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113.817</a:t>
                      </a:r>
                    </a:p>
                  </a:txBody>
                  <a:tcPr marL="9525" marR="9525" marT="9525" marB="0" anchor="ctr"/>
                </a:tc>
                <a:tc>
                  <a:txBody>
                    <a:bodyPr/>
                    <a:lstStyle/>
                    <a:p>
                      <a:pPr algn="r" rtl="0" fontAlgn="b"/>
                      <a:r>
                        <a:rPr lang="en-GB" sz="1100" b="0" i="0" u="none" strike="noStrike">
                          <a:solidFill>
                            <a:srgbClr val="717171"/>
                          </a:solidFill>
                          <a:effectLst/>
                          <a:latin typeface="Arial"/>
                        </a:rPr>
                        <a:t>0.112696</a:t>
                      </a:r>
                    </a:p>
                  </a:txBody>
                  <a:tcPr marL="9525" marR="9525" marT="9525" marB="0" anchor="b"/>
                </a:tc>
                <a:tc>
                  <a:txBody>
                    <a:bodyPr/>
                    <a:lstStyle/>
                    <a:p>
                      <a:pPr algn="r" rtl="0" fontAlgn="b"/>
                      <a:r>
                        <a:rPr lang="en-GB" sz="1100" b="0" i="0" u="none" strike="noStrike">
                          <a:solidFill>
                            <a:srgbClr val="717171"/>
                          </a:solidFill>
                          <a:effectLst/>
                          <a:latin typeface="Arial"/>
                        </a:rPr>
                        <a:t>47</a:t>
                      </a:r>
                    </a:p>
                  </a:txBody>
                  <a:tcPr marL="9525" marR="9525" marT="9525" marB="0" anchor="b"/>
                </a:tc>
                <a:extLst>
                  <a:ext uri="{0D108BD9-81ED-4DB2-BD59-A6C34878D82A}">
                    <a16:rowId xmlns:a16="http://schemas.microsoft.com/office/drawing/2014/main" val="10014"/>
                  </a:ext>
                </a:extLst>
              </a:tr>
              <a:tr h="135350">
                <a:tc vMerge="1">
                  <a:txBody>
                    <a:bodyPr/>
                    <a:lstStyle/>
                    <a:p>
                      <a:endParaRPr lang="bs-Latn-BA"/>
                    </a:p>
                  </a:txBody>
                  <a:tcPr/>
                </a:tc>
                <a:tc>
                  <a:txBody>
                    <a:bodyPr/>
                    <a:lstStyle/>
                    <a:p>
                      <a:pPr algn="l" rtl="0" fontAlgn="b"/>
                      <a:r>
                        <a:rPr lang="en-GB" sz="1100" u="none" strike="noStrike">
                          <a:effectLst/>
                        </a:rPr>
                        <a:t>ISTOČNO SARAJEVO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79.808</a:t>
                      </a:r>
                    </a:p>
                  </a:txBody>
                  <a:tcPr marL="9525" marR="9525" marT="9525" marB="0" anchor="ctr"/>
                </a:tc>
                <a:tc>
                  <a:txBody>
                    <a:bodyPr/>
                    <a:lstStyle/>
                    <a:p>
                      <a:pPr algn="r" rtl="0" fontAlgn="b"/>
                      <a:r>
                        <a:rPr lang="en-GB" sz="1100" b="0" i="0" u="none" strike="noStrike">
                          <a:solidFill>
                            <a:srgbClr val="717171"/>
                          </a:solidFill>
                          <a:effectLst/>
                          <a:latin typeface="Arial"/>
                        </a:rPr>
                        <a:t>0.079022</a:t>
                      </a:r>
                    </a:p>
                  </a:txBody>
                  <a:tcPr marL="9525" marR="9525" marT="9525" marB="0" anchor="b"/>
                </a:tc>
                <a:tc>
                  <a:txBody>
                    <a:bodyPr/>
                    <a:lstStyle/>
                    <a:p>
                      <a:pPr algn="r" rtl="0" fontAlgn="b"/>
                      <a:r>
                        <a:rPr lang="en-GB" sz="1100" b="0" i="0" u="none" strike="noStrike">
                          <a:solidFill>
                            <a:srgbClr val="717171"/>
                          </a:solidFill>
                          <a:effectLst/>
                          <a:latin typeface="Arial"/>
                        </a:rPr>
                        <a:t>33</a:t>
                      </a:r>
                    </a:p>
                  </a:txBody>
                  <a:tcPr marL="9525" marR="9525" marT="9525" marB="0" anchor="b"/>
                </a:tc>
                <a:extLst>
                  <a:ext uri="{0D108BD9-81ED-4DB2-BD59-A6C34878D82A}">
                    <a16:rowId xmlns:a16="http://schemas.microsoft.com/office/drawing/2014/main" val="10015"/>
                  </a:ext>
                </a:extLst>
              </a:tr>
              <a:tr h="135350">
                <a:tc vMerge="1">
                  <a:txBody>
                    <a:bodyPr/>
                    <a:lstStyle/>
                    <a:p>
                      <a:endParaRPr lang="bs-Latn-BA"/>
                    </a:p>
                  </a:txBody>
                  <a:tcPr/>
                </a:tc>
                <a:tc>
                  <a:txBody>
                    <a:bodyPr/>
                    <a:lstStyle/>
                    <a:p>
                      <a:pPr algn="l" rtl="0" fontAlgn="b"/>
                      <a:r>
                        <a:rPr lang="en-GB" sz="1100" u="none" strike="noStrike">
                          <a:effectLst/>
                        </a:rPr>
                        <a:t>ZVORNIK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89.365</a:t>
                      </a:r>
                    </a:p>
                  </a:txBody>
                  <a:tcPr marL="9525" marR="9525" marT="9525" marB="0" anchor="ctr"/>
                </a:tc>
                <a:tc>
                  <a:txBody>
                    <a:bodyPr/>
                    <a:lstStyle/>
                    <a:p>
                      <a:pPr algn="r" rtl="0" fontAlgn="b"/>
                      <a:r>
                        <a:rPr lang="en-GB" sz="1100" b="0" i="0" u="none" strike="noStrike">
                          <a:solidFill>
                            <a:srgbClr val="717171"/>
                          </a:solidFill>
                          <a:effectLst/>
                          <a:latin typeface="Arial"/>
                        </a:rPr>
                        <a:t>0.088485</a:t>
                      </a:r>
                    </a:p>
                  </a:txBody>
                  <a:tcPr marL="9525" marR="9525" marT="9525" marB="0" anchor="b"/>
                </a:tc>
                <a:tc>
                  <a:txBody>
                    <a:bodyPr/>
                    <a:lstStyle/>
                    <a:p>
                      <a:pPr algn="r" rtl="0" fontAlgn="b"/>
                      <a:r>
                        <a:rPr lang="en-GB" sz="1100" b="0" i="0" u="none" strike="noStrike">
                          <a:solidFill>
                            <a:srgbClr val="717171"/>
                          </a:solidFill>
                          <a:effectLst/>
                          <a:latin typeface="Arial"/>
                        </a:rPr>
                        <a:t>38</a:t>
                      </a:r>
                    </a:p>
                  </a:txBody>
                  <a:tcPr marL="9525" marR="9525" marT="9525" marB="0" anchor="b"/>
                </a:tc>
                <a:extLst>
                  <a:ext uri="{0D108BD9-81ED-4DB2-BD59-A6C34878D82A}">
                    <a16:rowId xmlns:a16="http://schemas.microsoft.com/office/drawing/2014/main" val="10016"/>
                  </a:ext>
                </a:extLst>
              </a:tr>
              <a:tr h="135350">
                <a:tc vMerge="1">
                  <a:txBody>
                    <a:bodyPr/>
                    <a:lstStyle/>
                    <a:p>
                      <a:endParaRPr lang="bs-Latn-BA"/>
                    </a:p>
                  </a:txBody>
                  <a:tcPr/>
                </a:tc>
                <a:tc>
                  <a:txBody>
                    <a:bodyPr/>
                    <a:lstStyle/>
                    <a:p>
                      <a:pPr algn="l" rtl="0" fontAlgn="b"/>
                      <a:r>
                        <a:rPr lang="en-GB" sz="1100" u="none" strike="noStrike">
                          <a:effectLst/>
                        </a:rPr>
                        <a:t>REGION EAST HERZEGOVINA</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92.467</a:t>
                      </a:r>
                    </a:p>
                  </a:txBody>
                  <a:tcPr marL="9525" marR="9525" marT="9525" marB="0" anchor="ctr"/>
                </a:tc>
                <a:tc>
                  <a:txBody>
                    <a:bodyPr/>
                    <a:lstStyle/>
                    <a:p>
                      <a:pPr algn="r" rtl="0" fontAlgn="b"/>
                      <a:r>
                        <a:rPr lang="en-GB" sz="1100" b="0" i="0" u="none" strike="noStrike">
                          <a:solidFill>
                            <a:srgbClr val="717171"/>
                          </a:solidFill>
                          <a:effectLst/>
                          <a:latin typeface="Arial"/>
                        </a:rPr>
                        <a:t>0.091556</a:t>
                      </a:r>
                    </a:p>
                  </a:txBody>
                  <a:tcPr marL="9525" marR="9525" marT="9525" marB="0" anchor="b"/>
                </a:tc>
                <a:tc>
                  <a:txBody>
                    <a:bodyPr/>
                    <a:lstStyle/>
                    <a:p>
                      <a:pPr algn="r" rtl="0" fontAlgn="b"/>
                      <a:r>
                        <a:rPr lang="en-GB" sz="1100" b="0" i="0" u="none" strike="noStrike">
                          <a:solidFill>
                            <a:srgbClr val="717171"/>
                          </a:solidFill>
                          <a:effectLst/>
                          <a:latin typeface="Arial"/>
                        </a:rPr>
                        <a:t>38</a:t>
                      </a:r>
                    </a:p>
                  </a:txBody>
                  <a:tcPr marL="9525" marR="9525" marT="9525" marB="0" anchor="b"/>
                </a:tc>
                <a:extLst>
                  <a:ext uri="{0D108BD9-81ED-4DB2-BD59-A6C34878D82A}">
                    <a16:rowId xmlns:a16="http://schemas.microsoft.com/office/drawing/2014/main" val="10017"/>
                  </a:ext>
                </a:extLst>
              </a:tr>
              <a:tr h="135350">
                <a:tc>
                  <a:txBody>
                    <a:bodyPr/>
                    <a:lstStyle/>
                    <a:p>
                      <a:pPr algn="l" rtl="0"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en-GB" sz="1100" b="1" u="none" strike="noStrike">
                          <a:effectLst/>
                        </a:rPr>
                        <a:t>REPUBLIKA SRPSKA</a:t>
                      </a:r>
                    </a:p>
                  </a:txBody>
                  <a:tcPr marL="7919" marR="7919" marT="7919" marB="0" anchor="b"/>
                </a:tc>
                <a:tc vMerge="1">
                  <a:txBody>
                    <a:bodyPr/>
                    <a:lstStyle/>
                    <a:p>
                      <a:endParaRPr lang="bs-Latn-BA"/>
                    </a:p>
                  </a:txBody>
                  <a:tcPr/>
                </a:tc>
                <a:tc>
                  <a:txBody>
                    <a:bodyPr/>
                    <a:lstStyle/>
                    <a:p>
                      <a:pPr algn="r" rtl="0" fontAlgn="b"/>
                      <a:r>
                        <a:rPr lang="en-GB" sz="1100" b="1" i="0" u="none" strike="noStrike">
                          <a:solidFill>
                            <a:srgbClr val="717171"/>
                          </a:solidFill>
                          <a:effectLst/>
                          <a:latin typeface="Arial"/>
                        </a:rPr>
                        <a:t>1.009.946</a:t>
                      </a:r>
                    </a:p>
                  </a:txBody>
                  <a:tcPr marL="9525" marR="9525" marT="9525" marB="0" anchor="b"/>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b"/>
                      <a:r>
                        <a:rPr lang="en-GB" sz="1100" b="1" i="0" u="none" strike="noStrike">
                          <a:solidFill>
                            <a:srgbClr val="717171"/>
                          </a:solidFill>
                          <a:effectLst/>
                          <a:latin typeface="Arial"/>
                        </a:rPr>
                        <a:t>418</a:t>
                      </a:r>
                    </a:p>
                  </a:txBody>
                  <a:tcPr marL="9525" marR="9525" marT="9525" marB="0" anchor="b"/>
                </a:tc>
                <a:extLst>
                  <a:ext uri="{0D108BD9-81ED-4DB2-BD59-A6C34878D82A}">
                    <a16:rowId xmlns:a16="http://schemas.microsoft.com/office/drawing/2014/main" val="10018"/>
                  </a:ext>
                </a:extLst>
              </a:tr>
              <a:tr h="135675">
                <a:tc>
                  <a:txBody>
                    <a:bodyPr/>
                    <a:lstStyle/>
                    <a:p>
                      <a:pPr algn="ctr" fontAlgn="ctr"/>
                      <a:r>
                        <a:rPr lang="en-GB" sz="1100" b="1" u="none" strike="noStrike">
                          <a:effectLst/>
                        </a:rPr>
                        <a:t>BD</a:t>
                      </a:r>
                    </a:p>
                  </a:txBody>
                  <a:tcPr marL="7919" marR="7919" marT="7919" marB="0" anchor="ctr"/>
                </a:tc>
                <a:tc>
                  <a:txBody>
                    <a:bodyPr/>
                    <a:lstStyle/>
                    <a:p>
                      <a:pPr algn="l" rtl="0" fontAlgn="b"/>
                      <a:r>
                        <a:rPr lang="en-GB" sz="1100" b="1" u="none" strike="noStrike">
                          <a:effectLst/>
                        </a:rPr>
                        <a:t>Brčko District</a:t>
                      </a:r>
                    </a:p>
                  </a:txBody>
                  <a:tcPr marL="7919" marR="7919" marT="7919" marB="0" anchor="b"/>
                </a:tc>
                <a:tc>
                  <a:txBody>
                    <a:bodyPr/>
                    <a:lstStyle/>
                    <a:p>
                      <a:pPr algn="ctr" fontAlgn="b"/>
                      <a:r>
                        <a:rPr lang="en-GB" sz="1100" b="1" u="none" strike="noStrike">
                          <a:effectLst/>
                        </a:rPr>
                        <a:t>28</a:t>
                      </a:r>
                    </a:p>
                  </a:txBody>
                  <a:tcPr marL="7919" marR="7919" marT="7919" marB="0" anchor="b"/>
                </a:tc>
                <a:tc>
                  <a:txBody>
                    <a:bodyPr/>
                    <a:lstStyle/>
                    <a:p>
                      <a:pPr algn="r" rtl="0" fontAlgn="ctr"/>
                      <a:r>
                        <a:rPr lang="en-GB" sz="1100" b="1" i="0" u="none" strike="noStrike">
                          <a:solidFill>
                            <a:srgbClr val="717171"/>
                          </a:solidFill>
                          <a:effectLst/>
                          <a:latin typeface="Arial"/>
                        </a:rPr>
                        <a:t>67.081</a:t>
                      </a:r>
                    </a:p>
                  </a:txBody>
                  <a:tcPr marL="9525" marR="9525" marT="9525" marB="0" anchor="ctr"/>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ctr"/>
                      <a:r>
                        <a:rPr lang="en-GB" sz="1100" b="1" i="0" u="none" strike="noStrike">
                          <a:solidFill>
                            <a:srgbClr val="717171"/>
                          </a:solidFill>
                          <a:effectLst/>
                          <a:latin typeface="Arial"/>
                        </a:rPr>
                        <a:t>28</a:t>
                      </a:r>
                    </a:p>
                  </a:txBody>
                  <a:tcPr marL="9525" marR="9525" marT="9525" marB="0" anchor="ctr"/>
                </a:tc>
                <a:extLst>
                  <a:ext uri="{0D108BD9-81ED-4DB2-BD59-A6C34878D82A}">
                    <a16:rowId xmlns:a16="http://schemas.microsoft.com/office/drawing/2014/main" val="10019"/>
                  </a:ext>
                </a:extLst>
              </a:tr>
            </a:tbl>
          </a:graphicData>
        </a:graphic>
      </p:graphicFrame>
      <p:sp>
        <p:nvSpPr>
          <p:cNvPr id="9" name="Rectangle 8"/>
          <p:cNvSpPr/>
          <p:nvPr/>
        </p:nvSpPr>
        <p:spPr>
          <a:xfrm>
            <a:off x="8938192" y="641309"/>
            <a:ext cx="5859847" cy="3985706"/>
          </a:xfrm>
          <a:prstGeom prst="rect">
            <a:avLst/>
          </a:prstGeom>
        </p:spPr>
        <p:txBody>
          <a:bodyPr wrap="square">
            <a:spAutoFit/>
          </a:bodyPr>
          <a:lstStyle/>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Sample structure by gender:</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Men 	48.5%</a:t>
            </a: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Women	51.5%</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Sample structure by age:</a:t>
            </a:r>
          </a:p>
          <a:p>
            <a:pPr marL="0" marR="0" lvl="0" indent="0" algn="l" defTabSz="949325" rtl="0" eaLnBrk="1" fontAlgn="auto" latinLnBrk="0" hangingPunct="1">
              <a:lnSpc>
                <a:spcPct val="100000"/>
              </a:lnSpc>
              <a:spcBef>
                <a:spcPts val="0"/>
              </a:spcBef>
              <a:spcAft>
                <a:spcPts val="0"/>
              </a:spcAft>
              <a:buClrTx/>
              <a:buSzTx/>
              <a:buFontTx/>
              <a:buNone/>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18-34:	29.1%</a:t>
            </a: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35-49: 	26.5%</a:t>
            </a: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50-64:	26.7%</a:t>
            </a: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65+:	17.7%</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Sample structure by ethnicity:</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err="1">
                <a:ln>
                  <a:noFill/>
                </a:ln>
                <a:solidFill>
                  <a:prstClr val="black"/>
                </a:solidFill>
                <a:effectLst/>
                <a:uLnTx/>
                <a:uFillTx/>
                <a:latin typeface="Calibri"/>
                <a:ea typeface="+mn-ea"/>
                <a:cs typeface="+mn-cs"/>
              </a:rPr>
              <a:t>Bosniaks</a:t>
            </a:r>
            <a:r>
              <a:rPr kumimoji="0" lang="en-GB" sz="1100" b="0" i="0" u="none" strike="noStrike" kern="1200" cap="none" spc="0" normalizeH="0" baseline="0" noProof="0" dirty="0">
                <a:ln>
                  <a:noFill/>
                </a:ln>
                <a:solidFill>
                  <a:prstClr val="black"/>
                </a:solidFill>
                <a:effectLst/>
                <a:uLnTx/>
                <a:uFillTx/>
                <a:latin typeface="Calibri"/>
                <a:ea typeface="+mn-ea"/>
                <a:cs typeface="+mn-cs"/>
              </a:rPr>
              <a:t>:	50.4%</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Croats:	15.4%</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Serbs:	32.3%</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Other	1.8%</a:t>
            </a: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bs-Latn-BA" altLang="sr-Latn-RS"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493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Sample structure by type of settlement:</a:t>
            </a:r>
          </a:p>
          <a:p>
            <a:pPr marL="0" marR="0" lvl="0" indent="0" algn="l" defTabSz="949325" rtl="0" eaLnBrk="1" fontAlgn="auto" latinLnBrk="0" hangingPunct="1">
              <a:lnSpc>
                <a:spcPct val="100000"/>
              </a:lnSpc>
              <a:spcBef>
                <a:spcPts val="0"/>
              </a:spcBef>
              <a:spcAft>
                <a:spcPts val="0"/>
              </a:spcAft>
              <a:buClrTx/>
              <a:buSzTx/>
              <a:buFontTx/>
              <a:buNone/>
              <a:tabLst/>
              <a:defRPr/>
            </a:pPr>
            <a:endParaRPr kumimoji="0" lang="bs-Latn-BA" altLang="sr-Latn-R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urban	44%</a:t>
            </a:r>
          </a:p>
          <a:p>
            <a:pPr marL="0" marR="0" lvl="0" indent="0" algn="l" defTabSz="949325" rtl="0" eaLnBrk="1" fontAlgn="auto" latinLnBrk="0" hangingPunct="1">
              <a:lnSpc>
                <a:spcPct val="100000"/>
              </a:lnSpc>
              <a:spcBef>
                <a:spcPts val="0"/>
              </a:spcBef>
              <a:spcAft>
                <a:spcPts val="0"/>
              </a:spcAft>
              <a:buClrTx/>
              <a:buSzTx/>
              <a:buFontTx/>
              <a:buNone/>
              <a:tabLst/>
              <a:defRPr/>
            </a:pPr>
            <a:r>
              <a:rPr kumimoji="0" lang="bs-Latn-BA" sz="1100" b="0" i="0" u="none" strike="noStrike" kern="1200" cap="none" spc="0" normalizeH="0" baseline="0" noProof="0" dirty="0">
                <a:ln>
                  <a:noFill/>
                </a:ln>
                <a:solidFill>
                  <a:prstClr val="black"/>
                </a:solidFill>
                <a:effectLst/>
                <a:uLnTx/>
                <a:uFillTx/>
                <a:latin typeface="Calibri"/>
                <a:ea typeface="+mn-ea"/>
                <a:cs typeface="+mn-cs"/>
              </a:rPr>
              <a:t>r</a:t>
            </a:r>
            <a:r>
              <a:rPr kumimoji="0" lang="en-GB" sz="1100" b="0" i="0" u="none" strike="noStrike" kern="1200" cap="none" spc="0" normalizeH="0" baseline="0" noProof="0" dirty="0" err="1">
                <a:ln>
                  <a:noFill/>
                </a:ln>
                <a:solidFill>
                  <a:prstClr val="black"/>
                </a:solidFill>
                <a:effectLst/>
                <a:uLnTx/>
                <a:uFillTx/>
                <a:latin typeface="Calibri"/>
                <a:ea typeface="+mn-ea"/>
                <a:cs typeface="+mn-cs"/>
              </a:rPr>
              <a:t>ural</a:t>
            </a:r>
            <a:r>
              <a:rPr kumimoji="0" lang="en-GB" sz="1100" b="0" i="0" u="none" strike="noStrike" kern="1200" cap="none" spc="0" normalizeH="0" baseline="0" noProof="0" dirty="0">
                <a:ln>
                  <a:noFill/>
                </a:ln>
                <a:solidFill>
                  <a:prstClr val="black"/>
                </a:solidFill>
                <a:effectLst/>
                <a:uLnTx/>
                <a:uFillTx/>
                <a:latin typeface="Calibri"/>
                <a:ea typeface="+mn-ea"/>
                <a:cs typeface="+mn-cs"/>
              </a:rPr>
              <a:t> areas 	56%</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
        <p:nvSpPr>
          <p:cNvPr id="11" name="Title 15"/>
          <p:cNvSpPr txBox="1">
            <a:spLocks/>
          </p:cNvSpPr>
          <p:nvPr/>
        </p:nvSpPr>
        <p:spPr>
          <a:xfrm>
            <a:off x="1584430" y="221396"/>
            <a:ext cx="9773422" cy="369332"/>
          </a:xfrm>
          <a:prstGeom prst="rect">
            <a:avLst/>
          </a:prstGeom>
          <a:solidFill>
            <a:srgbClr val="F8B318"/>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all" spc="0" normalizeH="0" baseline="0" noProof="0">
                <a:ln>
                  <a:noFill/>
                </a:ln>
                <a:solidFill>
                  <a:prstClr val="black">
                    <a:lumMod val="85000"/>
                    <a:lumOff val="15000"/>
                  </a:prstClr>
                </a:solidFill>
                <a:effectLst/>
                <a:uLnTx/>
                <a:uFillTx/>
                <a:latin typeface="Arial" panose="020B0604020202020204" pitchFamily="34" charset="0"/>
                <a:ea typeface="+mj-ea"/>
                <a:cs typeface="Arial" panose="020B0604020202020204" pitchFamily="34" charset="0"/>
              </a:rPr>
              <a:t>METHODOLOGY</a:t>
            </a:r>
          </a:p>
        </p:txBody>
      </p:sp>
    </p:spTree>
    <p:extLst>
      <p:ext uri="{BB962C8B-B14F-4D97-AF65-F5344CB8AC3E}">
        <p14:creationId xmlns:p14="http://schemas.microsoft.com/office/powerpoint/2010/main" val="4281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7" name="Group 88"/>
          <p:cNvGraphicFramePr>
            <a:graphicFrameLocks noGrp="1"/>
          </p:cNvGraphicFramePr>
          <p:nvPr>
            <p:custDataLst>
              <p:tags r:id="rId1"/>
            </p:custDataLst>
            <p:extLst>
              <p:ext uri="{D42A27DB-BD31-4B8C-83A1-F6EECF244321}">
                <p14:modId xmlns:p14="http://schemas.microsoft.com/office/powerpoint/2010/main" val="785986191"/>
              </p:ext>
            </p:extLst>
          </p:nvPr>
        </p:nvGraphicFramePr>
        <p:xfrm>
          <a:off x="947251" y="650030"/>
          <a:ext cx="3658978" cy="5221353"/>
        </p:xfrm>
        <a:graphic>
          <a:graphicData uri="http://schemas.openxmlformats.org/drawingml/2006/table">
            <a:tbl>
              <a:tblPr/>
              <a:tblGrid>
                <a:gridCol w="1540934">
                  <a:extLst>
                    <a:ext uri="{9D8B030D-6E8A-4147-A177-3AD203B41FA5}">
                      <a16:colId xmlns:a16="http://schemas.microsoft.com/office/drawing/2014/main" val="20000"/>
                    </a:ext>
                  </a:extLst>
                </a:gridCol>
                <a:gridCol w="800195">
                  <a:extLst>
                    <a:ext uri="{9D8B030D-6E8A-4147-A177-3AD203B41FA5}">
                      <a16:colId xmlns:a16="http://schemas.microsoft.com/office/drawing/2014/main" val="20001"/>
                    </a:ext>
                  </a:extLst>
                </a:gridCol>
                <a:gridCol w="657978">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069">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717171"/>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2022</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1792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BiH</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FBIH (N)</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RS (N)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District Brčko (N)</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City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Village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mn-ea"/>
                          <a:cs typeface="Arial" panose="020B0604020202020204" pitchFamily="34" charset="0"/>
                        </a:rPr>
                        <a:t>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mn-ea"/>
                          <a:cs typeface="Arial" panose="020B0604020202020204" pitchFamily="34" charset="0"/>
                        </a:rPr>
                        <a:t>Female(%)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18-34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35-49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50-64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26.8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65+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mn-lt"/>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itle 1"/>
          <p:cNvSpPr txBox="1">
            <a:spLocks/>
          </p:cNvSpPr>
          <p:nvPr/>
        </p:nvSpPr>
        <p:spPr>
          <a:xfrm>
            <a:off x="947251" y="100584"/>
            <a:ext cx="11244749" cy="511738"/>
          </a:xfrm>
          <a:prstGeom prst="rect">
            <a:avLst/>
          </a:prstGeom>
          <a:solidFill>
            <a:srgbClr val="F8B318"/>
          </a:solidFill>
        </p:spPr>
        <p:txBody>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n-GB" sz="2000">
                <a:solidFill>
                  <a:schemeClr val="tx1"/>
                </a:solidFill>
                <a:latin typeface="Arial" panose="020B0604020202020204" pitchFamily="34" charset="0"/>
                <a:cs typeface="Arial" panose="020B0604020202020204" pitchFamily="34" charset="0"/>
              </a:rPr>
              <a:t>Sociodemographic characteristics of the research sample 2022, 2023, 2024</a:t>
            </a:r>
          </a:p>
        </p:txBody>
      </p:sp>
      <p:graphicFrame>
        <p:nvGraphicFramePr>
          <p:cNvPr id="9" name="Group 88"/>
          <p:cNvGraphicFramePr>
            <a:graphicFrameLocks noGrp="1"/>
          </p:cNvGraphicFramePr>
          <p:nvPr>
            <p:custDataLst>
              <p:tags r:id="rId2"/>
            </p:custDataLst>
            <p:extLst>
              <p:ext uri="{D42A27DB-BD31-4B8C-83A1-F6EECF244321}">
                <p14:modId xmlns:p14="http://schemas.microsoft.com/office/powerpoint/2010/main" val="750905148"/>
              </p:ext>
            </p:extLst>
          </p:nvPr>
        </p:nvGraphicFramePr>
        <p:xfrm>
          <a:off x="7985650" y="653142"/>
          <a:ext cx="3821117" cy="4465027"/>
        </p:xfrm>
        <a:graphic>
          <a:graphicData uri="http://schemas.openxmlformats.org/drawingml/2006/table">
            <a:tbl>
              <a:tblPr/>
              <a:tblGrid>
                <a:gridCol w="1565276">
                  <a:extLst>
                    <a:ext uri="{9D8B030D-6E8A-4147-A177-3AD203B41FA5}">
                      <a16:colId xmlns:a16="http://schemas.microsoft.com/office/drawing/2014/main" val="20000"/>
                    </a:ext>
                  </a:extLst>
                </a:gridCol>
                <a:gridCol w="751947">
                  <a:extLst>
                    <a:ext uri="{9D8B030D-6E8A-4147-A177-3AD203B41FA5}">
                      <a16:colId xmlns:a16="http://schemas.microsoft.com/office/drawing/2014/main" val="20001"/>
                    </a:ext>
                  </a:extLst>
                </a:gridCol>
                <a:gridCol w="751947">
                  <a:extLst>
                    <a:ext uri="{9D8B030D-6E8A-4147-A177-3AD203B41FA5}">
                      <a16:colId xmlns:a16="http://schemas.microsoft.com/office/drawing/2014/main" val="20002"/>
                    </a:ext>
                  </a:extLst>
                </a:gridCol>
                <a:gridCol w="751947">
                  <a:extLst>
                    <a:ext uri="{9D8B030D-6E8A-4147-A177-3AD203B41FA5}">
                      <a16:colId xmlns:a16="http://schemas.microsoft.com/office/drawing/2014/main" val="20003"/>
                    </a:ext>
                  </a:extLst>
                </a:gridCol>
              </a:tblGrid>
              <a:tr h="348472">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2022</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28471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BiH</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primary school completed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Primary school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16.8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Secondary school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64.7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72.8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69.6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University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23.6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12.0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income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10.1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8.7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11.3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1-300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16.2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12.5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16.3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301-700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29.9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37.9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701-1000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16.4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20.1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1001 and more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39.6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15.8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10" name="Group 88"/>
          <p:cNvGraphicFramePr>
            <a:graphicFrameLocks noGrp="1"/>
          </p:cNvGraphicFramePr>
          <p:nvPr>
            <p:custDataLst>
              <p:tags r:id="rId3"/>
            </p:custDataLst>
            <p:extLst>
              <p:ext uri="{D42A27DB-BD31-4B8C-83A1-F6EECF244321}">
                <p14:modId xmlns:p14="http://schemas.microsoft.com/office/powerpoint/2010/main" val="264114083"/>
              </p:ext>
            </p:extLst>
          </p:nvPr>
        </p:nvGraphicFramePr>
        <p:xfrm>
          <a:off x="4534113" y="659555"/>
          <a:ext cx="3488797" cy="4533675"/>
        </p:xfrm>
        <a:graphic>
          <a:graphicData uri="http://schemas.openxmlformats.org/drawingml/2006/table">
            <a:tbl>
              <a:tblPr/>
              <a:tblGrid>
                <a:gridCol w="1509184">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59871">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91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2022</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860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BiH</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Employed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42.6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39.4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36.9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Student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7.0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Housewife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10.7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10.8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10.3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Pensioner (%)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20.8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24.8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Unemployed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19.2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19.8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mn-ea"/>
                          <a:cs typeface="Arial" panose="020B0604020202020204" pitchFamily="34" charset="0"/>
                        </a:rPr>
                        <a:t>Croats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mn-ea"/>
                          <a:cs typeface="Arial" panose="020B0604020202020204" pitchFamily="34" charset="0"/>
                        </a:rPr>
                        <a:t>Bosniacs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Serbs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32.2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Other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1.9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25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pSp>
        <p:nvGrpSpPr>
          <p:cNvPr id="11" name="Group 10"/>
          <p:cNvGrpSpPr/>
          <p:nvPr/>
        </p:nvGrpSpPr>
        <p:grpSpPr>
          <a:xfrm>
            <a:off x="7919358" y="5242290"/>
            <a:ext cx="3935187" cy="677108"/>
            <a:chOff x="8134345" y="5479046"/>
            <a:chExt cx="3672422" cy="677108"/>
          </a:xfrm>
        </p:grpSpPr>
        <p:sp>
          <p:nvSpPr>
            <p:cNvPr id="12" name="Rectangle 11"/>
            <p:cNvSpPr/>
            <p:nvPr/>
          </p:nvSpPr>
          <p:spPr>
            <a:xfrm>
              <a:off x="8227250" y="5627950"/>
              <a:ext cx="3579517" cy="369332"/>
            </a:xfrm>
            <a:prstGeom prst="rect">
              <a:avLst/>
            </a:prstGeom>
          </p:spPr>
          <p:txBody>
            <a:bodyPr wrap="square">
              <a:spAutoFit/>
            </a:bodyPr>
            <a:lstStyle/>
            <a:p>
              <a:pPr marL="0" lvl="2" defTabSz="949325"/>
              <a:r>
                <a:rPr lang="en-GB" sz="900" b="1">
                  <a:solidFill>
                    <a:srgbClr val="C00000"/>
                  </a:solidFill>
                  <a:latin typeface="Arial" panose="020B0604020202020204" pitchFamily="34" charset="0"/>
                  <a:cs typeface="Arial" panose="020B0604020202020204" pitchFamily="34" charset="0"/>
                </a:rPr>
                <a:t>In case of significant differences in the survey data, it is necessary to check the sociodemographic characteristics of the sample. </a:t>
              </a:r>
            </a:p>
          </p:txBody>
        </p:sp>
        <p:sp>
          <p:nvSpPr>
            <p:cNvPr id="13" name="TextBox 12"/>
            <p:cNvSpPr txBox="1"/>
            <p:nvPr/>
          </p:nvSpPr>
          <p:spPr>
            <a:xfrm>
              <a:off x="8134345" y="5479046"/>
              <a:ext cx="175029" cy="677108"/>
            </a:xfrm>
            <a:prstGeom prst="rect">
              <a:avLst/>
            </a:prstGeom>
            <a:noFill/>
          </p:spPr>
          <p:txBody>
            <a:bodyPr wrap="none" lIns="0" tIns="0" rIns="0" bIns="0" rtlCol="0">
              <a:spAutoFit/>
            </a:bodyPr>
            <a:lstStyle/>
            <a:p>
              <a:r>
                <a:rPr lang="en-GB" sz="4400" b="1">
                  <a:solidFill>
                    <a:srgbClr val="C0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19775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2"/>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IF A REFERENDUM FOR EU MEMBERSHIP WERE TO BE HELD tomorrow, WITH THE QUESTION “DO YOU SUPPORT THE ENTRY OF BOSNIA AND HERZEGOVINA INTO THE EUROPEAN UNION”, HOW WOULD YOU VOTE?</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1" name="Rectangle 10"/>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10"/>
          <p:cNvGraphicFramePr>
            <a:graphicFrameLocks noGrp="1"/>
          </p:cNvGraphicFramePr>
          <p:nvPr>
            <p:ph sz="quarter" idx="4294967295"/>
            <p:extLst>
              <p:ext uri="{D42A27DB-BD31-4B8C-83A1-F6EECF244321}">
                <p14:modId xmlns:p14="http://schemas.microsoft.com/office/powerpoint/2010/main" val="484409207"/>
              </p:ext>
            </p:extLst>
          </p:nvPr>
        </p:nvGraphicFramePr>
        <p:xfrm>
          <a:off x="3823558" y="892632"/>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352462" y="1888627"/>
            <a:ext cx="2686049" cy="352404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Support for BiH's accession to the EU is slightly lower than it was a year ago.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On average, 7 out of 10 residents of BiH would vote in a referendum in favour of accession to the EU.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According to this year's survey, the proportion of people who would not vote in a referendum has somewhat decreased from 2023 (7.5% vs. 9.5%), with an increase in the proportion of people who would vote against accession (19.7% vs. 15.2%).</a:t>
            </a:r>
          </a:p>
        </p:txBody>
      </p:sp>
    </p:spTree>
    <p:extLst>
      <p:ext uri="{BB962C8B-B14F-4D97-AF65-F5344CB8AC3E}">
        <p14:creationId xmlns:p14="http://schemas.microsoft.com/office/powerpoint/2010/main" val="87586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283807"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p:cNvSpPr/>
          <p:nvPr/>
        </p:nvSpPr>
        <p:spPr>
          <a:xfrm>
            <a:off x="917388" y="523591"/>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lang="en-GB" sz="1200" b="1">
                <a:solidFill>
                  <a:prstClr val="black"/>
                </a:solidFill>
                <a:latin typeface="Arial" panose="020B0604020202020204" pitchFamily="34" charset="0"/>
                <a:cs typeface="Arial" panose="020B0604020202020204" pitchFamily="34" charset="0"/>
              </a:rPr>
              <a:t>=928, N</a:t>
            </a:r>
            <a:r>
              <a:rPr lang="en-GB" sz="1200" b="1" baseline="-25000">
                <a:solidFill>
                  <a:prstClr val="black"/>
                </a:solidFill>
                <a:latin typeface="Arial" panose="020B0604020202020204" pitchFamily="34" charset="0"/>
                <a:cs typeface="Arial" panose="020B0604020202020204" pitchFamily="34" charset="0"/>
              </a:rPr>
              <a:t>2023</a:t>
            </a:r>
            <a:r>
              <a:rPr lang="en-GB" sz="1200" b="1">
                <a:solidFill>
                  <a:prstClr val="black"/>
                </a:solidFill>
                <a:latin typeface="Arial" panose="020B0604020202020204" pitchFamily="34" charset="0"/>
                <a:cs typeface="Arial" panose="020B0604020202020204" pitchFamily="34" charset="0"/>
              </a:rPr>
              <a:t>=881, N</a:t>
            </a:r>
            <a:r>
              <a:rPr lang="en-GB" sz="1200" b="1" baseline="-25000">
                <a:solidFill>
                  <a:prstClr val="black"/>
                </a:solidFill>
                <a:latin typeface="Arial" panose="020B0604020202020204" pitchFamily="34" charset="0"/>
                <a:cs typeface="Arial" panose="020B0604020202020204" pitchFamily="34" charset="0"/>
              </a:rPr>
              <a:t>2024</a:t>
            </a:r>
            <a:r>
              <a:rPr lang="en-GB" sz="1200" b="1">
                <a:solidFill>
                  <a:prstClr val="black"/>
                </a:solidFill>
                <a:latin typeface="Arial" panose="020B0604020202020204" pitchFamily="34" charset="0"/>
                <a:cs typeface="Arial" panose="020B0604020202020204" pitchFamily="34" charset="0"/>
              </a:rPr>
              <a:t>=856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244845448"/>
              </p:ext>
            </p:extLst>
          </p:nvPr>
        </p:nvGraphicFramePr>
        <p:xfrm>
          <a:off x="3937885" y="829489"/>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9528" y="1133475"/>
            <a:ext cx="2686049" cy="291618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Similar to the 2023 survey, the majority of respondents this year cited freedom of movement of people, capital and goods as the primary justification for supporting EU membership.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guarantee of lasting peace and political stability comes second, followed by compliance with laws and regulations.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39014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not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p:cNvSpPr/>
          <p:nvPr/>
        </p:nvSpPr>
        <p:spPr>
          <a:xfrm>
            <a:off x="917388" y="531755"/>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lang="en-GB" sz="1200" b="1">
                <a:solidFill>
                  <a:prstClr val="black"/>
                </a:solidFill>
                <a:latin typeface="Arial" panose="020B0604020202020204" pitchFamily="34" charset="0"/>
                <a:cs typeface="Arial" panose="020B0604020202020204" pitchFamily="34" charset="0"/>
              </a:rPr>
              <a:t>=190, N</a:t>
            </a:r>
            <a:r>
              <a:rPr lang="en-GB" sz="1200" b="1" baseline="-25000">
                <a:solidFill>
                  <a:prstClr val="black"/>
                </a:solidFill>
                <a:latin typeface="Arial" panose="020B0604020202020204" pitchFamily="34" charset="0"/>
                <a:cs typeface="Arial" panose="020B0604020202020204" pitchFamily="34" charset="0"/>
              </a:rPr>
              <a:t>2023</a:t>
            </a:r>
            <a:r>
              <a:rPr lang="en-GB" sz="1200" b="1">
                <a:solidFill>
                  <a:prstClr val="black"/>
                </a:solidFill>
                <a:latin typeface="Arial" panose="020B0604020202020204" pitchFamily="34" charset="0"/>
                <a:cs typeface="Arial" panose="020B0604020202020204" pitchFamily="34" charset="0"/>
              </a:rPr>
              <a:t>=183, N</a:t>
            </a:r>
            <a:r>
              <a:rPr lang="en-GB" sz="1200" b="1" baseline="-25000">
                <a:solidFill>
                  <a:prstClr val="black"/>
                </a:solidFill>
                <a:latin typeface="Arial" panose="020B0604020202020204" pitchFamily="34" charset="0"/>
                <a:cs typeface="Arial" panose="020B0604020202020204" pitchFamily="34" charset="0"/>
              </a:rPr>
              <a:t>2024</a:t>
            </a:r>
            <a:r>
              <a:rPr lang="en-GB" sz="1200" b="1">
                <a:solidFill>
                  <a:prstClr val="black"/>
                </a:solidFill>
                <a:latin typeface="Arial" panose="020B0604020202020204" pitchFamily="34" charset="0"/>
                <a:cs typeface="Arial" panose="020B0604020202020204" pitchFamily="34" charset="0"/>
              </a:rPr>
              <a:t>=235</a:t>
            </a:r>
          </a:p>
        </p:txBody>
      </p:sp>
      <p:sp>
        <p:nvSpPr>
          <p:cNvPr id="11" name="TextBox 10"/>
          <p:cNvSpPr txBox="1"/>
          <p:nvPr/>
        </p:nvSpPr>
        <p:spPr>
          <a:xfrm>
            <a:off x="1261383" y="1272263"/>
            <a:ext cx="2686049" cy="426270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percentage of people who do not support the country’s accession to the EU is growing slightly compared to previous surveys (19.7% vs. 15.2% vs. 16.0%).</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reasons why inhabitants oppose BiH's accession to the EU remain fairly unchanged compared to previous years, with higher costs of living and taxes remaining the most common reason.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200" i="1">
                <a:latin typeface="Arial" panose="020B0604020202020204" pitchFamily="34" charset="0"/>
                <a:ea typeface="Times New Roman"/>
                <a:cs typeface="Arial" panose="020B0604020202020204" pitchFamily="34" charset="0"/>
              </a:rPr>
              <a:t>* the “Population emigration” option was not included in previous surveys.</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graphicFrame>
        <p:nvGraphicFramePr>
          <p:cNvPr id="12" name="Content Placeholder 10"/>
          <p:cNvGraphicFramePr>
            <a:graphicFrameLocks noGrp="1"/>
          </p:cNvGraphicFramePr>
          <p:nvPr>
            <p:ph sz="quarter" idx="4294967295"/>
            <p:extLst>
              <p:ext uri="{D42A27DB-BD31-4B8C-83A1-F6EECF244321}">
                <p14:modId xmlns:p14="http://schemas.microsoft.com/office/powerpoint/2010/main" val="988879883"/>
              </p:ext>
            </p:extLst>
          </p:nvPr>
        </p:nvGraphicFramePr>
        <p:xfrm>
          <a:off x="3970564" y="957943"/>
          <a:ext cx="7667625" cy="510539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318648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2"/>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In your opinion, which of the following reforms is necessary to improve the daily life of BiH inhabitants?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Object 9"/>
          <p:cNvGraphicFramePr>
            <a:graphicFrameLocks noChangeAspect="1"/>
          </p:cNvGraphicFramePr>
          <p:nvPr>
            <p:extLst>
              <p:ext uri="{D42A27DB-BD31-4B8C-83A1-F6EECF244321}">
                <p14:modId xmlns:p14="http://schemas.microsoft.com/office/powerpoint/2010/main" val="2878299245"/>
              </p:ext>
            </p:extLst>
          </p:nvPr>
        </p:nvGraphicFramePr>
        <p:xfrm>
          <a:off x="1179740" y="1107065"/>
          <a:ext cx="10788166" cy="48573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87716" y="1110356"/>
            <a:ext cx="3081364" cy="4424288"/>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Although it continues the downward trend, the fight against corruption remains the most important factor in 2024 for improving the quality of life for people living in BiH (41.6% vs. 46.6% vs. 49.0).</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Reducing tax burdens on labour and removing barriers to employment remains the second most important necessary reform.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2024, a greater proportion of people in BiH believe that judicial and prosecutorial reform and social system reform are equally important for improving their quality of life, while public administration reform is starting to gain importance in comparison to earlier surveys.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  </a:t>
            </a:r>
          </a:p>
        </p:txBody>
      </p:sp>
      <p:sp>
        <p:nvSpPr>
          <p:cNvPr id="7" name="Rectangle 6"/>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27779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5085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think the EU is interested in BiH’s accession?</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197504887"/>
              </p:ext>
            </p:extLst>
          </p:nvPr>
        </p:nvGraphicFramePr>
        <p:xfrm>
          <a:off x="3876659" y="583525"/>
          <a:ext cx="84010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171560" y="1133475"/>
            <a:ext cx="2686049" cy="420884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solidFill>
                  <a:prstClr val="black"/>
                </a:solidFill>
                <a:latin typeface="Arial" panose="020B0604020202020204" pitchFamily="34" charset="0"/>
                <a:ea typeface="Times New Roman"/>
                <a:cs typeface="Arial" panose="020B0604020202020204" pitchFamily="34" charset="0"/>
              </a:rPr>
              <a:t>Regarding the reasons why the EU is interested in BiH's accession, the opinions of the country's citizens in 2024 are not much different from those of previous years.</a:t>
            </a:r>
          </a:p>
          <a:p>
            <a:pPr marL="0" lvl="1" algn="just">
              <a:spcAft>
                <a:spcPts val="300"/>
              </a:spcAft>
              <a:buClr>
                <a:srgbClr val="660033"/>
              </a:buClr>
              <a:buSzPct val="145000"/>
              <a:tabLst>
                <a:tab pos="268288" algn="l"/>
              </a:tabLst>
              <a:defRPr/>
            </a:pPr>
            <a:r>
              <a:rPr lang="en-GB" sz="1400">
                <a:solidFill>
                  <a:prstClr val="black"/>
                </a:solidFill>
                <a:latin typeface="Arial" panose="020B0604020202020204" pitchFamily="34" charset="0"/>
                <a:ea typeface="Times New Roman"/>
                <a:cs typeface="Arial" panose="020B0604020202020204" pitchFamily="34" charset="0"/>
              </a:rPr>
              <a:t>As the main reasons for the EU's interest in BiH's accession, the respondents stated: natural resources, ensuring peace and stability, and expanding the European market. </a:t>
            </a:r>
          </a:p>
          <a:p>
            <a:pPr marL="0" lvl="1" algn="just">
              <a:spcAft>
                <a:spcPts val="300"/>
              </a:spcAft>
              <a:buClr>
                <a:srgbClr val="660033"/>
              </a:buClr>
              <a:buSzPct val="145000"/>
              <a:tabLst>
                <a:tab pos="268288" algn="l"/>
              </a:tabLst>
              <a:defRPr/>
            </a:pPr>
            <a:r>
              <a:rPr lang="en-GB" sz="1400">
                <a:solidFill>
                  <a:prstClr val="black"/>
                </a:solidFill>
                <a:latin typeface="Arial" panose="020B0604020202020204" pitchFamily="34" charset="0"/>
                <a:ea typeface="Times New Roman"/>
                <a:cs typeface="Arial" panose="020B0604020202020204" pitchFamily="34" charset="0"/>
              </a:rPr>
              <a:t>This year's survey indicates a modest rise in answers "skilled and qualified workers" in comparison to previous years.</a:t>
            </a:r>
          </a:p>
          <a:p>
            <a:pPr marL="0" lvl="1" algn="just">
              <a:spcAft>
                <a:spcPts val="300"/>
              </a:spcAft>
              <a:buClr>
                <a:srgbClr val="660033"/>
              </a:buClr>
              <a:buSzPct val="145000"/>
              <a:tabLst>
                <a:tab pos="268288" algn="l"/>
              </a:tabLst>
              <a:defRPr/>
            </a:pPr>
            <a:endParaRPr lang="bs-Latn-BA" altLang="sr-Latn-RS" sz="1400" dirty="0">
              <a:solidFill>
                <a:prstClr val="black"/>
              </a:solidFill>
              <a:latin typeface="Arial" panose="020B0604020202020204" pitchFamily="34" charset="0"/>
              <a:ea typeface="Times New Roman"/>
              <a:cs typeface="Arial" panose="020B0604020202020204" pitchFamily="34" charset="0"/>
            </a:endParaRPr>
          </a:p>
        </p:txBody>
      </p:sp>
      <p:sp>
        <p:nvSpPr>
          <p:cNvPr id="7" name="Rectangle 6"/>
          <p:cNvSpPr/>
          <p:nvPr/>
        </p:nvSpPr>
        <p:spPr>
          <a:xfrm>
            <a:off x="889206" y="701195"/>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19141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51085"/>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IS YOUR OPINION REGARDING THE FUTURE OF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9" name="Content Placeholder 7"/>
          <p:cNvGraphicFramePr>
            <a:graphicFrameLocks noGrp="1"/>
          </p:cNvGraphicFramePr>
          <p:nvPr>
            <p:ph sz="quarter" idx="4294967295"/>
            <p:extLst>
              <p:ext uri="{D42A27DB-BD31-4B8C-83A1-F6EECF244321}">
                <p14:modId xmlns:p14="http://schemas.microsoft.com/office/powerpoint/2010/main" val="1456174757"/>
              </p:ext>
            </p:extLst>
          </p:nvPr>
        </p:nvGraphicFramePr>
        <p:xfrm>
          <a:off x="3158611" y="555703"/>
          <a:ext cx="92392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89920" y="1108983"/>
            <a:ext cx="2686049" cy="4424288"/>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When asked about the future of the EU, the highest percentage of BiH people believe that the EU will strengthen internal relations and continue with enlargement, but this percentage shows a decline compared to earlier years (45.3% vs. 51.3%).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this year's survey, the opinion of inhabitants is slightly increasing that the EU as an integration will fail and undergo a type of block division. The results of this year's survey are most similar to the 2022 survey, at least when it comes to these two answer options.</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7" name="Rectangle 6"/>
          <p:cNvSpPr/>
          <p:nvPr/>
        </p:nvSpPr>
        <p:spPr>
          <a:xfrm>
            <a:off x="917388" y="570425"/>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015008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0406"/>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PART OF SOCIETY, IN YOUR OPINION, WOULD BENEFIT THE MOST FROM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0" name="Content Placeholder 10"/>
          <p:cNvGraphicFramePr>
            <a:graphicFrameLocks/>
          </p:cNvGraphicFramePr>
          <p:nvPr>
            <p:extLst>
              <p:ext uri="{D42A27DB-BD31-4B8C-83A1-F6EECF244321}">
                <p14:modId xmlns:p14="http://schemas.microsoft.com/office/powerpoint/2010/main" val="2718866797"/>
              </p:ext>
            </p:extLst>
          </p:nvPr>
        </p:nvGraphicFramePr>
        <p:xfrm>
          <a:off x="3028950" y="1370235"/>
          <a:ext cx="8991572" cy="46141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161635" y="1447694"/>
            <a:ext cx="3102866" cy="287771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majority of BiH population thinks that young people would benefit the most from the country’s accession.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Responses such as "politicians" and "entrepreneurs" have continued to increase since 2023 compared to earlier years, while the trend for the response "farmers" continues a slight decline.</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As in previous years, in 2024, one in ten persons think that no one would benefit from BiH accession to the EU. </a:t>
            </a:r>
          </a:p>
        </p:txBody>
      </p:sp>
      <p:sp>
        <p:nvSpPr>
          <p:cNvPr id="7" name="Rectangle 6"/>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2229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3"/>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DO YOU THINK IS THE GREATEST OBSTACLE COMPLICATING THE INTEGRATION OF BOSNIA AND HERZEGOVINA INTO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sz="quarter" idx="4294967295"/>
            <p:extLst>
              <p:ext uri="{D42A27DB-BD31-4B8C-83A1-F6EECF244321}">
                <p14:modId xmlns:p14="http://schemas.microsoft.com/office/powerpoint/2010/main" val="1047513642"/>
              </p:ext>
            </p:extLst>
          </p:nvPr>
        </p:nvGraphicFramePr>
        <p:xfrm>
          <a:off x="3657600" y="1353911"/>
          <a:ext cx="8311244" cy="472848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76954" y="1677590"/>
            <a:ext cx="2686049" cy="287771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politicisation of the integration process makes it most difficult for BiH to integrate into the EU, but to a greater extent than in previous years (34.3% vs. 40.9% vs. 39.1%).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"Unwillingness to change" ranks second, but the downward trend from 2023 continued, while objective obstacles and the current state of affairs in the EU recorded growth compared to previous years.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7" name="Rectangle 6"/>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08383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91668"/>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HAVE YOU HEARD OF THE DIRECTORATE FOR EUROPEAN INTEGRATION OF THE COUNCIL OF MINISTERS OF BIH?</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4047232024"/>
              </p:ext>
            </p:extLst>
          </p:nvPr>
        </p:nvGraphicFramePr>
        <p:xfrm>
          <a:off x="3322634" y="1246188"/>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1379" y="2184129"/>
            <a:ext cx="2686049" cy="299312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This year's survey showed that every second person in BiH has heard of the Directorate for European Integration.</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This knowledge is lower than a year earlier (-6%) and very similar to the result from 2022 </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(-1,8%).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7" name="Rectangle 6"/>
          <p:cNvSpPr/>
          <p:nvPr/>
        </p:nvSpPr>
        <p:spPr>
          <a:xfrm>
            <a:off x="889206" y="676580"/>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6504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47170" y="264519"/>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2024</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11" name="Group 88"/>
          <p:cNvGraphicFramePr>
            <a:graphicFrameLocks noGrp="1"/>
          </p:cNvGraphicFramePr>
          <p:nvPr>
            <p:custDataLst>
              <p:tags r:id="rId1"/>
            </p:custDataLst>
          </p:nvPr>
        </p:nvGraphicFramePr>
        <p:xfrm>
          <a:off x="889906" y="1569378"/>
          <a:ext cx="3278993" cy="3344547"/>
        </p:xfrm>
        <a:graphic>
          <a:graphicData uri="http://schemas.openxmlformats.org/drawingml/2006/table">
            <a:tbl>
              <a:tblPr/>
              <a:tblGrid>
                <a:gridCol w="889620">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City</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Village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55.2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58.1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46.4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FEMALE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18-34</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29.1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29.4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35-49</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25.0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50-64</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65+</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17.7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17.5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graphicFrame>
        <p:nvGraphicFramePr>
          <p:cNvPr id="12" name="Group 88"/>
          <p:cNvGraphicFramePr>
            <a:graphicFrameLocks noGrp="1"/>
          </p:cNvGraphicFramePr>
          <p:nvPr>
            <p:custDataLst>
              <p:tags r:id="rId2"/>
            </p:custDataLst>
          </p:nvPr>
        </p:nvGraphicFramePr>
        <p:xfrm>
          <a:off x="7921322" y="1591821"/>
          <a:ext cx="4031999" cy="3669591"/>
        </p:xfrm>
        <a:graphic>
          <a:graphicData uri="http://schemas.openxmlformats.org/drawingml/2006/table">
            <a:tbl>
              <a:tblPr/>
              <a:tblGrid>
                <a:gridCol w="1658948">
                  <a:extLst>
                    <a:ext uri="{9D8B030D-6E8A-4147-A177-3AD203B41FA5}">
                      <a16:colId xmlns:a16="http://schemas.microsoft.com/office/drawing/2014/main" val="20000"/>
                    </a:ext>
                  </a:extLst>
                </a:gridCol>
                <a:gridCol w="649516">
                  <a:extLst>
                    <a:ext uri="{9D8B030D-6E8A-4147-A177-3AD203B41FA5}">
                      <a16:colId xmlns:a16="http://schemas.microsoft.com/office/drawing/2014/main" val="20001"/>
                    </a:ext>
                  </a:extLst>
                </a:gridCol>
                <a:gridCol w="593263">
                  <a:extLst>
                    <a:ext uri="{9D8B030D-6E8A-4147-A177-3AD203B41FA5}">
                      <a16:colId xmlns:a16="http://schemas.microsoft.com/office/drawing/2014/main" val="20002"/>
                    </a:ext>
                  </a:extLst>
                </a:gridCol>
                <a:gridCol w="593263">
                  <a:extLst>
                    <a:ext uri="{9D8B030D-6E8A-4147-A177-3AD203B41FA5}">
                      <a16:colId xmlns:a16="http://schemas.microsoft.com/office/drawing/2014/main" val="20003"/>
                    </a:ext>
                  </a:extLst>
                </a:gridCol>
                <a:gridCol w="537009">
                  <a:extLst>
                    <a:ext uri="{9D8B030D-6E8A-4147-A177-3AD203B41FA5}">
                      <a16:colId xmlns:a16="http://schemas.microsoft.com/office/drawing/2014/main" val="20004"/>
                    </a:ext>
                  </a:extLst>
                </a:gridCol>
              </a:tblGrid>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1" u="none" strike="noStrike" cap="none" normalizeH="0" baseline="0">
                          <a:ln>
                            <a:noFill/>
                          </a:ln>
                          <a:solidFill>
                            <a:schemeClr val="bg1"/>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Without primary school</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0.2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Primary school</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10.6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Secondary school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64.7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62.7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68.2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67.8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University</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23.6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23.8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28.6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income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9.5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1-300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16.2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17.4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14.6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7.1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301-700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17.7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18.2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17.2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14.3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701-1000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16.4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14.4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10.7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1001 and more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39.6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37.1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42.3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64.3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5"/>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8" name="Group 88"/>
          <p:cNvGraphicFramePr>
            <a:graphicFrameLocks noGrp="1"/>
          </p:cNvGraphicFramePr>
          <p:nvPr>
            <p:custDataLst>
              <p:tags r:id="rId3"/>
            </p:custDataLst>
          </p:nvPr>
        </p:nvGraphicFramePr>
        <p:xfrm>
          <a:off x="4226377" y="1582985"/>
          <a:ext cx="3531844" cy="3669591"/>
        </p:xfrm>
        <a:graphic>
          <a:graphicData uri="http://schemas.openxmlformats.org/drawingml/2006/table">
            <a:tbl>
              <a:tblPr/>
              <a:tblGrid>
                <a:gridCol w="1142471">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Verdana" panose="020B0604030504040204" pitchFamily="34" charset="0"/>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Employed</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42.6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40.3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45.4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60.7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Student</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6.7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7.1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Housewife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10.7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11.7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9.1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7.1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Pensioner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20.8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20.6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21.1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25.0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Unemployed</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19.2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20.3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17.9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7.2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Croats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21.4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Bosniaks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72.2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11.9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39.3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Serbs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32.3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86.4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39.3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Other</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rtl="0" fontAlgn="b"/>
                      <a:r>
                        <a:rPr lang="en-GB" sz="800" b="1" i="0" u="none" strike="noStrike">
                          <a:solidFill>
                            <a:srgbClr val="FFFFFF"/>
                          </a:solidFill>
                          <a:effectLst/>
                          <a:latin typeface="Arial"/>
                        </a:rPr>
                        <a:t>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rtl="0" fontAlgn="b"/>
                      <a:r>
                        <a:rPr lang="en-GB" sz="800" b="1" i="0" u="none" strike="noStrike">
                          <a:solidFill>
                            <a:srgbClr val="FFFFFF"/>
                          </a:solidFill>
                          <a:effectLst/>
                          <a:latin typeface="Arial"/>
                        </a:rPr>
                        <a:t>2.9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rtl="0" fontAlgn="b"/>
                      <a:r>
                        <a:rPr lang="en-GB" sz="800" b="1" i="0" u="none" strike="noStrike">
                          <a:solidFill>
                            <a:srgbClr val="FFFFFF"/>
                          </a:solidFill>
                          <a:effectLst/>
                          <a:latin typeface="Arial"/>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8"/>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5912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17218"/>
            <a:ext cx="11302796"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topics related to the EU integration process are you most interested in?</a:t>
            </a:r>
            <a:br>
              <a:rPr lang="en-GB" sz="2000" cap="all">
                <a:solidFill>
                  <a:schemeClr val="bg1"/>
                </a:solidFill>
              </a:rPr>
            </a:br>
            <a:endParaRPr lang="en-GB" sz="2000" cap="all">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7" name="Content Placeholder 10"/>
          <p:cNvGraphicFramePr>
            <a:graphicFrameLocks/>
          </p:cNvGraphicFramePr>
          <p:nvPr>
            <p:extLst>
              <p:ext uri="{D42A27DB-BD31-4B8C-83A1-F6EECF244321}">
                <p14:modId xmlns:p14="http://schemas.microsoft.com/office/powerpoint/2010/main" val="3927144918"/>
              </p:ext>
            </p:extLst>
          </p:nvPr>
        </p:nvGraphicFramePr>
        <p:xfrm>
          <a:off x="2719979" y="960110"/>
          <a:ext cx="9334500" cy="50079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36522" y="1498458"/>
            <a:ext cx="2686049" cy="193899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2024, the topics that are the subject of interest in the media in BiH, in connection with the European integration process,  are the possibility of using EU financial assistance, the impact of the European integration process on the daily life and the benefits of EU integration. </a:t>
            </a:r>
          </a:p>
        </p:txBody>
      </p:sp>
      <p:sp>
        <p:nvSpPr>
          <p:cNvPr id="9" name="Rectangle 8"/>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014450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17218"/>
            <a:ext cx="11302796"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Which information sources do you most frequently utilise to learn about European integration? First response</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30997" y="1764077"/>
            <a:ext cx="2208714" cy="338554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In 2024, the Internet continued to be the primary source of information about European integration (first response).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second source is TV (40.3%).</a:t>
            </a: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Compared to 2022, TV continues to decline marginally, but it remains the second most important suorce of information on European integration.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sp>
        <p:nvSpPr>
          <p:cNvPr id="7" name="Rectangle 6"/>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graphicFrame>
        <p:nvGraphicFramePr>
          <p:cNvPr id="8" name="Content Placeholder 7"/>
          <p:cNvGraphicFramePr>
            <a:graphicFrameLocks/>
          </p:cNvGraphicFramePr>
          <p:nvPr>
            <p:extLst>
              <p:ext uri="{D42A27DB-BD31-4B8C-83A1-F6EECF244321}">
                <p14:modId xmlns:p14="http://schemas.microsoft.com/office/powerpoint/2010/main" val="2103708288"/>
              </p:ext>
            </p:extLst>
          </p:nvPr>
        </p:nvGraphicFramePr>
        <p:xfrm>
          <a:off x="2988129" y="1673679"/>
          <a:ext cx="9101037" cy="3804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6282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30201"/>
            <a:ext cx="11302796"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The largest donor of funds to BiH is...?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3968807962"/>
              </p:ext>
            </p:extLst>
          </p:nvPr>
        </p:nvGraphicFramePr>
        <p:xfrm>
          <a:off x="4386679" y="941387"/>
          <a:ext cx="6650037"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85384" y="2087261"/>
            <a:ext cx="3560427" cy="2954655"/>
          </a:xfrm>
          <a:prstGeom prst="rect">
            <a:avLst/>
          </a:prstGeom>
          <a:noFill/>
        </p:spPr>
        <p:txBody>
          <a:bodyPr wrap="square" lIns="0" tIns="0" rIns="0" bIns="0" rtlCol="0">
            <a:spAutoFit/>
          </a:bodyPr>
          <a:lstStyle/>
          <a:p>
            <a:pPr marL="0" lvl="1">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Six out of ten people in BiH believe the EU is the biggest donor. </a:t>
            </a:r>
          </a:p>
          <a:p>
            <a:pPr marL="0" lvl="1">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The response “Turkey” remained at the level of 2023, while the percentage for response “Russia” increased by 4.3% compared to 2023. </a:t>
            </a:r>
          </a:p>
          <a:p>
            <a:pPr marL="0" lvl="1">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Unlike in previous years when the respondents had a choice to answer "Japan", this year "China" replaced this donor country and 7% of people believe that China is the biggest donor of funds to BiH.</a:t>
            </a:r>
          </a:p>
        </p:txBody>
      </p:sp>
      <p:sp>
        <p:nvSpPr>
          <p:cNvPr id="7" name="Rectangle 6"/>
          <p:cNvSpPr/>
          <p:nvPr/>
        </p:nvSpPr>
        <p:spPr>
          <a:xfrm>
            <a:off x="917388" y="536241"/>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93284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21655"/>
            <a:ext cx="11302796"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ACCORDING TO YOUR ESTIMATES, WHEN WILL BIH JOIN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258372765"/>
              </p:ext>
            </p:extLst>
          </p:nvPr>
        </p:nvGraphicFramePr>
        <p:xfrm>
          <a:off x="3605871" y="666750"/>
          <a:ext cx="8858250" cy="539115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033272" y="1517183"/>
            <a:ext cx="3182111" cy="295465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39.6% of people are optimistic stating that BiH could join the EU in a maximum of 10 years.</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percentage of people  who believe this could happen in the next 15 years is increasing, while the percentages who believe it will happen in the next 20 years (-0.9%) and never (-1.5%) are decreasing slightly.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Times New Roman"/>
                <a:cs typeface="Arial" panose="020B0604020202020204" pitchFamily="34" charset="0"/>
              </a:rPr>
              <a:t>  </a:t>
            </a:r>
          </a:p>
        </p:txBody>
      </p:sp>
      <p:sp>
        <p:nvSpPr>
          <p:cNvPr id="7" name="Rectangle 6"/>
          <p:cNvSpPr/>
          <p:nvPr/>
        </p:nvSpPr>
        <p:spPr>
          <a:xfrm>
            <a:off x="917388" y="527695"/>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199181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5977"/>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Is there an alternative to BiH's European path, in your opinion?</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p:cNvGraphicFramePr>
          <p:nvPr>
            <p:extLst>
              <p:ext uri="{D42A27DB-BD31-4B8C-83A1-F6EECF244321}">
                <p14:modId xmlns:p14="http://schemas.microsoft.com/office/powerpoint/2010/main" val="2632828991"/>
              </p:ext>
            </p:extLst>
          </p:nvPr>
        </p:nvGraphicFramePr>
        <p:xfrm>
          <a:off x="3495439" y="11795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58626" y="1999041"/>
            <a:ext cx="2686049" cy="193899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Times New Roman"/>
                <a:cs typeface="Arial" panose="020B0604020202020204" pitchFamily="34" charset="0"/>
              </a:rPr>
              <a:t>The upward trend in the opinion that the European path of BiH has no alternative continued this year. Although the opinions were divided last year, this year 53.9% of people of BiH think that the European path has no alternative (53.9% vs. 45.4% vs 48.0%). </a:t>
            </a:r>
          </a:p>
        </p:txBody>
      </p:sp>
      <p:sp>
        <p:nvSpPr>
          <p:cNvPr id="7" name="Rectangle 6"/>
          <p:cNvSpPr/>
          <p:nvPr/>
        </p:nvSpPr>
        <p:spPr>
          <a:xfrm>
            <a:off x="917388" y="527695"/>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2022</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62329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pSp>
        <p:nvGrpSpPr>
          <p:cNvPr id="2" name="Group 1"/>
          <p:cNvGrpSpPr/>
          <p:nvPr/>
        </p:nvGrpSpPr>
        <p:grpSpPr>
          <a:xfrm>
            <a:off x="1575047" y="1363437"/>
            <a:ext cx="9482588" cy="3731078"/>
            <a:chOff x="1575047" y="1363437"/>
            <a:chExt cx="9482588" cy="3731078"/>
          </a:xfrm>
        </p:grpSpPr>
        <p:graphicFrame>
          <p:nvGraphicFramePr>
            <p:cNvPr id="9" name="Content Placeholder 5"/>
            <p:cNvGraphicFramePr>
              <a:graphicFrameLocks/>
            </p:cNvGraphicFramePr>
            <p:nvPr/>
          </p:nvGraphicFramePr>
          <p:xfrm>
            <a:off x="1575047" y="1363437"/>
            <a:ext cx="5127832" cy="3731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5"/>
            <p:cNvGraphicFramePr>
              <a:graphicFrameLocks/>
            </p:cNvGraphicFramePr>
            <p:nvPr/>
          </p:nvGraphicFramePr>
          <p:xfrm>
            <a:off x="6564086" y="1641021"/>
            <a:ext cx="4493549" cy="3412672"/>
          </p:xfrm>
          <a:graphic>
            <a:graphicData uri="http://schemas.openxmlformats.org/drawingml/2006/chart">
              <c:chart xmlns:c="http://schemas.openxmlformats.org/drawingml/2006/chart" xmlns:r="http://schemas.openxmlformats.org/officeDocument/2006/relationships" r:id="rId5"/>
            </a:graphicData>
          </a:graphic>
        </p:graphicFrame>
      </p:grpSp>
      <p:sp>
        <p:nvSpPr>
          <p:cNvPr id="13" name="Title 15"/>
          <p:cNvSpPr>
            <a:spLocks noGrp="1"/>
          </p:cNvSpPr>
          <p:nvPr>
            <p:ph type="title"/>
          </p:nvPr>
        </p:nvSpPr>
        <p:spPr>
          <a:xfrm>
            <a:off x="1547170" y="238882"/>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2024</a:t>
            </a:r>
          </a:p>
        </p:txBody>
      </p:sp>
    </p:spTree>
    <p:extLst>
      <p:ext uri="{BB962C8B-B14F-4D97-AF65-F5344CB8AC3E}">
        <p14:creationId xmlns:p14="http://schemas.microsoft.com/office/powerpoint/2010/main" val="195333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nvGraphicFramePr>
        <p:xfrm>
          <a:off x="6515100" y="1502228"/>
          <a:ext cx="5372099" cy="45475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0336"/>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8" name="Content Placeholder 5"/>
          <p:cNvGraphicFramePr>
            <a:graphicFrameLocks/>
          </p:cNvGraphicFramePr>
          <p:nvPr/>
        </p:nvGraphicFramePr>
        <p:xfrm>
          <a:off x="1494064" y="1583872"/>
          <a:ext cx="4865915" cy="3722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00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nvGraphicFramePr>
        <p:xfrm>
          <a:off x="6319158" y="1526722"/>
          <a:ext cx="5792324" cy="4482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nvGraphicFramePr>
        <p:xfrm>
          <a:off x="1510394" y="1436913"/>
          <a:ext cx="4563836" cy="3804557"/>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5"/>
          <p:cNvSpPr>
            <a:spLocks noGrp="1"/>
          </p:cNvSpPr>
          <p:nvPr>
            <p:ph type="title"/>
          </p:nvPr>
        </p:nvSpPr>
        <p:spPr>
          <a:xfrm>
            <a:off x="1547170" y="247428"/>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94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nvGraphicFramePr>
        <p:xfrm>
          <a:off x="3404508" y="1469572"/>
          <a:ext cx="5792324" cy="4482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8881"/>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51930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sp>
        <p:nvSpPr>
          <p:cNvPr id="4" name="Rectangle 3"/>
          <p:cNvSpPr/>
          <p:nvPr/>
        </p:nvSpPr>
        <p:spPr>
          <a:xfrm>
            <a:off x="1323834" y="781861"/>
            <a:ext cx="10031104" cy="5047536"/>
          </a:xfrm>
          <a:prstGeom prst="rect">
            <a:avLst/>
          </a:prstGeom>
        </p:spPr>
        <p:txBody>
          <a:bodyPr wrap="square">
            <a:spAutoFit/>
          </a:bodyPr>
          <a:lstStyle/>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Nine out of ten BiH residents would cast ballot in a referendum on the country's EU membership. Seven out of ten BiH residents would vote in favour of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country’s accession to the EU. On average, eight out of ten residents of the FBiH and the Brčko District of BiH would vote in favour of the country’s accession to the EU compared to five out of ten in the RS. </a:t>
            </a: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165100" marR="0" lvl="0" indent="0" algn="l"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Compared to previous surveys, this year's survey shows that residents' support for the entry of BiH</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a:t>
            </a:r>
            <a:endPar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165100" marR="0" lvl="0" indent="0" algn="l"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in the EU is in a slight decline (71.2%). Compared to the survey in 2022, this support       </a:t>
            </a:r>
          </a:p>
          <a:p>
            <a:pPr marL="165100" marR="0" lvl="0" indent="0" algn="l"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decreased by 6.2%, and compared to the survey in 2023, the percentage of support decreased by 2.1%.  </a:t>
            </a:r>
          </a:p>
          <a:p>
            <a:pPr marL="165100" marR="0" lvl="0" indent="0" algn="l"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At the same time, the percentage of respondents who opposed BiH’s accession to the EU increased by 4.5%</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a:t>
            </a:r>
          </a:p>
          <a:p>
            <a:pPr marL="165100" marR="0" lvl="0" indent="0" algn="l"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compared to the survey in 2023. </a:t>
            </a:r>
          </a:p>
          <a:p>
            <a:pPr marL="165100" marR="0" lvl="0" indent="0" algn="just" defTabSz="914400" rtl="0" eaLnBrk="1" fontAlgn="auto" latinLnBrk="0" hangingPunct="1">
              <a:lnSpc>
                <a:spcPct val="100000"/>
              </a:lnSpc>
              <a:spcBef>
                <a:spcPts val="0"/>
              </a:spcBef>
              <a:spcAft>
                <a:spcPts val="0"/>
              </a:spcAft>
              <a:buClr>
                <a:srgbClr val="4472C4">
                  <a:lumMod val="50000"/>
                </a:srgbClr>
              </a:buClr>
              <a:buSzTx/>
              <a:buFontTx/>
              <a:buNone/>
              <a:tabLst/>
              <a:defRPr/>
            </a:pPr>
            <a:endParaRPr kumimoji="0" lang="bs-Latn-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a:p>
            <a:pPr marL="165100" marR="0" lvl="0" indent="0" algn="just"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By Entities, almost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four</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out of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ten</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(37.9%) of the RS residents would vote in the referendum against the accession    </a:t>
            </a:r>
          </a:p>
          <a:p>
            <a:pPr marL="165100" marR="0" lvl="0" indent="0" algn="just" defTabSz="914400" rtl="0" eaLnBrk="1" fontAlgn="auto" latinLnBrk="0" hangingPunct="1">
              <a:lnSpc>
                <a:spcPct val="100000"/>
              </a:lnSpc>
              <a:spcBef>
                <a:spcPts val="0"/>
              </a:spcBef>
              <a:spcAft>
                <a:spcPts val="0"/>
              </a:spcAft>
              <a:buClr>
                <a:srgbClr val="4472C4">
                  <a:lumMod val="50000"/>
                </a:srgbClr>
              </a:buClr>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rPr>
              <a:t>      and 9.9% of the FBiH residents.</a:t>
            </a: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freedom of movement of people, capital, and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goods</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followed by the guarantees of long-term peace and political stability and adherence to laws and regulations are the main reasons why </a:t>
            </a:r>
            <a:r>
              <a:rPr kumimoji="0" lang="bs-Latn-BA"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people </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support BiH’s accession to the EU. </a:t>
            </a: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endParaRPr kumimoji="0" lang="hr-BA"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Higher living expenses and taxes are the most frequent reason given by respondents for not supporting EU membership in a referendum. In addition to these, the excessive centralisation and emigration are notable causes. The loss of cultural diversity has been replaced by population emigration, particularly in the Republika Srpska, where this was one of the main arguments against EU membership. It is noteworthy that as of this year, </a:t>
            </a:r>
            <a:r>
              <a:rPr kumimoji="0" lang="en-GB"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population emigration</a:t>
            </a:r>
            <a:r>
              <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is listed as one of the reasons. </a:t>
            </a:r>
          </a:p>
          <a:p>
            <a:pPr marL="450850" marR="0" lvl="0" indent="-285750" algn="just" defTabSz="914400" rtl="0" eaLnBrk="1" fontAlgn="auto" latinLnBrk="0" hangingPunct="1">
              <a:lnSpc>
                <a:spcPct val="100000"/>
              </a:lnSpc>
              <a:spcBef>
                <a:spcPts val="0"/>
              </a:spcBef>
              <a:spcAft>
                <a:spcPts val="0"/>
              </a:spcAft>
              <a:buClr>
                <a:srgbClr val="4472C4">
                  <a:lumMod val="50000"/>
                </a:srgbClr>
              </a:buClr>
              <a:buSzTx/>
              <a:buFont typeface="Wingdings" pitchFamily="2" charset="2"/>
              <a:buChar char="§"/>
              <a:tabLst/>
              <a:defRPr/>
            </a:pPr>
            <a:endParaRPr kumimoji="0" lang="en-US" altLang="sr-Latn-R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56709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2.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3.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4.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5.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6.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5187</TotalTime>
  <Words>4936</Words>
  <Application>Microsoft Office PowerPoint</Application>
  <PresentationFormat>Widescreen</PresentationFormat>
  <Paragraphs>741</Paragraphs>
  <Slides>44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Calibri Light</vt:lpstr>
      <vt:lpstr>Verdana</vt:lpstr>
      <vt:lpstr>Wingdings</vt:lpstr>
      <vt:lpstr>Office Theme</vt:lpstr>
      <vt:lpstr>1_Office Theme</vt:lpstr>
      <vt:lpstr>3_Office Theme</vt:lpstr>
      <vt:lpstr>PUBLIC OPINION POLL Views on membership of the European Union  and the EU integration process</vt:lpstr>
      <vt:lpstr>METHODOLOGY</vt:lpstr>
      <vt:lpstr>PowerPoint Presentation</vt:lpstr>
      <vt:lpstr>SOCIO-DEMOGRAPHIC CHARACTERISTICS OF THE SAMPLE 2024</vt:lpstr>
      <vt:lpstr>SOCIO-DEMOGRAPHIC CHARACTERISTICS OF THE SAMPLE 2024</vt:lpstr>
      <vt:lpstr>SOCIO-DEMOGRAPHIC CHARACTERISTICS OF THE SAMPLE 2024</vt:lpstr>
      <vt:lpstr>SOCIO-DEMOGRAPHIC CHARACTERISTICS OF THE SAMPLE 2024</vt:lpstr>
      <vt:lpstr>SOCIO-DEMOGRAPHIC CHARACTERISTICS OF THE SAMPLE 2024</vt:lpstr>
      <vt:lpstr>MAIN FINDINGS</vt:lpstr>
      <vt:lpstr>PowerPoint Presentation</vt:lpstr>
      <vt:lpstr>MAIN FINDINGS</vt:lpstr>
      <vt:lpstr>MAIN FINDINGS</vt:lpstr>
      <vt:lpstr>PowerPoint Presentation</vt:lpstr>
      <vt:lpstr>1. How would you vote if a referendum on EU membership were to be held tomorrow and the question was "Do you support the accession of BiH into the EU?" </vt:lpstr>
      <vt:lpstr>2. Why do you support BiH's accession to the EU? </vt:lpstr>
      <vt:lpstr>3. Why do you not support BiH's accession to the EU? </vt:lpstr>
      <vt:lpstr>4. In your opinion, which of the following reforms is necessary to improve the daily life of BiH inhabitants? </vt:lpstr>
      <vt:lpstr>5. Why do you think the EU is interested in BiH's accession? </vt:lpstr>
      <vt:lpstr>6.  WHAT IS YOUR OPINION REGARDING THE FUTURE OF THE EU? </vt:lpstr>
      <vt:lpstr>7. WHAT PART OF SOCIETY, IN YOUR OPINION, WOULD BENEFIT THE MOST FROM BIH’S ACCESSION TO THE EU? </vt:lpstr>
      <vt:lpstr>8. DO YOU EXPECT THAT THE STANDARD OF LIVING OF CITIZENS WILL SIGNIFICANTLY IMPROVE AFTER THE ACCESSION OF BiH TO THE EU? </vt:lpstr>
      <vt:lpstr>9. WHAT DO YOU THINK IS THE GREATEST OBSTACLE COMPLICATING THE INTEGRATION OF BOSNIA AND HERZEGOVINA INTO THE EU? </vt:lpstr>
      <vt:lpstr>10. HAVE YOU HEARD OF THE DIRECTORATE FOR EUROPEAN INTEGRATION OF THE COUNCIL OF MINISTERS OF BIH? </vt:lpstr>
      <vt:lpstr>11. What topics related to the EU integration process are you most interested in? </vt:lpstr>
      <vt:lpstr>12. Which information sources do you most frequently utilise to learn about European integration? </vt:lpstr>
      <vt:lpstr>13. THE LARGEST DONOR OF FUNDS TO BiH IS...? </vt:lpstr>
      <vt:lpstr>14. ACCORDING TO YOUR ESTIMATES, WHEN WILL BIH ENTER THE EU? </vt:lpstr>
      <vt:lpstr>15. Is there an alternative to BiH's European path, in your opinion? </vt:lpstr>
      <vt:lpstr>PowerPoint Presentation</vt:lpstr>
      <vt:lpstr>PowerPoint Presentation</vt:lpstr>
      <vt:lpstr>IF A REFERENDUM FOR EU MEMBERSHIP WERE TO BE HELD tomorrow, WITH THE QUESTION “DO YOU SUPPORT THE ENTRY OF BOSNIA AND HERZEGOVINA INTO THE EUROPEAN UNION”, HOW WOULD YOU VOTE? </vt:lpstr>
      <vt:lpstr>Why do you support BiH's accession to the EU? </vt:lpstr>
      <vt:lpstr>Why do you not support BiH's accession to the EU? </vt:lpstr>
      <vt:lpstr>In your opinion, which of the following reforms is necessary to improve the daily life of BiH inhabitants? </vt:lpstr>
      <vt:lpstr>Why do you think the EU is interested in BiH’s accession? </vt:lpstr>
      <vt:lpstr>WHAT IS YOUR OPINION REGARDING THE FUTURE OF THE EU? </vt:lpstr>
      <vt:lpstr>WHAT PART OF SOCIETY, IN YOUR OPINION, WOULD BENEFIT THE MOST FROM BIH’S ACCESSION TO THE EU? </vt:lpstr>
      <vt:lpstr>WHAT DO YOU THINK IS THE GREATEST OBSTACLE COMPLICATING THE INTEGRATION OF BOSNIA AND HERZEGOVINA INTO THE EU? </vt:lpstr>
      <vt:lpstr>HAVE YOU HEARD OF THE DIRECTORATE FOR EUROPEAN INTEGRATION OF THE COUNCIL OF MINISTERS OF BIH? </vt:lpstr>
      <vt:lpstr>What topics related to the EU integration process are you most interested in? </vt:lpstr>
      <vt:lpstr>Which information sources do you most frequently utilise to learn about European integration? First response </vt:lpstr>
      <vt:lpstr>The largest donor of funds to BiH is...? </vt:lpstr>
      <vt:lpstr>ACCORDING TO YOUR ESTIMATES, WHEN WILL BIH JOIN THE EU? </vt:lpstr>
      <vt:lpstr>Is there an alternative to BiH's European path, in your opinion?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Babić</dc:creator>
  <cp:lastModifiedBy>Biljana Ivanović</cp:lastModifiedBy>
  <cp:revision>544</cp:revision>
  <cp:lastPrinted>2024-07-10T12:23:15Z</cp:lastPrinted>
  <dcterms:created xsi:type="dcterms:W3CDTF">2018-05-03T12:44:24Z</dcterms:created>
  <dcterms:modified xsi:type="dcterms:W3CDTF">2025-01-28T14:09:21Z</dcterms:modified>
</cp:coreProperties>
</file>