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notesSlides/notesSlide4.xml" ContentType="application/vnd.openxmlformats-officedocument.presentationml.notesSl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theme/themeOverride15.xml" ContentType="application/vnd.openxmlformats-officedocument.themeOverride+xml"/>
  <Override PartName="/ppt/charts/chart17.xml" ContentType="application/vnd.openxmlformats-officedocument.drawingml.chart+xml"/>
  <Override PartName="/ppt/theme/themeOverride16.xml" ContentType="application/vnd.openxmlformats-officedocument.themeOverride+xml"/>
  <Override PartName="/ppt/charts/chart18.xml" ContentType="application/vnd.openxmlformats-officedocument.drawingml.chart+xml"/>
  <Override PartName="/ppt/theme/themeOverride17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9.xml" ContentType="application/vnd.openxmlformats-officedocument.drawingml.chart+xml"/>
  <Override PartName="/ppt/theme/themeOverride18.xml" ContentType="application/vnd.openxmlformats-officedocument.themeOverride+xml"/>
  <Override PartName="/ppt/charts/chart20.xml" ContentType="application/vnd.openxmlformats-officedocument.drawingml.chart+xml"/>
  <Override PartName="/ppt/theme/themeOverride19.xml" ContentType="application/vnd.openxmlformats-officedocument.themeOverride+xml"/>
  <Override PartName="/ppt/charts/chart21.xml" ContentType="application/vnd.openxmlformats-officedocument.drawingml.chart+xml"/>
  <Override PartName="/ppt/theme/themeOverride20.xml" ContentType="application/vnd.openxmlformats-officedocument.themeOverride+xml"/>
  <Override PartName="/ppt/charts/chart22.xml" ContentType="application/vnd.openxmlformats-officedocument.drawingml.chart+xml"/>
  <Override PartName="/ppt/theme/themeOverride21.xml" ContentType="application/vnd.openxmlformats-officedocument.themeOverride+xml"/>
  <Override PartName="/ppt/charts/chart23.xml" ContentType="application/vnd.openxmlformats-officedocument.drawingml.chart+xml"/>
  <Override PartName="/ppt/theme/themeOverride22.xml" ContentType="application/vnd.openxmlformats-officedocument.themeOverr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charts/chart24.xml" ContentType="application/vnd.openxmlformats-officedocument.drawingml.chart+xml"/>
  <Override PartName="/ppt/theme/themeOverride23.xml" ContentType="application/vnd.openxmlformats-officedocument.themeOverride+xml"/>
  <Override PartName="/ppt/charts/chart25.xml" ContentType="application/vnd.openxmlformats-officedocument.drawingml.chart+xml"/>
  <Override PartName="/ppt/theme/themeOverride24.xml" ContentType="application/vnd.openxmlformats-officedocument.themeOverride+xml"/>
  <Override PartName="/ppt/charts/chart26.xml" ContentType="application/vnd.openxmlformats-officedocument.drawingml.chart+xml"/>
  <Override PartName="/ppt/theme/themeOverride25.xml" ContentType="application/vnd.openxmlformats-officedocument.themeOverr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theme/themeOverride26.xml" ContentType="application/vnd.openxmlformats-officedocument.themeOverride+xml"/>
  <Override PartName="/ppt/charts/chart29.xml" ContentType="application/vnd.openxmlformats-officedocument.drawingml.chart+xml"/>
  <Override PartName="/ppt/theme/themeOverride27.xml" ContentType="application/vnd.openxmlformats-officedocument.themeOverride+xml"/>
  <Override PartName="/ppt/charts/chart30.xml" ContentType="application/vnd.openxmlformats-officedocument.drawingml.chart+xml"/>
  <Override PartName="/ppt/theme/themeOverride28.xml" ContentType="application/vnd.openxmlformats-officedocument.themeOverride+xml"/>
  <Override PartName="/ppt/charts/chart31.xml" ContentType="application/vnd.openxmlformats-officedocument.drawingml.chart+xml"/>
  <Override PartName="/ppt/theme/themeOverride29.xml" ContentType="application/vnd.openxmlformats-officedocument.themeOverride+xml"/>
  <Override PartName="/ppt/charts/chart32.xml" ContentType="application/vnd.openxmlformats-officedocument.drawingml.chart+xml"/>
  <Override PartName="/ppt/theme/themeOverride30.xml" ContentType="application/vnd.openxmlformats-officedocument.themeOverride+xml"/>
  <Override PartName="/ppt/charts/chart33.xml" ContentType="application/vnd.openxmlformats-officedocument.drawingml.chart+xml"/>
  <Override PartName="/ppt/theme/themeOverride31.xml" ContentType="application/vnd.openxmlformats-officedocument.themeOverride+xml"/>
  <Override PartName="/ppt/charts/chart34.xml" ContentType="application/vnd.openxmlformats-officedocument.drawingml.chart+xml"/>
  <Override PartName="/ppt/theme/themeOverride32.xml" ContentType="application/vnd.openxmlformats-officedocument.themeOverride+xml"/>
  <Override PartName="/ppt/notesSlides/notesSlide5.xml" ContentType="application/vnd.openxmlformats-officedocument.presentationml.notesSlide+xml"/>
  <Override PartName="/ppt/charts/chart35.xml" ContentType="application/vnd.openxmlformats-officedocument.drawingml.chart+xml"/>
  <Override PartName="/ppt/theme/themeOverride33.xml" ContentType="application/vnd.openxmlformats-officedocument.themeOverride+xml"/>
  <Override PartName="/ppt/charts/chart36.xml" ContentType="application/vnd.openxmlformats-officedocument.drawingml.chart+xml"/>
  <Override PartName="/ppt/theme/themeOverride34.xml" ContentType="application/vnd.openxmlformats-officedocument.themeOverride+xml"/>
  <Override PartName="/ppt/charts/chart37.xml" ContentType="application/vnd.openxmlformats-officedocument.drawingml.chart+xml"/>
  <Override PartName="/ppt/theme/themeOverride35.xml" ContentType="application/vnd.openxmlformats-officedocument.themeOverr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44" r:id="rId3"/>
  </p:sldMasterIdLst>
  <p:notesMasterIdLst>
    <p:notesMasterId r:id="rId49"/>
  </p:notesMasterIdLst>
  <p:sldIdLst>
    <p:sldId id="263" r:id="rId4"/>
    <p:sldId id="356" r:id="rId5"/>
    <p:sldId id="274" r:id="rId6"/>
    <p:sldId id="275" r:id="rId7"/>
    <p:sldId id="340" r:id="rId8"/>
    <p:sldId id="342" r:id="rId9"/>
    <p:sldId id="343" r:id="rId10"/>
    <p:sldId id="344" r:id="rId11"/>
    <p:sldId id="326" r:id="rId12"/>
    <p:sldId id="345" r:id="rId13"/>
    <p:sldId id="346" r:id="rId14"/>
    <p:sldId id="360" r:id="rId15"/>
    <p:sldId id="279" r:id="rId16"/>
    <p:sldId id="289" r:id="rId17"/>
    <p:sldId id="290" r:id="rId18"/>
    <p:sldId id="291" r:id="rId19"/>
    <p:sldId id="292" r:id="rId20"/>
    <p:sldId id="293" r:id="rId21"/>
    <p:sldId id="295" r:id="rId22"/>
    <p:sldId id="296" r:id="rId23"/>
    <p:sldId id="359" r:id="rId24"/>
    <p:sldId id="298" r:id="rId25"/>
    <p:sldId id="315" r:id="rId26"/>
    <p:sldId id="348" r:id="rId27"/>
    <p:sldId id="317" r:id="rId28"/>
    <p:sldId id="318" r:id="rId29"/>
    <p:sldId id="319" r:id="rId30"/>
    <p:sldId id="362" r:id="rId31"/>
    <p:sldId id="363" r:id="rId32"/>
    <p:sldId id="305" r:id="rId33"/>
    <p:sldId id="350" r:id="rId34"/>
    <p:sldId id="306" r:id="rId35"/>
    <p:sldId id="332" r:id="rId36"/>
    <p:sldId id="333" r:id="rId37"/>
    <p:sldId id="322" r:id="rId38"/>
    <p:sldId id="334" r:id="rId39"/>
    <p:sldId id="336" r:id="rId40"/>
    <p:sldId id="337" r:id="rId41"/>
    <p:sldId id="338" r:id="rId42"/>
    <p:sldId id="323" r:id="rId43"/>
    <p:sldId id="351" r:id="rId44"/>
    <p:sldId id="352" r:id="rId45"/>
    <p:sldId id="339" r:id="rId46"/>
    <p:sldId id="353" r:id="rId47"/>
    <p:sldId id="325" r:id="rId48"/>
  </p:sldIdLst>
  <p:sldSz cx="12192000" cy="6858000"/>
  <p:notesSz cx="6858000" cy="9945688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689B94B-BDEA-DE42-B79F-4F9DB8A05359}" name="Maja Rimac" initials="MR" userId="S::maja.rimac@dei.gov.ba::93c72c25-3ff5-40d5-aae1-a56c0fc3b8e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or Dujmović" initials="DD" lastIdx="2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008C"/>
    <a:srgbClr val="FE60DC"/>
    <a:srgbClr val="F8B318"/>
    <a:srgbClr val="0000CC"/>
    <a:srgbClr val="B07BD7"/>
    <a:srgbClr val="FFBDF1"/>
    <a:srgbClr val="FFFFFF"/>
    <a:srgbClr val="C1C1C1"/>
    <a:srgbClr val="FACF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671" autoAdjust="0"/>
  </p:normalViewPr>
  <p:slideViewPr>
    <p:cSldViewPr snapToGrid="0">
      <p:cViewPr varScale="1">
        <p:scale>
          <a:sx n="101" d="100"/>
          <a:sy n="101" d="100"/>
        </p:scale>
        <p:origin x="58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commentAuthors" Target="commentAuthors.xml"/><Relationship Id="rId55" Type="http://schemas.microsoft.com/office/2018/10/relationships/authors" Target="author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4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5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6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7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9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20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21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22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23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24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25.xm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26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27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28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29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30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31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32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33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34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35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s-Latn-B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bs-Latn-BA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3.1089552075809053E-2"/>
          <c:y val="9.411649930663475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291027707830956"/>
          <c:y val="0.10560986906765778"/>
          <c:w val="0.50972351219901946"/>
          <c:h val="0.801621253379247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rgbClr val="BD9B08"/>
              </a:solidFill>
            </a:ln>
          </c:spPr>
          <c:dPt>
            <c:idx val="0"/>
            <c:bubble3D val="0"/>
            <c:spPr>
              <a:solidFill>
                <a:srgbClr val="BD9B08"/>
              </a:solidFill>
              <a:ln w="19050" cmpd="sng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C9D-4954-9649-907DB77CE069}"/>
              </c:ext>
            </c:extLst>
          </c:dPt>
          <c:dPt>
            <c:idx val="1"/>
            <c:bubble3D val="0"/>
            <c:spPr>
              <a:solidFill>
                <a:srgbClr val="E6304B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C9D-4954-9649-907DB77CE069}"/>
              </c:ext>
            </c:extLst>
          </c:dPt>
          <c:dLbls>
            <c:dLbl>
              <c:idx val="0"/>
              <c:layout>
                <c:manualLayout>
                  <c:x val="-3.8980172478965667E-3"/>
                  <c:y val="-1.1477771077977922E-2"/>
                </c:manualLayout>
              </c:layout>
              <c:spPr/>
              <c:txPr>
                <a:bodyPr/>
                <a:lstStyle/>
                <a:p>
                  <a:pPr>
                    <a:defRPr sz="1050" b="1">
                      <a:solidFill>
                        <a:schemeClr val="bg1"/>
                      </a:solidFill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9D-4954-9649-907DB77CE069}"/>
                </c:ext>
              </c:extLst>
            </c:dLbl>
            <c:dLbl>
              <c:idx val="1"/>
              <c:layout>
                <c:manualLayout>
                  <c:x val="5.8520837702609584E-3"/>
                  <c:y val="-4.7991298867792687E-2"/>
                </c:manualLayout>
              </c:layout>
              <c:spPr/>
              <c:txPr>
                <a:bodyPr/>
                <a:lstStyle/>
                <a:p>
                  <a:pPr>
                    <a:defRPr sz="1050" b="1">
                      <a:solidFill>
                        <a:schemeClr val="bg1"/>
                      </a:solidFill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9D-4954-9649-907DB77CE0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Muško</c:v>
                </c:pt>
                <c:pt idx="1">
                  <c:v>Žensko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48.5</c:v>
                </c:pt>
                <c:pt idx="1">
                  <c:v>51.5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9D-4954-9649-907DB77CE0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23814177219534494"/>
          <c:y val="0.87877283723363642"/>
          <c:w val="0.34476061359618898"/>
          <c:h val="9.059268610155119E-2"/>
        </c:manualLayout>
      </c:layout>
      <c:overlay val="0"/>
      <c:txPr>
        <a:bodyPr/>
        <a:lstStyle/>
        <a:p>
          <a:pPr>
            <a:defRPr sz="1100">
              <a:latin typeface="Arial" panose="020B0604020202020204" pitchFamily="34" charset="0"/>
              <a:cs typeface="Arial" panose="020B0604020202020204" pitchFamily="34" charset="0"/>
            </a:defRPr>
          </a:pPr>
          <a:endParaRPr lang="sr-Latn-R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s-Latn-B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Gubitak raznolikosti kultura</c:v>
                </c:pt>
              </c:strCache>
            </c:strRef>
          </c:tx>
          <c:spPr>
            <a:solidFill>
              <a:srgbClr val="00B6FF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20.21751295733613</c:v>
                </c:pt>
                <c:pt idx="1">
                  <c:v>19.085804883333704</c:v>
                </c:pt>
                <c:pt idx="2">
                  <c:v>20.238086151641962</c:v>
                </c:pt>
                <c:pt idx="3">
                  <c:v>38.990752457899347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779-4199-8BDD-690991C658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Povećana birokratija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8.398414949223735</c:v>
                </c:pt>
                <c:pt idx="1">
                  <c:v>9.1</c:v>
                </c:pt>
                <c:pt idx="2">
                  <c:v>8.2684674965942904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009-4BE6-BF93-80CF18C77A8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Veći troškovi života i poreza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Sheet1!$D$2:$D$5</c:f>
              <c:numCache>
                <c:formatCode>0.0</c:formatCode>
                <c:ptCount val="4"/>
                <c:pt idx="0">
                  <c:v>36.633382959848404</c:v>
                </c:pt>
                <c:pt idx="1">
                  <c:v>37.765190614818714</c:v>
                </c:pt>
                <c:pt idx="2">
                  <c:v>36.495475036470495</c:v>
                </c:pt>
                <c:pt idx="3">
                  <c:v>22.018495084201305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009-4BE6-BF93-80CF18C77A8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Prevelika centralizacija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Sheet1!$E$2:$E$5</c:f>
              <c:numCache>
                <c:formatCode>0.0</c:formatCode>
                <c:ptCount val="4"/>
                <c:pt idx="0">
                  <c:v>9.135037982850438</c:v>
                </c:pt>
                <c:pt idx="1">
                  <c:v>5.5624123685181805</c:v>
                </c:pt>
                <c:pt idx="2">
                  <c:v>10.582002708537072</c:v>
                </c:pt>
                <c:pt idx="3">
                  <c:v>19.400175216587172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009-4BE6-BF93-80CF18C77A8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Iseljavanje stanovništva</c:v>
                </c:pt>
              </c:strCache>
            </c:strRef>
          </c:tx>
          <c:spPr>
            <a:solidFill>
              <a:srgbClr val="F8B318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Sheet1!$F$2:$F$5</c:f>
              <c:numCache>
                <c:formatCode>0.0</c:formatCode>
                <c:ptCount val="4"/>
                <c:pt idx="0">
                  <c:v>17.007544352005581</c:v>
                </c:pt>
                <c:pt idx="1">
                  <c:v>16.271972194264634</c:v>
                </c:pt>
                <c:pt idx="2">
                  <c:v>17.29221851018163</c:v>
                </c:pt>
                <c:pt idx="3">
                  <c:v>19.590577241312179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009-4BE6-BF93-80CF18C77A8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Nešto drugo</c:v>
                </c:pt>
              </c:strCache>
            </c:strRef>
          </c:tx>
          <c:spPr>
            <a:solidFill>
              <a:srgbClr val="C1C1C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Sheet1!$G$2:$G$5</c:f>
              <c:numCache>
                <c:formatCode>0.0</c:formatCode>
                <c:ptCount val="4"/>
                <c:pt idx="0">
                  <c:v>7.1519005059931979</c:v>
                </c:pt>
                <c:pt idx="1">
                  <c:v>9.8468553890049826</c:v>
                </c:pt>
                <c:pt idx="2">
                  <c:v>6.0437232758747106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009-4BE6-BF93-80CF18C77A8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Ne zna\Odbija odgovoriti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Sheet1!$H$2:$H$5</c:f>
              <c:numCache>
                <c:formatCode>0.0</c:formatCode>
                <c:ptCount val="4"/>
                <c:pt idx="0">
                  <c:v>1.4562062927426755</c:v>
                </c:pt>
                <c:pt idx="1">
                  <c:v>2.3146516843828517</c:v>
                </c:pt>
                <c:pt idx="2">
                  <c:v>1.0800268206999097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56F-4251-A992-EF318AECA4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535552"/>
        <c:axId val="124537088"/>
      </c:barChart>
      <c:catAx>
        <c:axId val="12453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sr-Latn-RS"/>
          </a:p>
        </c:txPr>
        <c:crossAx val="124537088"/>
        <c:crosses val="autoZero"/>
        <c:auto val="1"/>
        <c:lblAlgn val="ctr"/>
        <c:lblOffset val="0"/>
        <c:noMultiLvlLbl val="0"/>
      </c:catAx>
      <c:valAx>
        <c:axId val="124537088"/>
        <c:scaling>
          <c:orientation val="minMax"/>
          <c:max val="100"/>
          <c:min val="0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bg2">
                    <a:lumMod val="25000"/>
                  </a:schemeClr>
                </a:solidFill>
              </a:defRPr>
            </a:pPr>
            <a:endParaRPr lang="sr-Latn-RS"/>
          </a:p>
        </c:txPr>
        <c:crossAx val="124535552"/>
        <c:crosses val="autoZero"/>
        <c:crossBetween val="between"/>
        <c:majorUnit val="10"/>
        <c:minorUnit val="1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sr-Latn-R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sr-Latn-R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s-Latn-B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754078393382716"/>
          <c:y val="5.3944276858579075E-2"/>
          <c:w val="0.6416133960263557"/>
          <c:h val="0.8288696992390547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Smanjenje poreskih opterećenja na rad i uklanjanje prepreka zapošljavanju</c:v>
                </c:pt>
              </c:strCache>
            </c:strRef>
          </c:tx>
          <c:spPr>
            <a:solidFill>
              <a:srgbClr val="E60D7F"/>
            </a:solidFill>
            <a:ln w="25386">
              <a:noFill/>
            </a:ln>
          </c:spPr>
          <c:invertIfNegative val="0"/>
          <c:dLbls>
            <c:spPr>
              <a:noFill/>
              <a:ln w="25386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 panose="020B0604020202020204" pitchFamily="34" charset="0"/>
                    <a:ea typeface="Verdana"/>
                    <a:cs typeface="Arial" panose="020B0604020202020204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Sheet1!$B$2:$E$2</c:f>
              <c:numCache>
                <c:formatCode>0.0</c:formatCode>
                <c:ptCount val="4"/>
                <c:pt idx="0">
                  <c:v>14.9</c:v>
                </c:pt>
                <c:pt idx="1">
                  <c:v>14.484277219284161</c:v>
                </c:pt>
                <c:pt idx="2">
                  <c:v>16.51748620893456</c:v>
                </c:pt>
                <c:pt idx="3">
                  <c:v>3.3854950239545412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DE-44C3-8864-F9805A5D370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Reforma javne uprave</c:v>
                </c:pt>
              </c:strCache>
            </c:strRef>
          </c:tx>
          <c:spPr>
            <a:solidFill>
              <a:srgbClr val="99CC00"/>
            </a:solidFill>
            <a:ln w="25386">
              <a:noFill/>
            </a:ln>
          </c:spPr>
          <c:invertIfNegative val="0"/>
          <c:dLbls>
            <c:numFmt formatCode="#,##0.0" sourceLinked="0"/>
            <c:spPr>
              <a:noFill/>
              <a:ln w="25386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 panose="020B0604020202020204" pitchFamily="34" charset="0"/>
                    <a:ea typeface="Verdana"/>
                    <a:cs typeface="Arial" panose="020B0604020202020204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Sheet1!$B$3:$E$3</c:f>
              <c:numCache>
                <c:formatCode>0.0</c:formatCode>
                <c:ptCount val="4"/>
                <c:pt idx="0">
                  <c:v>7.5</c:v>
                </c:pt>
                <c:pt idx="1">
                  <c:v>7.3156036644927802</c:v>
                </c:pt>
                <c:pt idx="2">
                  <c:v>8.0107505924668221</c:v>
                </c:pt>
                <c:pt idx="3">
                  <c:v>3.202304903406592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DE-44C3-8864-F9805A5D370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Borba protiv korupcije</c:v>
                </c:pt>
              </c:strCache>
            </c:strRef>
          </c:tx>
          <c:spPr>
            <a:solidFill>
              <a:srgbClr val="FFC000"/>
            </a:solidFill>
            <a:ln w="25386">
              <a:noFill/>
            </a:ln>
          </c:spPr>
          <c:invertIfNegative val="0"/>
          <c:dLbls>
            <c:dLbl>
              <c:idx val="0"/>
              <c:layout>
                <c:manualLayout>
                  <c:x val="-1.14192495921697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DE-44C3-8864-F9805A5D370E}"/>
                </c:ext>
              </c:extLst>
            </c:dLbl>
            <c:dLbl>
              <c:idx val="6"/>
              <c:layout>
                <c:manualLayout>
                  <c:x val="-1.30505709624795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DE-44C3-8864-F9805A5D370E}"/>
                </c:ext>
              </c:extLst>
            </c:dLbl>
            <c:spPr>
              <a:noFill/>
              <a:ln w="25386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 panose="020B0604020202020204" pitchFamily="34" charset="0"/>
                    <a:ea typeface="Verdana"/>
                    <a:cs typeface="Arial" panose="020B0604020202020204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Sheet1!$B$4:$E$4</c:f>
              <c:numCache>
                <c:formatCode>0.0</c:formatCode>
                <c:ptCount val="4"/>
                <c:pt idx="0">
                  <c:v>43.4</c:v>
                </c:pt>
                <c:pt idx="1">
                  <c:v>42.369394018035749</c:v>
                </c:pt>
                <c:pt idx="2">
                  <c:v>43.070639941414576</c:v>
                </c:pt>
                <c:pt idx="3">
                  <c:v>79.685259903417204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DE-44C3-8864-F9805A5D370E}"/>
            </c:ext>
          </c:extLst>
        </c:ser>
        <c:ser>
          <c:idx val="3"/>
          <c:order val="5"/>
          <c:tx>
            <c:strRef>
              <c:f>Sheet1!$A$5</c:f>
              <c:strCache>
                <c:ptCount val="1"/>
                <c:pt idx="0">
                  <c:v>Reforma socijalnog sistema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Sheet1!$B$5:$E$5</c:f>
              <c:numCache>
                <c:formatCode>0.0</c:formatCode>
                <c:ptCount val="4"/>
                <c:pt idx="0">
                  <c:v>14.2</c:v>
                </c:pt>
                <c:pt idx="1">
                  <c:v>13.763333923324822</c:v>
                </c:pt>
                <c:pt idx="2">
                  <c:v>15.156929803773592</c:v>
                </c:pt>
                <c:pt idx="3">
                  <c:v>6.7297855454322111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BDE-44C3-8864-F9805A5D370E}"/>
            </c:ext>
          </c:extLst>
        </c:ser>
        <c:ser>
          <c:idx val="4"/>
          <c:order val="6"/>
          <c:tx>
            <c:strRef>
              <c:f>Sheet1!$A$6</c:f>
              <c:strCache>
                <c:ptCount val="1"/>
                <c:pt idx="0">
                  <c:v>Reforma sudova i tužilaštava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Sheet1!$B$6:$E$6</c:f>
              <c:numCache>
                <c:formatCode>0.0</c:formatCode>
                <c:ptCount val="4"/>
                <c:pt idx="0">
                  <c:v>18.399999999999999</c:v>
                </c:pt>
                <c:pt idx="1">
                  <c:v>20.239128012963825</c:v>
                </c:pt>
                <c:pt idx="2">
                  <c:v>15.806392481694337</c:v>
                </c:pt>
                <c:pt idx="3">
                  <c:v>6.9971546237894389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41-40FE-B61F-0F619405834D}"/>
            </c:ext>
          </c:extLst>
        </c:ser>
        <c:ser>
          <c:idx val="5"/>
          <c:order val="7"/>
          <c:tx>
            <c:strRef>
              <c:f>Sheet1!$A$7</c:f>
              <c:strCache>
                <c:ptCount val="1"/>
                <c:pt idx="0">
                  <c:v>Nijedna</c:v>
                </c:pt>
              </c:strCache>
            </c:strRef>
          </c:tx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4B-4A6E-9AD9-90AE87570E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Sheet1!$B$7:$E$7</c:f>
              <c:numCache>
                <c:formatCode>0.0</c:formatCode>
                <c:ptCount val="4"/>
                <c:pt idx="0">
                  <c:v>0.6</c:v>
                </c:pt>
                <c:pt idx="1">
                  <c:v>0.63058519296161464</c:v>
                </c:pt>
                <c:pt idx="2">
                  <c:v>0.50129290419197792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41-40FE-B61F-0F619405834D}"/>
            </c:ext>
          </c:extLst>
        </c:ser>
        <c:ser>
          <c:idx val="6"/>
          <c:order val="8"/>
          <c:tx>
            <c:strRef>
              <c:f>Sheet1!$A$8</c:f>
              <c:strCache>
                <c:ptCount val="1"/>
                <c:pt idx="0">
                  <c:v>Ne zna\Ne želi odgovoriti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4.011037692050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63-4B4E-8987-6BBB57D71837}"/>
                </c:ext>
              </c:extLst>
            </c:dLbl>
            <c:dLbl>
              <c:idx val="1"/>
              <c:layout>
                <c:manualLayout>
                  <c:x val="0"/>
                  <c:y val="3.7750942984000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63-4B4E-8987-6BBB57D71837}"/>
                </c:ext>
              </c:extLst>
            </c:dLbl>
            <c:dLbl>
              <c:idx val="2"/>
              <c:layout>
                <c:manualLayout>
                  <c:x val="0"/>
                  <c:y val="2.8313207238000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63-4B4E-8987-6BBB57D7183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63-4B4E-8987-6BBB57D718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Sheet1!$B$8:$E$8</c:f>
              <c:numCache>
                <c:formatCode>0.0</c:formatCode>
                <c:ptCount val="4"/>
                <c:pt idx="0">
                  <c:v>1</c:v>
                </c:pt>
                <c:pt idx="1">
                  <c:v>1.1976779689366783</c:v>
                </c:pt>
                <c:pt idx="2">
                  <c:v>0.93650806752463811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41-40FE-B61F-0F61940583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100"/>
        <c:axId val="124720640"/>
        <c:axId val="124722176"/>
        <c:extLst>
          <c:ext xmlns:c15="http://schemas.microsoft.com/office/drawing/2012/chart" uri="{02D57815-91ED-43cb-92C2-25804820EDAC}">
            <c15:filteredBarSeries>
              <c15:ser>
                <c:idx val="7"/>
                <c:order val="3"/>
                <c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Sheet1!$B$1:$D$1</c15:sqref>
                        </c15:formulaRef>
                      </c:ext>
                    </c:extLst>
                    <c:strCache>
                      <c:ptCount val="3"/>
                      <c:pt idx="0">
                        <c:v>BIH</c:v>
                      </c:pt>
                      <c:pt idx="1">
                        <c:v>FBIH</c:v>
                      </c:pt>
                      <c:pt idx="2">
                        <c:v>RS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4BDE-44C3-8864-F9805A5D370E}"/>
                  </c:ext>
                </c:extLst>
              </c15:ser>
            </c15:filteredBarSeries>
            <c15:filteredBarSeries>
              <c15:ser>
                <c:idx val="8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Sheet1!$B$1:$D$1</c15:sqref>
                        </c15:formulaRef>
                      </c:ext>
                    </c:extLst>
                    <c:strCache>
                      <c:ptCount val="3"/>
                      <c:pt idx="0">
                        <c:v>BIH</c:v>
                      </c:pt>
                      <c:pt idx="1">
                        <c:v>FBIH</c:v>
                      </c:pt>
                      <c:pt idx="2">
                        <c:v>RS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4BDE-44C3-8864-F9805A5D370E}"/>
                  </c:ext>
                </c:extLst>
              </c15:ser>
            </c15:filteredBarSeries>
          </c:ext>
        </c:extLst>
      </c:barChart>
      <c:catAx>
        <c:axId val="1247206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19">
            <a:noFill/>
          </a:ln>
        </c:spPr>
        <c:txPr>
          <a:bodyPr rot="0" vert="horz"/>
          <a:lstStyle/>
          <a:p>
            <a:pPr rtl="0">
              <a:defRPr sz="1100" b="1" i="0" u="none" strike="noStrike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defRPr>
            </a:pPr>
            <a:endParaRPr lang="sr-Latn-RS"/>
          </a:p>
        </c:txPr>
        <c:crossAx val="1247221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472217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24720640"/>
        <c:crosses val="autoZero"/>
        <c:crossBetween val="between"/>
      </c:valAx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0.15416666112539293"/>
          <c:y val="0.85498881869831012"/>
          <c:w val="0.84583333887460721"/>
          <c:h val="0.10254128128736988"/>
        </c:manualLayout>
      </c:layout>
      <c:overlay val="0"/>
      <c:spPr>
        <a:noFill/>
        <a:ln w="25386">
          <a:noFill/>
        </a:ln>
      </c:spPr>
      <c:txPr>
        <a:bodyPr/>
        <a:lstStyle/>
        <a:p>
          <a:pPr>
            <a:defRPr sz="1000" b="0" i="0" u="none" strike="noStrike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23" b="1" i="0" u="none" strike="noStrike" baseline="0">
          <a:solidFill>
            <a:schemeClr val="tx1"/>
          </a:solidFill>
          <a:latin typeface="MS P????"/>
          <a:ea typeface="MS P????"/>
          <a:cs typeface="MS P????"/>
        </a:defRPr>
      </a:pPr>
      <a:endParaRPr lang="sr-Latn-R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s-Latn-B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Zbog osiguranja mira i stabilnosti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20.127325839167124</c:v>
                </c:pt>
                <c:pt idx="1">
                  <c:v>23.537189515190875</c:v>
                </c:pt>
                <c:pt idx="2">
                  <c:v>13.157252141198935</c:v>
                </c:pt>
                <c:pt idx="3">
                  <c:v>32.281178958517245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AA-4571-AAF3-F7331A5359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Zbog prirodnih resursa Bosne i Hercegovine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38.101820890888227</c:v>
                </c:pt>
                <c:pt idx="1">
                  <c:v>36.731792140021923</c:v>
                </c:pt>
                <c:pt idx="2">
                  <c:v>39.997775700004652</c:v>
                </c:pt>
                <c:pt idx="3">
                  <c:v>46.640487883964717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AA-4571-AAF3-F7331A53591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Zbog stručnih i kvalifikovanih radnika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Sheet1!$D$2:$D$5</c:f>
              <c:numCache>
                <c:formatCode>0.0</c:formatCode>
                <c:ptCount val="4"/>
                <c:pt idx="0">
                  <c:v>12.011278371026314</c:v>
                </c:pt>
                <c:pt idx="1">
                  <c:v>10.755175853272144</c:v>
                </c:pt>
                <c:pt idx="2">
                  <c:v>13.91483097109214</c:v>
                </c:pt>
                <c:pt idx="3">
                  <c:v>17.387662862211997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AA-4571-AAF3-F7331A53591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Zbog širenja evropskog tržišta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Sheet1!$E$2:$E$5</c:f>
              <c:numCache>
                <c:formatCode>0.0</c:formatCode>
                <c:ptCount val="4"/>
                <c:pt idx="0">
                  <c:v>19.823726599535281</c:v>
                </c:pt>
                <c:pt idx="1">
                  <c:v>18.944237653527793</c:v>
                </c:pt>
                <c:pt idx="2">
                  <c:v>22.746160756582729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AA-4571-AAF3-F7331A53591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Zbog dobre investicijske klime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Sheet1!$F$2:$F$5</c:f>
              <c:numCache>
                <c:formatCode>0.0</c:formatCode>
                <c:ptCount val="4"/>
                <c:pt idx="0">
                  <c:v>6.4820183248604044</c:v>
                </c:pt>
                <c:pt idx="1">
                  <c:v>6.2507438812887512</c:v>
                </c:pt>
                <c:pt idx="2">
                  <c:v>7.3360391037855806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AA-4571-AAF3-F7331A53591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Nešto drugo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Sheet1!$G$2:$G$5</c:f>
              <c:numCache>
                <c:formatCode>0.0</c:formatCode>
                <c:ptCount val="4"/>
                <c:pt idx="0">
                  <c:v>1.6</c:v>
                </c:pt>
                <c:pt idx="1">
                  <c:v>1.6740066480373186</c:v>
                </c:pt>
                <c:pt idx="2">
                  <c:v>1.1803007938728087</c:v>
                </c:pt>
                <c:pt idx="3">
                  <c:v>3.6906702953060129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EAA-4571-AAF3-F7331A535913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Ne zna\Odbija odgovoriti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</c:spPr>
          <c:invertIfNegative val="0"/>
          <c:dLbls>
            <c:dLbl>
              <c:idx val="0"/>
              <c:layout>
                <c:manualLayout>
                  <c:x val="-1.4235746418289866E-17"/>
                  <c:y val="-2.52930838352571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2F-425E-AA5B-93FE018DB626}"/>
                </c:ext>
              </c:extLst>
            </c:dLbl>
            <c:dLbl>
              <c:idx val="1"/>
              <c:layout>
                <c:manualLayout>
                  <c:x val="4.6590253759136481E-3"/>
                  <c:y val="-2.29937125775064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D2F-425E-AA5B-93FE018DB626}"/>
                </c:ext>
              </c:extLst>
            </c:dLbl>
            <c:dLbl>
              <c:idx val="2"/>
              <c:layout>
                <c:manualLayout>
                  <c:x val="4.6590253759136481E-3"/>
                  <c:y val="-2.29937125775064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D2F-425E-AA5B-93FE018DB626}"/>
                </c:ext>
              </c:extLst>
            </c:dLbl>
            <c:dLbl>
              <c:idx val="3"/>
              <c:layout>
                <c:manualLayout>
                  <c:x val="1.553008458637882E-3"/>
                  <c:y val="-2.06943413197558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EAA-4571-AAF3-F7331A5359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Sheet1!$H$2:$H$5</c:f>
              <c:numCache>
                <c:formatCode>0.0</c:formatCode>
                <c:ptCount val="4"/>
                <c:pt idx="0">
                  <c:v>1.9044373009502988</c:v>
                </c:pt>
                <c:pt idx="1">
                  <c:v>2.1068543086609264</c:v>
                </c:pt>
                <c:pt idx="2">
                  <c:v>1.6676405334636761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EAA-4571-AAF3-F7331A5359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100"/>
        <c:axId val="125018112"/>
        <c:axId val="125019648"/>
      </c:barChart>
      <c:catAx>
        <c:axId val="125018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  <c:crossAx val="125019648"/>
        <c:crosses val="autoZero"/>
        <c:auto val="1"/>
        <c:lblAlgn val="ctr"/>
        <c:lblOffset val="100"/>
        <c:noMultiLvlLbl val="0"/>
      </c:catAx>
      <c:valAx>
        <c:axId val="12501964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250181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8916452647720133E-3"/>
          <c:y val="0.88527828616017612"/>
          <c:w val="0.93860443969655971"/>
          <c:h val="8.3578886267847111E-2"/>
        </c:manualLayout>
      </c:layout>
      <c:overlay val="0"/>
      <c:txPr>
        <a:bodyPr/>
        <a:lstStyle/>
        <a:p>
          <a:pPr>
            <a:defRPr sz="90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s-Latn-B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 će učvrstiti unutrašnje odnose i nastaviti sa proširenjem</c:v>
                </c:pt>
              </c:strCache>
            </c:strRef>
          </c:tx>
          <c:spPr>
            <a:solidFill>
              <a:srgbClr val="BD9B08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45.497704382505475</c:v>
                </c:pt>
                <c:pt idx="1">
                  <c:v>53.380014077275121</c:v>
                </c:pt>
                <c:pt idx="2">
                  <c:v>31.15536735469054</c:v>
                </c:pt>
                <c:pt idx="3">
                  <c:v>47.330592502338106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48-4036-B764-7BC7F9D582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EU kao integracija neće opstati</c:v>
                </c:pt>
              </c:strCache>
            </c:strRef>
          </c:tx>
          <c:spPr>
            <a:solidFill>
              <a:srgbClr val="1DB3E8">
                <a:lumMod val="75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48-4036-B764-7BC7F9D582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FFFFFF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20.688343940731961</c:v>
                </c:pt>
                <c:pt idx="1">
                  <c:v>14.600478750095311</c:v>
                </c:pt>
                <c:pt idx="2">
                  <c:v>31.610886054340533</c:v>
                </c:pt>
                <c:pt idx="3">
                  <c:v>21.568220708873191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48-4036-B764-7BC7F9D582F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EU će doživjeti svojevrsnu blokovsku podjelu</c:v>
                </c:pt>
              </c:strCache>
            </c:strRef>
          </c:tx>
          <c:spPr>
            <a:solidFill>
              <a:srgbClr val="1DB3E8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FFFFFF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Sheet1!$D$2:$D$5</c:f>
              <c:numCache>
                <c:formatCode>0.0</c:formatCode>
                <c:ptCount val="4"/>
                <c:pt idx="0">
                  <c:v>18.733061946727357</c:v>
                </c:pt>
                <c:pt idx="1">
                  <c:v>17.713774687204808</c:v>
                </c:pt>
                <c:pt idx="2">
                  <c:v>21.140156043566812</c:v>
                </c:pt>
                <c:pt idx="3">
                  <c:v>10.298470689934701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48-4036-B764-7BC7F9D582F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EU će odustati od zajedničke valute i nekih zajedničkih politika</c:v>
                </c:pt>
              </c:strCache>
            </c:strRef>
          </c:tx>
          <c:spPr>
            <a:solidFill>
              <a:srgbClr val="96C11D">
                <a:lumMod val="60000"/>
                <a:lumOff val="40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717171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Sheet1!$E$2:$E$5</c:f>
              <c:numCache>
                <c:formatCode>0.0</c:formatCode>
                <c:ptCount val="4"/>
                <c:pt idx="0">
                  <c:v>10.742394332818611</c:v>
                </c:pt>
                <c:pt idx="1">
                  <c:v>9.8887254098633548</c:v>
                </c:pt>
                <c:pt idx="2">
                  <c:v>12.1</c:v>
                </c:pt>
                <c:pt idx="3">
                  <c:v>14.214916171492852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148-4036-B764-7BC7F9D582F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Nešto drugo</c:v>
                </c:pt>
              </c:strCache>
            </c:strRef>
          </c:tx>
          <c:spPr>
            <a:solidFill>
              <a:srgbClr val="802AB7">
                <a:lumMod val="75000"/>
              </a:srgbClr>
            </a:solidFill>
            <a:ln>
              <a:solidFill>
                <a:srgbClr val="FFFFFF"/>
              </a:solidFill>
            </a:ln>
          </c:spPr>
          <c:invertIfNegative val="0"/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20A-43CD-B7A2-0DC9293E27A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rgbClr val="7030A0"/>
                      </a:solidFill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E82-4234-9D1D-131834F64A0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rgbClr val="7030A0"/>
                      </a:solidFill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E82-4234-9D1D-131834F64A0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rgbClr val="7030A0"/>
                      </a:solidFill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E82-4234-9D1D-131834F64A0C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20A-43CD-B7A2-0DC9293E27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rgbClr val="7030A0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Sheet1!$F$2:$F$5</c:f>
              <c:numCache>
                <c:formatCode>0.0</c:formatCode>
                <c:ptCount val="4"/>
                <c:pt idx="0">
                  <c:v>0.4</c:v>
                </c:pt>
                <c:pt idx="1">
                  <c:v>0.38792781042714908</c:v>
                </c:pt>
                <c:pt idx="2">
                  <c:v>0.24005216179105987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48-4036-B764-7BC7F9D582F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Ne zna\Odbija odgovoriti</c:v>
                </c:pt>
              </c:strCache>
            </c:strRef>
          </c:tx>
          <c:spPr>
            <a:solidFill>
              <a:sysClr val="windowText" lastClr="000000">
                <a:lumMod val="50000"/>
                <a:lumOff val="50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Sheet1!$G$2:$G$5</c:f>
              <c:numCache>
                <c:formatCode>0.0</c:formatCode>
                <c:ptCount val="4"/>
                <c:pt idx="0">
                  <c:v>4.0111741176791922</c:v>
                </c:pt>
                <c:pt idx="1">
                  <c:v>4.0290792651336185</c:v>
                </c:pt>
                <c:pt idx="2">
                  <c:v>3.8052348151328741</c:v>
                </c:pt>
                <c:pt idx="3">
                  <c:v>6.5877999273611332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C2-490F-B214-BE583D908D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overlap val="100"/>
        <c:axId val="125043840"/>
        <c:axId val="125045376"/>
      </c:barChart>
      <c:catAx>
        <c:axId val="125043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  <c:crossAx val="125045376"/>
        <c:crosses val="autoZero"/>
        <c:auto val="1"/>
        <c:lblAlgn val="ctr"/>
        <c:lblOffset val="100"/>
        <c:noMultiLvlLbl val="0"/>
      </c:catAx>
      <c:valAx>
        <c:axId val="12504537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250438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2841346959289687E-3"/>
          <c:y val="0.89472767881570503"/>
          <c:w val="0.83485810018428563"/>
          <c:h val="0.10527232118429498"/>
        </c:manualLayout>
      </c:layout>
      <c:overlay val="0"/>
      <c:txPr>
        <a:bodyPr/>
        <a:lstStyle/>
        <a:p>
          <a:pPr>
            <a:defRPr sz="100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s-Latn-B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424977309312604"/>
          <c:y val="3.0370691910024932E-2"/>
          <c:w val="0.7953607177107237"/>
          <c:h val="0.638958237267798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Preduzetnici</c:v>
                </c:pt>
              </c:strCache>
            </c:strRef>
          </c:tx>
          <c:spPr>
            <a:solidFill>
              <a:srgbClr val="E60D7F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8.7726316918011698</c:v>
                </c:pt>
                <c:pt idx="1">
                  <c:v>6.8951712172717183</c:v>
                </c:pt>
                <c:pt idx="2">
                  <c:v>12.501839866336001</c:v>
                </c:pt>
                <c:pt idx="3">
                  <c:v>3.6906702953060129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5EF-432A-A486-10DB2FF580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Studenti i istraživači</c:v>
                </c:pt>
              </c:strCache>
            </c:strRef>
          </c:tx>
          <c:spPr>
            <a:solidFill>
              <a:srgbClr val="FF5000">
                <a:lumMod val="60000"/>
                <a:lumOff val="40000"/>
              </a:srgb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10.410499299089816</c:v>
                </c:pt>
                <c:pt idx="1">
                  <c:v>12.052323644459149</c:v>
                </c:pt>
                <c:pt idx="2">
                  <c:v>7.9222485487778851</c:v>
                </c:pt>
                <c:pt idx="3">
                  <c:v>3.3854950239545412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72-4586-8DCD-2BDAA23180A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Političari</c:v>
                </c:pt>
              </c:strCache>
            </c:strRef>
          </c:tx>
          <c:spPr>
            <a:solidFill>
              <a:srgbClr val="0060FF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Sheet1!$D$2:$D$5</c:f>
              <c:numCache>
                <c:formatCode>0.0</c:formatCode>
                <c:ptCount val="4"/>
                <c:pt idx="0">
                  <c:v>18.873130157063603</c:v>
                </c:pt>
                <c:pt idx="1">
                  <c:v>15.206119785068118</c:v>
                </c:pt>
                <c:pt idx="2">
                  <c:v>25.334710153719662</c:v>
                </c:pt>
                <c:pt idx="3">
                  <c:v>21.147963102854785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72-4586-8DCD-2BDAA23180A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Mladi</c:v>
                </c:pt>
              </c:strCache>
            </c:strRef>
          </c:tx>
          <c:spPr>
            <a:solidFill>
              <a:srgbClr val="BD9B08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Sheet1!$E$2:$E$5</c:f>
              <c:numCache>
                <c:formatCode>0.0</c:formatCode>
                <c:ptCount val="4"/>
                <c:pt idx="0">
                  <c:v>42.439163918065859</c:v>
                </c:pt>
                <c:pt idx="1">
                  <c:v>46.901122796563854</c:v>
                </c:pt>
                <c:pt idx="2">
                  <c:v>34.088766745885053</c:v>
                </c:pt>
                <c:pt idx="3">
                  <c:v>46.913308417116994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72-4586-8DCD-2BDAA23180A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Poljoprivrednici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Sheet1!$F$2:$F$5</c:f>
              <c:numCache>
                <c:formatCode>0.0</c:formatCode>
                <c:ptCount val="4"/>
                <c:pt idx="0">
                  <c:v>4.7798780471796025</c:v>
                </c:pt>
                <c:pt idx="1">
                  <c:v>5.5068533353335773</c:v>
                </c:pt>
                <c:pt idx="2">
                  <c:v>3.3285537760784676</c:v>
                </c:pt>
                <c:pt idx="3">
                  <c:v>6.8564433717743478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72-4586-8DCD-2BDAA23180A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Niko posebno</c:v>
                </c:pt>
              </c:strCache>
            </c:strRef>
          </c:tx>
          <c:spPr>
            <a:solidFill>
              <a:srgbClr val="802AB7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Sheet1!$G$2:$G$5</c:f>
              <c:numCache>
                <c:formatCode>0.0</c:formatCode>
                <c:ptCount val="4"/>
                <c:pt idx="0">
                  <c:v>14.232035016362977</c:v>
                </c:pt>
                <c:pt idx="1">
                  <c:v>12.786012767727149</c:v>
                </c:pt>
                <c:pt idx="2">
                  <c:v>16.586161829132337</c:v>
                </c:pt>
                <c:pt idx="3">
                  <c:v>18.006119788993292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72-4586-8DCD-2BDAA23180AC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Ne zna\Odbija odgovoriti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Sheet1!$H$2:$H$5</c:f>
              <c:numCache>
                <c:formatCode>0.0</c:formatCode>
                <c:ptCount val="4"/>
                <c:pt idx="0">
                  <c:v>0.49266187043665149</c:v>
                </c:pt>
                <c:pt idx="1">
                  <c:v>0.6</c:v>
                </c:pt>
                <c:pt idx="2">
                  <c:v>0.3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672-4586-8DCD-2BDAA23180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256832"/>
        <c:axId val="125258368"/>
      </c:barChart>
      <c:catAx>
        <c:axId val="12525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71717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sr-Latn-RS"/>
          </a:p>
        </c:txPr>
        <c:crossAx val="125258368"/>
        <c:crosses val="autoZero"/>
        <c:auto val="1"/>
        <c:lblAlgn val="ctr"/>
        <c:lblOffset val="100"/>
        <c:noMultiLvlLbl val="0"/>
      </c:catAx>
      <c:valAx>
        <c:axId val="125258368"/>
        <c:scaling>
          <c:orientation val="minMax"/>
          <c:max val="100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  <c:crossAx val="125256832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sr-Latn-R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s-Latn-B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Politizacija procesa integrisanja</c:v>
                </c:pt>
              </c:strCache>
            </c:strRef>
          </c:tx>
          <c:spPr>
            <a:solidFill>
              <a:srgbClr val="BD9B08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30.884825607945217</c:v>
                </c:pt>
                <c:pt idx="1">
                  <c:v>35.176707314015331</c:v>
                </c:pt>
                <c:pt idx="2">
                  <c:v>23.042619582246804</c:v>
                </c:pt>
                <c:pt idx="3">
                  <c:v>32.370561577721816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48-4036-B764-7BC7F9D582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Nespremnost na promjene</c:v>
                </c:pt>
              </c:strCache>
            </c:strRef>
          </c:tx>
          <c:spPr>
            <a:solidFill>
              <a:srgbClr val="1DB3E8">
                <a:lumMod val="75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48-4036-B764-7BC7F9D582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FFFFFF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25.63463186521329</c:v>
                </c:pt>
                <c:pt idx="1">
                  <c:v>24.924967835234245</c:v>
                </c:pt>
                <c:pt idx="2">
                  <c:v>26.467585932671966</c:v>
                </c:pt>
                <c:pt idx="3">
                  <c:v>32.270594640441146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48-4036-B764-7BC7F9D582F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Nedovoljno razumijevanje procesa</c:v>
                </c:pt>
              </c:strCache>
            </c:strRef>
          </c:tx>
          <c:spPr>
            <a:solidFill>
              <a:srgbClr val="1DB3E8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FFFFFF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Sheet1!$D$2:$D$5</c:f>
              <c:numCache>
                <c:formatCode>0.0</c:formatCode>
                <c:ptCount val="4"/>
                <c:pt idx="0">
                  <c:v>13.783628475766532</c:v>
                </c:pt>
                <c:pt idx="1">
                  <c:v>13.693555874755162</c:v>
                </c:pt>
                <c:pt idx="2">
                  <c:v>14.874996678102026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48-4036-B764-7BC7F9D582F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Objektivne prepreke (obimne reforme u svim sferama života)</c:v>
                </c:pt>
              </c:strCache>
            </c:strRef>
          </c:tx>
          <c:spPr>
            <a:solidFill>
              <a:srgbClr val="96C11D">
                <a:lumMod val="60000"/>
                <a:lumOff val="40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54-4772-9AC0-CFC459F4FD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717171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Sheet1!$E$2:$E$5</c:f>
              <c:numCache>
                <c:formatCode>0.0</c:formatCode>
                <c:ptCount val="4"/>
                <c:pt idx="0">
                  <c:v>14.49010193066098</c:v>
                </c:pt>
                <c:pt idx="1">
                  <c:v>14.836053060305096</c:v>
                </c:pt>
                <c:pt idx="2">
                  <c:v>13.849616804448171</c:v>
                </c:pt>
                <c:pt idx="3">
                  <c:v>14.73386634873593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148-4036-B764-7BC7F9D582F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Trenutno stanje u Evropskoj uniji</c:v>
                </c:pt>
              </c:strCache>
            </c:strRef>
          </c:tx>
          <c:spPr>
            <a:solidFill>
              <a:srgbClr val="802AB7">
                <a:lumMod val="75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0"/>
              <c:layout>
                <c:manualLayout>
                  <c:x val="4.7788470885583778E-3"/>
                  <c:y val="-1.352533635998203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C5-416F-8F8E-AA11D306B98C}"/>
                </c:ext>
              </c:extLst>
            </c:dLbl>
            <c:dLbl>
              <c:idx val="1"/>
              <c:layout>
                <c:manualLayout>
                  <c:x val="1.5929908403026682E-3"/>
                  <c:y val="-1.883332151048686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C5-416F-8F8E-AA11D306B98C}"/>
                </c:ext>
              </c:extLst>
            </c:dLbl>
            <c:dLbl>
              <c:idx val="2"/>
              <c:layout>
                <c:manualLayout>
                  <c:x val="3.1859816806053391E-3"/>
                  <c:y val="-2.58532548296327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C5-416F-8F8E-AA11D306B98C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A54-4772-9AC0-CFC459F4FD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FFFFFF"/>
                    </a:solidFill>
                  </a:defRPr>
                </a:pPr>
                <a:endParaRPr lang="sr-Latn-R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Sheet1!$F$2:$F$5</c:f>
              <c:numCache>
                <c:formatCode>0.0</c:formatCode>
                <c:ptCount val="4"/>
                <c:pt idx="0">
                  <c:v>13.234806221209627</c:v>
                </c:pt>
                <c:pt idx="1">
                  <c:v>9.7933869389838843</c:v>
                </c:pt>
                <c:pt idx="2">
                  <c:v>19.388674858725793</c:v>
                </c:pt>
                <c:pt idx="3">
                  <c:v>14.037177505739953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48-4036-B764-7BC7F9D582F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Ne zna\Odbija odgovoriti</c:v>
                </c:pt>
              </c:strCache>
            </c:strRef>
          </c:tx>
          <c:spPr>
            <a:solidFill>
              <a:srgbClr val="71717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Sheet1!$G$2:$G$5</c:f>
              <c:numCache>
                <c:formatCode>0.0</c:formatCode>
                <c:ptCount val="4"/>
                <c:pt idx="0">
                  <c:v>1.9720058992040601</c:v>
                </c:pt>
                <c:pt idx="1">
                  <c:v>1.5753289767060512</c:v>
                </c:pt>
                <c:pt idx="2">
                  <c:v>2.3765061438057304</c:v>
                </c:pt>
                <c:pt idx="3">
                  <c:v>6.5877999273611332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A54-4772-9AC0-CFC459F4FD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100"/>
        <c:axId val="125460864"/>
        <c:axId val="125462400"/>
      </c:barChart>
      <c:catAx>
        <c:axId val="125460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  <c:crossAx val="125462400"/>
        <c:crosses val="autoZero"/>
        <c:auto val="1"/>
        <c:lblAlgn val="ctr"/>
        <c:lblOffset val="100"/>
        <c:noMultiLvlLbl val="0"/>
      </c:catAx>
      <c:valAx>
        <c:axId val="12546240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254608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2743613141547E-2"/>
          <c:y val="0.89839670041244846"/>
          <c:w val="0.92801289871268777"/>
          <c:h val="0.10160329958755158"/>
        </c:manualLayout>
      </c:layout>
      <c:overlay val="0"/>
      <c:txPr>
        <a:bodyPr/>
        <a:lstStyle/>
        <a:p>
          <a:pPr>
            <a:defRPr sz="100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s-Latn-B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Odbija odgovoriti</c:v>
                </c:pt>
              </c:strCache>
            </c:strRef>
          </c:tx>
          <c:spPr>
            <a:solidFill>
              <a:srgbClr val="E60D7F"/>
            </a:solidFill>
            <a:ln>
              <a:solidFill>
                <a:srgbClr val="FFFFFF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0.70000000000000018</c:v>
                </c:pt>
                <c:pt idx="1">
                  <c:v>0.70000000000000018</c:v>
                </c:pt>
                <c:pt idx="2">
                  <c:v>0.8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DF-4152-80C5-4C7C4549BF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717171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46.76573764427517</c:v>
                </c:pt>
                <c:pt idx="1">
                  <c:v>43.925337117742629</c:v>
                </c:pt>
                <c:pt idx="2">
                  <c:v>52.433883732280123</c:v>
                </c:pt>
                <c:pt idx="3">
                  <c:v>38.687806511585748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DF-4152-80C5-4C7C4549BFF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</c:v>
                </c:pt>
              </c:strCache>
            </c:strRef>
          </c:tx>
          <c:spPr>
            <a:solidFill>
              <a:srgbClr val="BD9B08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Sheet1!$D$2:$D$5</c:f>
              <c:numCache>
                <c:formatCode>0.0</c:formatCode>
                <c:ptCount val="4"/>
                <c:pt idx="0">
                  <c:v>52.530472502290394</c:v>
                </c:pt>
                <c:pt idx="1">
                  <c:v>55.361895006967785</c:v>
                </c:pt>
                <c:pt idx="2">
                  <c:v>46.831092946683931</c:v>
                </c:pt>
                <c:pt idx="3">
                  <c:v>61.312193488414209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DF-4152-80C5-4C7C4549BF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25777408"/>
        <c:axId val="125778944"/>
      </c:barChart>
      <c:catAx>
        <c:axId val="1257774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/>
                </a:solidFill>
              </a:defRPr>
            </a:pPr>
            <a:endParaRPr lang="sr-Latn-RS"/>
          </a:p>
        </c:txPr>
        <c:crossAx val="125778944"/>
        <c:crosses val="autoZero"/>
        <c:auto val="1"/>
        <c:lblAlgn val="ctr"/>
        <c:lblOffset val="100"/>
        <c:noMultiLvlLbl val="0"/>
      </c:catAx>
      <c:valAx>
        <c:axId val="125778944"/>
        <c:scaling>
          <c:orientation val="minMax"/>
          <c:max val="100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1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  <c:crossAx val="12577740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s-Latn-B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Utjecaj procesa evropskih integracija na svakodnevni život građana</c:v>
                </c:pt>
              </c:strCache>
            </c:strRef>
          </c:tx>
          <c:spPr>
            <a:solidFill>
              <a:srgbClr val="E60D7F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28</c:v>
                </c:pt>
                <c:pt idx="1">
                  <c:v>27.977754815246033</c:v>
                </c:pt>
                <c:pt idx="2">
                  <c:v>28.397328397187778</c:v>
                </c:pt>
                <c:pt idx="3">
                  <c:v>24.887484096973587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5EF-432A-A486-10DB2FF580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Prednosti integracije u EU</c:v>
                </c:pt>
              </c:strCache>
            </c:strRef>
          </c:tx>
          <c:spPr>
            <a:solidFill>
              <a:srgbClr val="0060FF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15.119031765898473</c:v>
                </c:pt>
                <c:pt idx="1">
                  <c:v>15.203154839558056</c:v>
                </c:pt>
                <c:pt idx="2">
                  <c:v>14.576393230284353</c:v>
                </c:pt>
                <c:pt idx="3">
                  <c:v>20.919391391090901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3E-4821-A132-A5F20E19249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Mogućnost korištenja finansijske pomoći EU</c:v>
                </c:pt>
              </c:strCache>
            </c:strRef>
          </c:tx>
          <c:spPr>
            <a:solidFill>
              <a:srgbClr val="BD9B08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Sheet1!$D$2:$D$5</c:f>
              <c:numCache>
                <c:formatCode>0.0</c:formatCode>
                <c:ptCount val="4"/>
                <c:pt idx="0">
                  <c:v>24.40664325458404</c:v>
                </c:pt>
                <c:pt idx="1">
                  <c:v>26.550337210314723</c:v>
                </c:pt>
                <c:pt idx="2">
                  <c:v>20.7</c:v>
                </c:pt>
                <c:pt idx="3">
                  <c:v>21.276532478280902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3E-4821-A132-A5F20E19249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Reforme u okviru procesa integrisanja</c:v>
                </c:pt>
              </c:strCache>
            </c:strRef>
          </c:tx>
          <c:spPr>
            <a:solidFill>
              <a:srgbClr val="FF8B57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Sheet1!$E$2:$E$5</c:f>
              <c:numCache>
                <c:formatCode>0.0</c:formatCode>
                <c:ptCount val="4"/>
                <c:pt idx="0">
                  <c:v>15.262763964606226</c:v>
                </c:pt>
                <c:pt idx="1">
                  <c:v>17.143742092376542</c:v>
                </c:pt>
                <c:pt idx="2">
                  <c:v>12.142015686229295</c:v>
                </c:pt>
                <c:pt idx="3">
                  <c:v>11.221713498439252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3E-4821-A132-A5F20E19249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Troškovi integracije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Sheet1!$F$2:$F$5</c:f>
              <c:numCache>
                <c:formatCode>0.0</c:formatCode>
                <c:ptCount val="4"/>
                <c:pt idx="0">
                  <c:v>9.8173668794925906</c:v>
                </c:pt>
                <c:pt idx="1">
                  <c:v>6.8</c:v>
                </c:pt>
                <c:pt idx="2">
                  <c:v>14.797441988209377</c:v>
                </c:pt>
                <c:pt idx="3">
                  <c:v>18.040740066847572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3E-4821-A132-A5F20E19249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Nešto drugo</c:v>
                </c:pt>
              </c:strCache>
            </c:strRef>
          </c:tx>
          <c:spPr>
            <a:solidFill>
              <a:srgbClr val="802AB7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Sheet1!$G$2:$G$5</c:f>
              <c:numCache>
                <c:formatCode>0.0</c:formatCode>
                <c:ptCount val="4"/>
                <c:pt idx="0">
                  <c:v>0.66891134281401743</c:v>
                </c:pt>
                <c:pt idx="1">
                  <c:v>0.63725433667582965</c:v>
                </c:pt>
                <c:pt idx="2">
                  <c:v>0.77109543625837451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3E-4821-A132-A5F20E19249B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Ne zna\Ne želi odgovoriti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Sheet1!$H$2:$H$5</c:f>
              <c:numCache>
                <c:formatCode>0.0</c:formatCode>
                <c:ptCount val="4"/>
                <c:pt idx="0">
                  <c:v>6.6739307243985735</c:v>
                </c:pt>
                <c:pt idx="1">
                  <c:v>5.7383452250306215</c:v>
                </c:pt>
                <c:pt idx="2">
                  <c:v>8.5651294552617241</c:v>
                </c:pt>
                <c:pt idx="3">
                  <c:v>3.6541384683677558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76-4CBF-8CF5-D38F873F66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926016"/>
        <c:axId val="125940096"/>
      </c:barChart>
      <c:catAx>
        <c:axId val="12592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71717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71717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25940096"/>
        <c:crosses val="autoZero"/>
        <c:auto val="1"/>
        <c:lblAlgn val="ctr"/>
        <c:lblOffset val="100"/>
        <c:noMultiLvlLbl val="0"/>
      </c:catAx>
      <c:valAx>
        <c:axId val="125940096"/>
        <c:scaling>
          <c:orientation val="minMax"/>
          <c:max val="50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  <c:crossAx val="125926016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sr-Latn-R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s-Latn-B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5972777361502"/>
          <c:y val="0.10081605439088619"/>
          <c:w val="0.66402722263850045"/>
          <c:h val="0.8843855751543983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Prvi odgovor</c:v>
                </c:pt>
              </c:strCache>
            </c:strRef>
          </c:tx>
          <c:spPr>
            <a:solidFill>
              <a:srgbClr val="BD9B08"/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1"/>
              <c:layout>
                <c:manualLayout>
                  <c:x val="0"/>
                  <c:y val="4.587440047892877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82-4B88-83BA-ED35B0C89D29}"/>
                </c:ext>
              </c:extLst>
            </c:dLbl>
            <c:dLbl>
              <c:idx val="4"/>
              <c:layout>
                <c:manualLayout>
                  <c:x val="0"/>
                  <c:y val="4.66083908865915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rgbClr val="717171"/>
                      </a:solidFill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C06-440B-A731-A7CF36EFD308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rgbClr val="717171"/>
                      </a:solidFill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D80-4AA6-B83E-F314DBB2332F}"/>
                </c:ext>
              </c:extLst>
            </c:dLbl>
            <c:dLbl>
              <c:idx val="6"/>
              <c:layout>
                <c:manualLayout>
                  <c:x val="-1.2875831061391725E-3"/>
                  <c:y val="-1.165140960564061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C06-440B-A731-A7CF36EFD3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TV</c:v>
                </c:pt>
                <c:pt idx="1">
                  <c:v>RADIO</c:v>
                </c:pt>
                <c:pt idx="2">
                  <c:v>INTERNET</c:v>
                </c:pt>
                <c:pt idx="3">
                  <c:v>ŠTAMPA</c:v>
                </c:pt>
                <c:pt idx="4">
                  <c:v>JAVNI DOGAĐAJI</c:v>
                </c:pt>
                <c:pt idx="5">
                  <c:v>Nešto drugo</c:v>
                </c:pt>
                <c:pt idx="6">
                  <c:v>NIŠTA OD NAVEDENOG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39.567354757590003</c:v>
                </c:pt>
                <c:pt idx="1">
                  <c:v>2.6122733274840213</c:v>
                </c:pt>
                <c:pt idx="2">
                  <c:v>48.490890427604619</c:v>
                </c:pt>
                <c:pt idx="3">
                  <c:v>2.7</c:v>
                </c:pt>
                <c:pt idx="4">
                  <c:v>2.2739584211596582</c:v>
                </c:pt>
                <c:pt idx="5">
                  <c:v>0</c:v>
                </c:pt>
                <c:pt idx="6">
                  <c:v>4.3010604030998687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93-4720-B5B5-9BD4C285D0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Drugi odgovor</c:v>
                </c:pt>
              </c:strCache>
            </c:strRef>
          </c:tx>
          <c:spPr>
            <a:solidFill>
              <a:srgbClr val="E60D7F"/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5"/>
              <c:layout>
                <c:manualLayout>
                  <c:x val="2.83268283350607E-2"/>
                  <c:y val="-5.825819488821557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rgbClr val="EC008C"/>
                      </a:solidFill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82-4B88-83BA-ED35B0C89D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TV</c:v>
                </c:pt>
                <c:pt idx="1">
                  <c:v>RADIO</c:v>
                </c:pt>
                <c:pt idx="2">
                  <c:v>INTERNET</c:v>
                </c:pt>
                <c:pt idx="3">
                  <c:v>ŠTAMPA</c:v>
                </c:pt>
                <c:pt idx="4">
                  <c:v>JAVNI DOGAĐAJI</c:v>
                </c:pt>
                <c:pt idx="5">
                  <c:v>Nešto drugo</c:v>
                </c:pt>
                <c:pt idx="6">
                  <c:v>NIŠTA OD NAVEDENOG</c:v>
                </c:pt>
              </c:strCache>
            </c:strRef>
          </c:cat>
          <c:val>
            <c:numRef>
              <c:f>Sheet1!$C$2:$C$8</c:f>
              <c:numCache>
                <c:formatCode>0.0</c:formatCode>
                <c:ptCount val="7"/>
                <c:pt idx="0">
                  <c:v>38.577990006585921</c:v>
                </c:pt>
                <c:pt idx="1">
                  <c:v>9.8000000000000007</c:v>
                </c:pt>
                <c:pt idx="2">
                  <c:v>16.876409594191429</c:v>
                </c:pt>
                <c:pt idx="3">
                  <c:v>8.967648766068459</c:v>
                </c:pt>
                <c:pt idx="4">
                  <c:v>5.9969756179381495</c:v>
                </c:pt>
                <c:pt idx="5">
                  <c:v>0.35000737082435096</c:v>
                </c:pt>
                <c:pt idx="6">
                  <c:v>19.3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93-4720-B5B5-9BD4C285D0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100"/>
        <c:axId val="125753984"/>
        <c:axId val="125960576"/>
      </c:barChart>
      <c:catAx>
        <c:axId val="12575398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  <c:crossAx val="125960576"/>
        <c:crosses val="autoZero"/>
        <c:auto val="1"/>
        <c:lblAlgn val="ctr"/>
        <c:lblOffset val="100"/>
        <c:noMultiLvlLbl val="0"/>
      </c:catAx>
      <c:valAx>
        <c:axId val="125960576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one"/>
        <c:crossAx val="1257539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9258084475792993"/>
          <c:y val="1.7478146582471845E-2"/>
          <c:w val="0.26505405162356627"/>
          <c:h val="8.4661894199870275E-2"/>
        </c:manualLayout>
      </c:layout>
      <c:overlay val="0"/>
      <c:txPr>
        <a:bodyPr/>
        <a:lstStyle/>
        <a:p>
          <a:pPr>
            <a:defRPr sz="1200" b="1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s-Latn-B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Evropska unija</c:v>
                </c:pt>
              </c:strCache>
            </c:strRef>
          </c:tx>
          <c:spPr>
            <a:solidFill>
              <a:srgbClr val="BD9B08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58.36636101747667</c:v>
                </c:pt>
                <c:pt idx="1">
                  <c:v>65.558370387657646</c:v>
                </c:pt>
                <c:pt idx="2">
                  <c:v>44.23269355525084</c:v>
                </c:pt>
                <c:pt idx="3">
                  <c:v>75.580562236144246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DF-4152-80C5-4C7C4549BF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Kina</c:v>
                </c:pt>
              </c:strCache>
            </c:strRef>
          </c:tx>
          <c:spPr>
            <a:solidFill>
              <a:srgbClr val="E60D7F">
                <a:lumMod val="75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DF-4152-80C5-4C7C4549BF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FFFFFF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10.738837522338267</c:v>
                </c:pt>
                <c:pt idx="1">
                  <c:v>6.1281720817345136</c:v>
                </c:pt>
                <c:pt idx="2">
                  <c:v>19.073770851202287</c:v>
                </c:pt>
                <c:pt idx="3">
                  <c:v>10.474687196231839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DF-4152-80C5-4C7C4549BFF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Turska</c:v>
                </c:pt>
              </c:strCache>
            </c:strRef>
          </c:tx>
          <c:spPr>
            <a:solidFill>
              <a:srgbClr val="E60D7F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Sheet1!$D$2:$D$5</c:f>
              <c:numCache>
                <c:formatCode>0.0</c:formatCode>
                <c:ptCount val="4"/>
                <c:pt idx="0">
                  <c:v>14.374206904376472</c:v>
                </c:pt>
                <c:pt idx="1">
                  <c:v>18.721217414561117</c:v>
                </c:pt>
                <c:pt idx="2">
                  <c:v>7.2613136929520783</c:v>
                </c:pt>
                <c:pt idx="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DF-4152-80C5-4C7C4549BFF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Rusija</c:v>
                </c:pt>
              </c:strCache>
            </c:strRef>
          </c:tx>
          <c:spPr>
            <a:solidFill>
              <a:srgbClr val="E60D7F">
                <a:lumMod val="60000"/>
                <a:lumOff val="40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FFFFFF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Sheet1!$E$2:$E$5</c:f>
              <c:numCache>
                <c:formatCode>0.0</c:formatCode>
                <c:ptCount val="4"/>
                <c:pt idx="0">
                  <c:v>8.3827093846390461</c:v>
                </c:pt>
                <c:pt idx="1">
                  <c:v>1.0370697007113618</c:v>
                </c:pt>
                <c:pt idx="2">
                  <c:v>21.970198769497514</c:v>
                </c:pt>
                <c:pt idx="3">
                  <c:v>3.3854950239545398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FDF-4152-80C5-4C7C4549BFF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 zna\Odbija odgovoriti</c:v>
                </c:pt>
              </c:strCache>
            </c:strRef>
          </c:tx>
          <c:spPr>
            <a:solidFill>
              <a:srgbClr val="717171"/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3"/>
              <c:layout>
                <c:manualLayout>
                  <c:x val="2.2573363431151257E-3"/>
                  <c:y val="1.4234232198736995E-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70-4149-B5C8-B641476CFC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Sheet1!$F$2:$F$5</c:f>
              <c:numCache>
                <c:formatCode>0.0</c:formatCode>
                <c:ptCount val="4"/>
                <c:pt idx="0">
                  <c:v>8.1378851711693887</c:v>
                </c:pt>
                <c:pt idx="1">
                  <c:v>8.5551704153346222</c:v>
                </c:pt>
                <c:pt idx="2">
                  <c:v>7.4</c:v>
                </c:pt>
                <c:pt idx="3">
                  <c:v>6.9971546237894371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FDF-4152-80C5-4C7C4549BF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100"/>
        <c:axId val="128297216"/>
        <c:axId val="128311296"/>
      </c:barChart>
      <c:catAx>
        <c:axId val="128297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  <c:crossAx val="128311296"/>
        <c:crosses val="autoZero"/>
        <c:auto val="1"/>
        <c:lblAlgn val="ctr"/>
        <c:lblOffset val="100"/>
        <c:noMultiLvlLbl val="0"/>
      </c:catAx>
      <c:valAx>
        <c:axId val="12831129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282972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0594059852599333E-2"/>
          <c:y val="0.95315856028367518"/>
          <c:w val="0.95891692031187192"/>
          <c:h val="4.4248246582855449E-2"/>
        </c:manualLayout>
      </c:layout>
      <c:overlay val="0"/>
      <c:txPr>
        <a:bodyPr/>
        <a:lstStyle/>
        <a:p>
          <a:pPr>
            <a:defRPr sz="1100" b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s-Latn-B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bs-Latn-BA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Starost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4.7990574933087435E-2"/>
          <c:y val="5.425250361007445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5291027707830962"/>
          <c:y val="0.10560986906765778"/>
          <c:w val="0.61862686779133824"/>
          <c:h val="0.7860396663837847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rgbClr val="BD9B08"/>
              </a:solidFill>
            </a:ln>
          </c:spPr>
          <c:dPt>
            <c:idx val="0"/>
            <c:bubble3D val="0"/>
            <c:spPr>
              <a:solidFill>
                <a:srgbClr val="BD9B08"/>
              </a:solidFill>
              <a:ln w="19050" cmpd="sng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C9D-4954-9649-907DB77CE069}"/>
              </c:ext>
            </c:extLst>
          </c:dPt>
          <c:dPt>
            <c:idx val="1"/>
            <c:bubble3D val="0"/>
            <c:spPr>
              <a:solidFill>
                <a:srgbClr val="E6304B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C9D-4954-9649-907DB77CE069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solidFill>
                  <a:srgbClr val="BD9B0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9E9A-421F-82ED-A819C65AA91A}"/>
              </c:ext>
            </c:extLst>
          </c:dPt>
          <c:dPt>
            <c:idx val="3"/>
            <c:bubble3D val="0"/>
            <c:spPr>
              <a:solidFill>
                <a:srgbClr val="717171"/>
              </a:solidFill>
              <a:ln>
                <a:solidFill>
                  <a:srgbClr val="BD9B0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9E9A-421F-82ED-A819C65AA91A}"/>
              </c:ext>
            </c:extLst>
          </c:dPt>
          <c:dLbls>
            <c:dLbl>
              <c:idx val="0"/>
              <c:layout>
                <c:manualLayout>
                  <c:x val="-3.3841125189300603E-2"/>
                  <c:y val="-3.7302725968436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9D-4954-9649-907DB77CE069}"/>
                </c:ext>
              </c:extLst>
            </c:dLbl>
            <c:dLbl>
              <c:idx val="1"/>
              <c:layout>
                <c:manualLayout>
                  <c:x val="-3.6603292608728528E-3"/>
                  <c:y val="1.8005851851015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9D-4954-9649-907DB77CE069}"/>
                </c:ext>
              </c:extLst>
            </c:dLbl>
            <c:dLbl>
              <c:idx val="2"/>
              <c:layout>
                <c:manualLayout>
                  <c:x val="6.7681895093062603E-3"/>
                  <c:y val="1.721664275466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E9A-421F-82ED-A819C65AA91A}"/>
                </c:ext>
              </c:extLst>
            </c:dLbl>
            <c:dLbl>
              <c:idx val="3"/>
              <c:layout>
                <c:manualLayout>
                  <c:x val="-1.055720199038231E-3"/>
                  <c:y val="-1.7133367508223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E9A-421F-82ED-A819C65AA9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18-34</c:v>
                </c:pt>
                <c:pt idx="1">
                  <c:v>35-49</c:v>
                </c:pt>
                <c:pt idx="2">
                  <c:v>50-64</c:v>
                </c:pt>
                <c:pt idx="3">
                  <c:v>65+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29.1</c:v>
                </c:pt>
                <c:pt idx="1">
                  <c:v>26.5</c:v>
                </c:pt>
                <c:pt idx="2">
                  <c:v>26.7</c:v>
                </c:pt>
                <c:pt idx="3">
                  <c:v>17.7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9D-4954-9649-907DB77CE0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b"/>
      <c:overlay val="0"/>
      <c:txPr>
        <a:bodyPr/>
        <a:lstStyle/>
        <a:p>
          <a:pPr>
            <a:defRPr sz="1100">
              <a:latin typeface="Arial" panose="020B0604020202020204" pitchFamily="34" charset="0"/>
              <a:cs typeface="Arial" panose="020B0604020202020204" pitchFamily="34" charset="0"/>
            </a:defRPr>
          </a:pPr>
          <a:endParaRPr lang="sr-Latn-R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s-Latn-B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Za najviše 10 godina</c:v>
                </c:pt>
              </c:strCache>
            </c:strRef>
          </c:tx>
          <c:spPr>
            <a:solidFill>
              <a:srgbClr val="BD9B08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33.979443479880082</c:v>
                </c:pt>
                <c:pt idx="1">
                  <c:v>38.71496246394841</c:v>
                </c:pt>
                <c:pt idx="2">
                  <c:v>26.300744348491346</c:v>
                </c:pt>
                <c:pt idx="3">
                  <c:v>21.163786481383276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DF-4152-80C5-4C7C4549BF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Za najviše 15 godina</c:v>
                </c:pt>
              </c:strCache>
            </c:strRef>
          </c:tx>
          <c:spPr>
            <a:solidFill>
              <a:srgbClr val="E60D7F"/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DF-4152-80C5-4C7C4549BF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FFFFFF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19.42394808057022</c:v>
                </c:pt>
                <c:pt idx="1">
                  <c:v>21.1</c:v>
                </c:pt>
                <c:pt idx="2">
                  <c:v>16.600000000000001</c:v>
                </c:pt>
                <c:pt idx="3">
                  <c:v>18.786987589798557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DF-4152-80C5-4C7C4549BFF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Za najviše 20 godina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Sheet1!$D$2:$D$5</c:f>
              <c:numCache>
                <c:formatCode>0.0</c:formatCode>
                <c:ptCount val="4"/>
                <c:pt idx="0">
                  <c:v>17.66247694719878</c:v>
                </c:pt>
                <c:pt idx="1">
                  <c:v>17.244763155074377</c:v>
                </c:pt>
                <c:pt idx="2">
                  <c:v>17.937517113440766</c:v>
                </c:pt>
                <c:pt idx="3">
                  <c:v>24.762419228201431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DF-4152-80C5-4C7C4549BFF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Nikada</c:v>
                </c:pt>
              </c:strCache>
            </c:strRef>
          </c:tx>
          <c:spPr>
            <a:solidFill>
              <a:srgbClr val="717171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FFFFFF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Sheet1!$E$2:$E$5</c:f>
              <c:numCache>
                <c:formatCode>0.0</c:formatCode>
                <c:ptCount val="4"/>
                <c:pt idx="0">
                  <c:v>28.934131492350438</c:v>
                </c:pt>
                <c:pt idx="1">
                  <c:v>22.997180630405012</c:v>
                </c:pt>
                <c:pt idx="2">
                  <c:v>39.215625559564067</c:v>
                </c:pt>
                <c:pt idx="3">
                  <c:v>35.200000000000003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FDF-4152-80C5-4C7C4549BF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100"/>
        <c:axId val="128345216"/>
        <c:axId val="128346752"/>
      </c:barChart>
      <c:catAx>
        <c:axId val="128345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  <c:crossAx val="128346752"/>
        <c:crosses val="autoZero"/>
        <c:auto val="1"/>
        <c:lblAlgn val="ctr"/>
        <c:lblOffset val="100"/>
        <c:noMultiLvlLbl val="0"/>
      </c:catAx>
      <c:valAx>
        <c:axId val="12834675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283452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0594059852599333E-2"/>
          <c:y val="0.95315856028367518"/>
          <c:w val="0.95891692031187192"/>
          <c:h val="4.4248246582855449E-2"/>
        </c:manualLayout>
      </c:layout>
      <c:overlay val="0"/>
      <c:txPr>
        <a:bodyPr/>
        <a:lstStyle/>
        <a:p>
          <a:pPr>
            <a:defRPr sz="1100" b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s-Latn-B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Odbija odgovoriti</c:v>
                </c:pt>
              </c:strCache>
            </c:strRef>
          </c:tx>
          <c:spPr>
            <a:solidFill>
              <a:srgbClr val="717171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5.4</c:v>
                </c:pt>
                <c:pt idx="1">
                  <c:v>3.471084983854924</c:v>
                </c:pt>
                <c:pt idx="2">
                  <c:v>8.8921330440566972</c:v>
                </c:pt>
                <c:pt idx="3">
                  <c:v>7.3813405906120293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DF-4152-80C5-4C7C4549BF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EA0A9F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51.473096970135721</c:v>
                </c:pt>
                <c:pt idx="1">
                  <c:v>51.1</c:v>
                </c:pt>
                <c:pt idx="2">
                  <c:v>52.1</c:v>
                </c:pt>
                <c:pt idx="3">
                  <c:v>49.735746038668509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DF-4152-80C5-4C7C4549BFF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</c:v>
                </c:pt>
              </c:strCache>
            </c:strRef>
          </c:tx>
          <c:spPr>
            <a:solidFill>
              <a:srgbClr val="BD9B08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Sheet1!$D$2:$D$5</c:f>
              <c:numCache>
                <c:formatCode>0.0</c:formatCode>
                <c:ptCount val="4"/>
                <c:pt idx="0">
                  <c:v>43.076017439720346</c:v>
                </c:pt>
                <c:pt idx="1">
                  <c:v>45.369216650287328</c:v>
                </c:pt>
                <c:pt idx="2">
                  <c:v>38.952352316523744</c:v>
                </c:pt>
                <c:pt idx="3">
                  <c:v>42.882913370719457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DF-4152-80C5-4C7C4549BF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28440960"/>
        <c:axId val="128459136"/>
      </c:barChart>
      <c:catAx>
        <c:axId val="1284409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/>
                </a:solidFill>
              </a:defRPr>
            </a:pPr>
            <a:endParaRPr lang="sr-Latn-RS"/>
          </a:p>
        </c:txPr>
        <c:crossAx val="128459136"/>
        <c:crosses val="autoZero"/>
        <c:auto val="1"/>
        <c:lblAlgn val="ctr"/>
        <c:lblOffset val="100"/>
        <c:noMultiLvlLbl val="0"/>
      </c:catAx>
      <c:valAx>
        <c:axId val="128459136"/>
        <c:scaling>
          <c:orientation val="minMax"/>
          <c:max val="100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  <c:crossAx val="12844096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s-Latn-B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Ekonomija, razvoj tržišta i poljoprivrede</c:v>
                </c:pt>
              </c:strCache>
            </c:strRef>
          </c:tx>
          <c:spPr>
            <a:solidFill>
              <a:srgbClr val="BD9B08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40.198834429632804</c:v>
                </c:pt>
                <c:pt idx="1">
                  <c:v>40.370169082828205</c:v>
                </c:pt>
                <c:pt idx="2">
                  <c:v>39.734850749327364</c:v>
                </c:pt>
                <c:pt idx="3">
                  <c:v>42.497594634069323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DF-4152-80C5-4C7C4549BF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Razvoj infrastrukture u transportu i energetskom sektoru</c:v>
                </c:pt>
              </c:strCache>
            </c:strRef>
          </c:tx>
          <c:spPr>
            <a:solidFill>
              <a:srgbClr val="E60D7F"/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DF-4152-80C5-4C7C4549BF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FFFFFF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17.143132766886804</c:v>
                </c:pt>
                <c:pt idx="1">
                  <c:v>14.74018163980897</c:v>
                </c:pt>
                <c:pt idx="2">
                  <c:v>21.219242265631433</c:v>
                </c:pt>
                <c:pt idx="3">
                  <c:v>20.979711384407562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DF-4152-80C5-4C7C4549BFF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Vladavina prava i borba protiv korupcije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Sheet1!$D$2:$D$5</c:f>
              <c:numCache>
                <c:formatCode>0.0</c:formatCode>
                <c:ptCount val="4"/>
                <c:pt idx="0">
                  <c:v>40.1</c:v>
                </c:pt>
                <c:pt idx="1">
                  <c:v>43.157138514954084</c:v>
                </c:pt>
                <c:pt idx="2">
                  <c:v>34.870714113374454</c:v>
                </c:pt>
                <c:pt idx="3">
                  <c:v>33.137198957568557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DF-4152-80C5-4C7C4549BFF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 zna/Odbija odgovoriti</c:v>
                </c:pt>
              </c:strCache>
            </c:strRef>
          </c:tx>
          <c:spPr>
            <a:solidFill>
              <a:srgbClr val="717171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FFFFFF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Sheet1!$E$2:$E$5</c:f>
              <c:numCache>
                <c:formatCode>0.0</c:formatCode>
                <c:ptCount val="4"/>
                <c:pt idx="0">
                  <c:v>2.6220364856140157</c:v>
                </c:pt>
                <c:pt idx="1">
                  <c:v>1.7325107624083589</c:v>
                </c:pt>
                <c:pt idx="2">
                  <c:v>4.175192871667214</c:v>
                </c:pt>
                <c:pt idx="3">
                  <c:v>3.3854950239545398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FDF-4152-80C5-4C7C4549BF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100"/>
        <c:axId val="128601472"/>
        <c:axId val="128611456"/>
      </c:barChart>
      <c:catAx>
        <c:axId val="128601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  <c:crossAx val="128611456"/>
        <c:crosses val="autoZero"/>
        <c:auto val="1"/>
        <c:lblAlgn val="ctr"/>
        <c:lblOffset val="100"/>
        <c:noMultiLvlLbl val="0"/>
      </c:catAx>
      <c:valAx>
        <c:axId val="12861145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286014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031329550730202"/>
          <c:y val="0.8413109525781528"/>
          <c:w val="0.60637629508270086"/>
          <c:h val="0.15609590365482581"/>
        </c:manualLayout>
      </c:layout>
      <c:overlay val="0"/>
      <c:txPr>
        <a:bodyPr/>
        <a:lstStyle/>
        <a:p>
          <a:pPr>
            <a:defRPr sz="1100" b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s-Latn-B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 zna\Ne želi odgovoriti</c:v>
                </c:pt>
              </c:strCache>
            </c:strRef>
          </c:tx>
          <c:spPr>
            <a:solidFill>
              <a:srgbClr val="717171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1.0025885205466325</c:v>
                </c:pt>
                <c:pt idx="1">
                  <c:v>1.0745877667776484</c:v>
                </c:pt>
                <c:pt idx="2">
                  <c:v>0.94027487328718784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DF-4152-80C5-4C7C4549BF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EA0A9F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46.043644465710805</c:v>
                </c:pt>
                <c:pt idx="1">
                  <c:v>41.443721366851882</c:v>
                </c:pt>
                <c:pt idx="2">
                  <c:v>54.497628105151861</c:v>
                </c:pt>
                <c:pt idx="3">
                  <c:v>43.725375530897374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DF-4152-80C5-4C7C4549BFF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</c:v>
                </c:pt>
              </c:strCache>
            </c:strRef>
          </c:tx>
          <c:spPr>
            <a:solidFill>
              <a:srgbClr val="BD9B08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Sheet1!$D$2:$D$5</c:f>
              <c:numCache>
                <c:formatCode>0.0</c:formatCode>
                <c:ptCount val="4"/>
                <c:pt idx="0">
                  <c:v>52.953767013742187</c:v>
                </c:pt>
                <c:pt idx="1">
                  <c:v>57.481690866369725</c:v>
                </c:pt>
                <c:pt idx="2">
                  <c:v>44.562097021561392</c:v>
                </c:pt>
                <c:pt idx="3">
                  <c:v>56.274624469102591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DF-4152-80C5-4C7C4549BF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28533632"/>
        <c:axId val="128535168"/>
      </c:barChart>
      <c:catAx>
        <c:axId val="1285336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/>
                </a:solidFill>
              </a:defRPr>
            </a:pPr>
            <a:endParaRPr lang="sr-Latn-RS"/>
          </a:p>
        </c:txPr>
        <c:crossAx val="128535168"/>
        <c:crosses val="autoZero"/>
        <c:auto val="1"/>
        <c:lblAlgn val="ctr"/>
        <c:lblOffset val="100"/>
        <c:noMultiLvlLbl val="0"/>
      </c:catAx>
      <c:valAx>
        <c:axId val="128535168"/>
        <c:scaling>
          <c:orientation val="minMax"/>
          <c:max val="100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  <c:crossAx val="12853363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s-Latn-B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bs-Latn-BA" dirty="0"/>
              <a:t>%</a:t>
            </a:r>
          </a:p>
        </c:rich>
      </c:tx>
      <c:layout>
        <c:manualLayout>
          <c:xMode val="edge"/>
          <c:yMode val="edge"/>
          <c:x val="0.11231405129476919"/>
          <c:y val="0.76391183424502906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</c:v>
                </c:pt>
              </c:strCache>
            </c:strRef>
          </c:tx>
          <c:spPr>
            <a:solidFill>
              <a:srgbClr val="BD9B08"/>
            </a:solidFill>
            <a:ln>
              <a:noFill/>
            </a:ln>
            <a:effectLst/>
          </c:spPr>
          <c:invertIfNegative val="0"/>
          <c:trendline>
            <c:trendlineType val="linear"/>
            <c:dispRSqr val="0"/>
            <c:dispEq val="0"/>
          </c:trendline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0.0</c:formatCode>
                <c:ptCount val="3"/>
                <c:pt idx="0">
                  <c:v>73.3</c:v>
                </c:pt>
                <c:pt idx="1">
                  <c:v>71.2</c:v>
                </c:pt>
                <c:pt idx="2">
                  <c:v>69.900000000000006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779-4199-8BDD-690991C658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E60D7F"/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0.0</c:formatCode>
                <c:ptCount val="3"/>
                <c:pt idx="0">
                  <c:v>15.2</c:v>
                </c:pt>
                <c:pt idx="1">
                  <c:v>19.7</c:v>
                </c:pt>
                <c:pt idx="2">
                  <c:v>22.9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779-4199-8BDD-690991C6584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 bih glasao/glasala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0.0</c:formatCode>
                <c:ptCount val="3"/>
                <c:pt idx="0">
                  <c:v>9.5</c:v>
                </c:pt>
                <c:pt idx="1">
                  <c:v>7.5</c:v>
                </c:pt>
                <c:pt idx="2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779-4199-8BDD-690991C6584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 zna/Ne želi odgovoriti</c:v>
                </c:pt>
              </c:strCache>
            </c:strRef>
          </c:tx>
          <c:spPr>
            <a:solidFill>
              <a:srgbClr val="717171"/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Sheet1!$E$2:$E$4</c:f>
              <c:numCache>
                <c:formatCode>0.0</c:formatCode>
                <c:ptCount val="3"/>
                <c:pt idx="0">
                  <c:v>2</c:v>
                </c:pt>
                <c:pt idx="1">
                  <c:v>1.6</c:v>
                </c:pt>
                <c:pt idx="2">
                  <c:v>0.3000000000000001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779-4199-8BDD-690991C658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555264"/>
        <c:axId val="130565248"/>
      </c:barChart>
      <c:catAx>
        <c:axId val="13055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0565248"/>
        <c:crosses val="autoZero"/>
        <c:auto val="1"/>
        <c:lblAlgn val="ctr"/>
        <c:lblOffset val="0"/>
        <c:noMultiLvlLbl val="0"/>
      </c:catAx>
      <c:valAx>
        <c:axId val="130565248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AEAE9F"/>
              </a:solidFill>
            </a:ln>
          </c:spPr>
        </c:majorGridlines>
        <c:numFmt formatCode="0" sourceLinked="0"/>
        <c:majorTickMark val="cross"/>
        <c:minorTickMark val="cross"/>
        <c:tickLblPos val="nextTo"/>
        <c:txPr>
          <a:bodyPr/>
          <a:lstStyle/>
          <a:p>
            <a:pPr>
              <a:defRPr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  <c:crossAx val="130555264"/>
        <c:crosses val="autoZero"/>
        <c:crossBetween val="between"/>
        <c:majorUnit val="10"/>
        <c:minorUnit val="1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sr-Latn-RS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s-Latn-B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bs-Latn-BA" dirty="0"/>
              <a:t>%</a:t>
            </a:r>
          </a:p>
        </c:rich>
      </c:tx>
      <c:layout>
        <c:manualLayout>
          <c:xMode val="edge"/>
          <c:yMode val="edge"/>
          <c:x val="0.14212771229683241"/>
          <c:y val="0.61714569223678739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Garancija trajnog mira i političke stabilnosti</c:v>
                </c:pt>
              </c:strCache>
            </c:strRef>
          </c:tx>
          <c:spPr>
            <a:solidFill>
              <a:srgbClr val="BD9B08"/>
            </a:solidFill>
            <a:ln>
              <a:noFill/>
            </a:ln>
            <a:effectLst/>
          </c:spPr>
          <c:invertIfNegative val="0"/>
          <c:trendline>
            <c:trendlineType val="linear"/>
            <c:dispRSqr val="0"/>
            <c:dispEq val="0"/>
          </c:trendline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30.5</c:v>
                </c:pt>
                <c:pt idx="1">
                  <c:v>32.299999999999997</c:v>
                </c:pt>
                <c:pt idx="2">
                  <c:v>29.1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779-4199-8BDD-690991C658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Sloboda kretanja ljudi, robe i kapitala</c:v>
                </c:pt>
              </c:strCache>
            </c:strRef>
          </c:tx>
          <c:spPr>
            <a:solidFill>
              <a:srgbClr val="E60D7F"/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0.0</c:formatCode>
                <c:ptCount val="3"/>
                <c:pt idx="0" formatCode="General">
                  <c:v>36.299999999999997</c:v>
                </c:pt>
                <c:pt idx="1">
                  <c:v>35.1</c:v>
                </c:pt>
                <c:pt idx="2">
                  <c:v>31.4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779-4199-8BDD-690991C6584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Poštivanje zakona i propisa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22.4</c:v>
                </c:pt>
                <c:pt idx="1">
                  <c:v>19.899999999999999</c:v>
                </c:pt>
                <c:pt idx="2">
                  <c:v>28.9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779-4199-8BDD-690991C6584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Unapređenje infrastrukture</c:v>
                </c:pt>
              </c:strCache>
            </c:strRef>
          </c:tx>
          <c:spPr>
            <a:solidFill>
              <a:srgbClr val="802AB7">
                <a:lumMod val="60000"/>
                <a:lumOff val="40000"/>
              </a:srgbClr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9.1</c:v>
                </c:pt>
                <c:pt idx="1">
                  <c:v>9.5</c:v>
                </c:pt>
                <c:pt idx="2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779-4199-8BDD-690991C6584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Nešto drugo</c:v>
                </c:pt>
              </c:strCache>
            </c:strRef>
          </c:tx>
          <c:spPr>
            <a:solidFill>
              <a:srgbClr val="FF8B57"/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Sheet1!$F$2:$F$4</c:f>
              <c:numCache>
                <c:formatCode>General</c:formatCode>
                <c:ptCount val="3"/>
                <c:pt idx="0">
                  <c:v>1.7</c:v>
                </c:pt>
                <c:pt idx="1">
                  <c:v>3.2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D04-4240-ABDC-010C66BA3B3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Ne zna\Odbija odgovoriti</c:v>
                </c:pt>
              </c:strCache>
            </c:strRef>
          </c:tx>
          <c:spPr>
            <a:solidFill>
              <a:srgbClr val="989898"/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Sheet1!$G$2:$G$4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D04-4240-ABDC-010C66BA3B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765184"/>
        <c:axId val="130766720"/>
      </c:barChart>
      <c:catAx>
        <c:axId val="13076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0766720"/>
        <c:crosses val="autoZero"/>
        <c:auto val="1"/>
        <c:lblAlgn val="ctr"/>
        <c:lblOffset val="0"/>
        <c:noMultiLvlLbl val="0"/>
      </c:catAx>
      <c:valAx>
        <c:axId val="130766720"/>
        <c:scaling>
          <c:orientation val="minMax"/>
          <c:max val="100"/>
          <c:min val="0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  <c:crossAx val="130765184"/>
        <c:crosses val="autoZero"/>
        <c:crossBetween val="between"/>
        <c:majorUnit val="10"/>
        <c:minorUnit val="1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sr-Latn-RS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s-Latn-B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bs-Latn-BA" dirty="0"/>
              <a:t>%</a:t>
            </a:r>
          </a:p>
        </c:rich>
      </c:tx>
      <c:layout>
        <c:manualLayout>
          <c:xMode val="edge"/>
          <c:yMode val="edge"/>
          <c:x val="0.11728299179993805"/>
          <c:y val="0.62709594294197191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Gubitak raznolikosti kultura</c:v>
                </c:pt>
              </c:strCache>
            </c:strRef>
          </c:tx>
          <c:spPr>
            <a:solidFill>
              <a:srgbClr val="00B6FF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17.5</c:v>
                </c:pt>
                <c:pt idx="1">
                  <c:v>12.5</c:v>
                </c:pt>
                <c:pt idx="2">
                  <c:v>20.2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779-4199-8BDD-690991C658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Povećana birokratija</c:v>
                </c:pt>
              </c:strCache>
            </c:strRef>
          </c:tx>
          <c:spPr>
            <a:solidFill>
              <a:srgbClr val="E60D7F"/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5.4</c:v>
                </c:pt>
                <c:pt idx="1">
                  <c:v>7.5</c:v>
                </c:pt>
                <c:pt idx="2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779-4199-8BDD-690991C6584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Veći troškovi života i poreza</c:v>
                </c:pt>
              </c:strCache>
            </c:strRef>
          </c:tx>
          <c:spPr>
            <a:solidFill>
              <a:srgbClr val="BD9B08"/>
            </a:solidFill>
          </c:spPr>
          <c:invertIfNegative val="0"/>
          <c:trendline>
            <c:trendlineType val="linear"/>
            <c:dispRSqr val="0"/>
            <c:dispEq val="0"/>
          </c:trendline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0.0</c:formatCode>
                <c:ptCount val="3"/>
                <c:pt idx="0">
                  <c:v>52.7</c:v>
                </c:pt>
                <c:pt idx="1">
                  <c:v>43.7</c:v>
                </c:pt>
                <c:pt idx="2">
                  <c:v>36.6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779-4199-8BDD-690991C6584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Prevelika centralizacija</c:v>
                </c:pt>
              </c:strCache>
            </c:strRef>
          </c:tx>
          <c:spPr>
            <a:solidFill>
              <a:srgbClr val="802AB7">
                <a:lumMod val="60000"/>
                <a:lumOff val="40000"/>
              </a:srgbClr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13.2</c:v>
                </c:pt>
                <c:pt idx="1">
                  <c:v>13.7</c:v>
                </c:pt>
                <c:pt idx="2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779-4199-8BDD-690991C6584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Iseljavanje stanovništva</c:v>
                </c:pt>
              </c:strCache>
            </c:strRef>
          </c:tx>
          <c:spPr>
            <a:solidFill>
              <a:srgbClr val="FF5000">
                <a:lumMod val="60000"/>
                <a:lumOff val="40000"/>
              </a:srgbClr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Sheet1!$F$2:$F$4</c:f>
              <c:numCache>
                <c:formatCode>General</c:formatCode>
                <c:ptCount val="3"/>
                <c:pt idx="1">
                  <c:v>12.8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4AA-429F-8C55-B2FD7534705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Nešto drugo</c:v>
                </c:pt>
              </c:strCache>
            </c:strRef>
          </c:tx>
          <c:spPr>
            <a:solidFill>
              <a:srgbClr val="989898"/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Sheet1!$G$2:$G$4</c:f>
              <c:numCache>
                <c:formatCode>0.0</c:formatCode>
                <c:ptCount val="3"/>
                <c:pt idx="0">
                  <c:v>7.9</c:v>
                </c:pt>
                <c:pt idx="1">
                  <c:v>9.8000000000000007</c:v>
                </c:pt>
                <c:pt idx="2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4AA-429F-8C55-B2FD75347052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Ne zna\Odbija odgovoriti</c:v>
                </c:pt>
              </c:strCache>
            </c:strRef>
          </c:tx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Sheet1!$H$2:$H$4</c:f>
              <c:numCache>
                <c:formatCode>General</c:formatCode>
                <c:ptCount val="3"/>
                <c:pt idx="0">
                  <c:v>3.3</c:v>
                </c:pt>
                <c:pt idx="1">
                  <c:v>0</c:v>
                </c:pt>
                <c:pt idx="2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2F8-486C-8CF5-B9CD795506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917120"/>
        <c:axId val="130918656"/>
      </c:barChart>
      <c:catAx>
        <c:axId val="13091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0918656"/>
        <c:crosses val="autoZero"/>
        <c:auto val="1"/>
        <c:lblAlgn val="ctr"/>
        <c:lblOffset val="0"/>
        <c:noMultiLvlLbl val="0"/>
      </c:catAx>
      <c:valAx>
        <c:axId val="130918656"/>
        <c:scaling>
          <c:orientation val="minMax"/>
          <c:max val="100"/>
          <c:min val="0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  <c:crossAx val="130917120"/>
        <c:crosses val="autoZero"/>
        <c:crossBetween val="between"/>
        <c:majorUnit val="10"/>
        <c:minorUnit val="1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sr-Latn-RS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s-Latn-B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4166341821978985"/>
          <c:y val="7.0254423579434282E-3"/>
          <c:w val="0.65833658178020993"/>
          <c:h val="0.8786173102940048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Smanjenje poreskih opterećenja na rad i uklanjanje prepreka zapošljavanju</c:v>
                </c:pt>
              </c:strCache>
            </c:strRef>
          </c:tx>
          <c:spPr>
            <a:solidFill>
              <a:srgbClr val="E60D7F"/>
            </a:solidFill>
            <a:ln w="25386">
              <a:noFill/>
            </a:ln>
          </c:spPr>
          <c:invertIfNegative val="0"/>
          <c:dLbls>
            <c:spPr>
              <a:noFill/>
              <a:ln w="25386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+mn-lt"/>
                    <a:ea typeface="Verdana"/>
                    <a:cs typeface="Verdana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17.600000000000001</c:v>
                </c:pt>
                <c:pt idx="1">
                  <c:v>17.600000000000001</c:v>
                </c:pt>
                <c:pt idx="2" formatCode="0.0">
                  <c:v>14.931901660479646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AF-4DA4-AA79-67884172D29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Reforma javne uprave</c:v>
                </c:pt>
              </c:strCache>
            </c:strRef>
          </c:tx>
          <c:spPr>
            <a:solidFill>
              <a:srgbClr val="99CC00"/>
            </a:solidFill>
            <a:ln w="25386">
              <a:noFill/>
            </a:ln>
          </c:spPr>
          <c:invertIfNegative val="0"/>
          <c:dLbls>
            <c:spPr>
              <a:noFill/>
              <a:ln w="25386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+mn-lt"/>
                    <a:ea typeface="Verdana"/>
                    <a:cs typeface="Verdana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4.9000000000000004</c:v>
                </c:pt>
                <c:pt idx="1">
                  <c:v>9.6</c:v>
                </c:pt>
                <c:pt idx="2" formatCode="0.0">
                  <c:v>7.4611656281932017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AF-4DA4-AA79-67884172D29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Borba protiv korupcije</c:v>
                </c:pt>
              </c:strCache>
            </c:strRef>
          </c:tx>
          <c:spPr>
            <a:solidFill>
              <a:srgbClr val="FFC000"/>
            </a:solidFill>
            <a:ln w="25386">
              <a:noFill/>
            </a:ln>
          </c:spPr>
          <c:invertIfNegative val="0"/>
          <c:dLbls>
            <c:dLbl>
              <c:idx val="0"/>
              <c:layout>
                <c:manualLayout>
                  <c:x val="-1.14192495921697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AF-4DA4-AA79-67884172D29F}"/>
                </c:ext>
              </c:extLst>
            </c:dLbl>
            <c:dLbl>
              <c:idx val="6"/>
              <c:layout>
                <c:manualLayout>
                  <c:x val="-1.30505709624795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AF-4DA4-AA79-67884172D29F}"/>
                </c:ext>
              </c:extLst>
            </c:dLbl>
            <c:spPr>
              <a:noFill/>
              <a:ln w="25386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+mn-lt"/>
                    <a:ea typeface="Verdana"/>
                    <a:cs typeface="Verdana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46.6</c:v>
                </c:pt>
                <c:pt idx="1">
                  <c:v>41.6</c:v>
                </c:pt>
                <c:pt idx="2" formatCode="0.0">
                  <c:v>43.4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3AF-4DA4-AA79-67884172D29F}"/>
            </c:ext>
          </c:extLst>
        </c:ser>
        <c:ser>
          <c:idx val="7"/>
          <c:order val="3"/>
          <c:tx>
            <c:strRef>
              <c:f>Sheet1!$A$5</c:f>
              <c:strCache>
                <c:ptCount val="1"/>
                <c:pt idx="0">
                  <c:v>Reforma socijalnog sistema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+mn-lt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Sheet1!$B$5:$D$5</c:f>
              <c:numCache>
                <c:formatCode>General</c:formatCode>
                <c:ptCount val="3"/>
                <c:pt idx="0">
                  <c:v>10.3</c:v>
                </c:pt>
                <c:pt idx="1">
                  <c:v>13.7</c:v>
                </c:pt>
                <c:pt idx="2" formatCode="0.0">
                  <c:v>14.2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F3AF-4DA4-AA79-67884172D29F}"/>
            </c:ext>
          </c:extLst>
        </c:ser>
        <c:ser>
          <c:idx val="8"/>
          <c:order val="4"/>
          <c:tx>
            <c:strRef>
              <c:f>Sheet1!$A$6</c:f>
              <c:strCache>
                <c:ptCount val="1"/>
                <c:pt idx="0">
                  <c:v>Reforma sudova i tužilaštava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+mn-lt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Sheet1!$B$6:$D$6</c:f>
              <c:numCache>
                <c:formatCode>General</c:formatCode>
                <c:ptCount val="3"/>
                <c:pt idx="0">
                  <c:v>18.3</c:v>
                </c:pt>
                <c:pt idx="1">
                  <c:v>13.6</c:v>
                </c:pt>
                <c:pt idx="2" formatCode="0.0">
                  <c:v>18.399999999999999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F3AF-4DA4-AA79-67884172D29F}"/>
            </c:ext>
          </c:extLst>
        </c:ser>
        <c:ser>
          <c:idx val="3"/>
          <c:order val="5"/>
          <c:tx>
            <c:strRef>
              <c:f>Sheet1!$A$7</c:f>
              <c:strCache>
                <c:ptCount val="1"/>
                <c:pt idx="0">
                  <c:v>Nijedna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2.6146137556682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3B-45FF-B25C-46FCBE72738D}"/>
                </c:ext>
              </c:extLst>
            </c:dLbl>
            <c:dLbl>
              <c:idx val="2"/>
              <c:layout>
                <c:manualLayout>
                  <c:x val="-1.1772158492926424E-3"/>
                  <c:y val="5.4906888869033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3B-45FF-B25C-46FCBE7273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20">
                    <a:solidFill>
                      <a:schemeClr val="bg1"/>
                    </a:solidFill>
                    <a:latin typeface="+mn-lt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Sheet1!$B$7:$D$7</c:f>
              <c:numCache>
                <c:formatCode>0.0</c:formatCode>
                <c:ptCount val="3"/>
                <c:pt idx="0">
                  <c:v>1</c:v>
                </c:pt>
                <c:pt idx="1">
                  <c:v>1.5</c:v>
                </c:pt>
                <c:pt idx="2">
                  <c:v>0.57075550376749329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3AF-4DA4-AA79-67884172D29F}"/>
            </c:ext>
          </c:extLst>
        </c:ser>
        <c:ser>
          <c:idx val="4"/>
          <c:order val="6"/>
          <c:tx>
            <c:strRef>
              <c:f>Sheet1!$A$8</c:f>
              <c:strCache>
                <c:ptCount val="1"/>
                <c:pt idx="0">
                  <c:v>Ne zna\Ne želi odgovoriti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3.1375365068019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3B-45FF-B25C-46FCBE7273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Sheet1!$B$8:$D$8</c:f>
              <c:numCache>
                <c:formatCode>General</c:formatCode>
                <c:ptCount val="3"/>
                <c:pt idx="0">
                  <c:v>1.3</c:v>
                </c:pt>
                <c:pt idx="1">
                  <c:v>2.4</c:v>
                </c:pt>
                <c:pt idx="2" formatCode="0.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3AF-4DA4-AA79-67884172D2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100"/>
        <c:axId val="131158016"/>
        <c:axId val="131159552"/>
        <c:extLst/>
      </c:barChart>
      <c:catAx>
        <c:axId val="1311580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19">
            <a:noFill/>
          </a:ln>
        </c:spPr>
        <c:txPr>
          <a:bodyPr rot="0" vert="horz"/>
          <a:lstStyle/>
          <a:p>
            <a:pPr rtl="0">
              <a:defRPr sz="1100" b="1" i="0" u="none" strike="noStrike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defRPr>
            </a:pPr>
            <a:endParaRPr lang="sr-Latn-RS"/>
          </a:p>
        </c:txPr>
        <c:crossAx val="1311595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115955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31158016"/>
        <c:crosses val="autoZero"/>
        <c:crossBetween val="between"/>
      </c:valAx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0.17962840023040066"/>
          <c:y val="0.84641202936437709"/>
          <c:w val="0.81924842461638092"/>
          <c:h val="0.11415793342380318"/>
        </c:manualLayout>
      </c:layout>
      <c:overlay val="0"/>
      <c:spPr>
        <a:noFill/>
        <a:ln w="25386">
          <a:noFill/>
        </a:ln>
      </c:spPr>
      <c:txPr>
        <a:bodyPr/>
        <a:lstStyle/>
        <a:p>
          <a:pPr>
            <a:defRPr sz="1000" b="0" i="0" u="none" strike="noStrike" baseline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23" b="1" i="0" u="none" strike="noStrike" baseline="0">
          <a:solidFill>
            <a:schemeClr val="tx1"/>
          </a:solidFill>
          <a:latin typeface="MS P????"/>
          <a:ea typeface="MS P????"/>
          <a:cs typeface="MS P????"/>
        </a:defRPr>
      </a:pPr>
      <a:endParaRPr lang="sr-Latn-R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s-Latn-B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Zbog osiguranja mira i stabilnosti</c:v>
                </c:pt>
              </c:strCache>
            </c:strRef>
          </c:tx>
          <c:spPr>
            <a:solidFill>
              <a:srgbClr val="1DB3E8">
                <a:lumMod val="50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21.3</c:v>
                </c:pt>
                <c:pt idx="1">
                  <c:v>23.5</c:v>
                </c:pt>
                <c:pt idx="2">
                  <c:v>20.100000000000001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48-4036-B764-7BC7F9D582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Zbog prirodnih resursa Bosne i Hercegovine</c:v>
                </c:pt>
              </c:strCache>
            </c:strRef>
          </c:tx>
          <c:spPr>
            <a:solidFill>
              <a:srgbClr val="BD9B08"/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48-4036-B764-7BC7F9D582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FFFFFF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36.6</c:v>
                </c:pt>
                <c:pt idx="1">
                  <c:v>33.5</c:v>
                </c:pt>
                <c:pt idx="2">
                  <c:v>38.1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48-4036-B764-7BC7F9D582F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Zbog stručnih i kvalifikovanih radnika</c:v>
                </c:pt>
              </c:strCache>
            </c:strRef>
          </c:tx>
          <c:spPr>
            <a:solidFill>
              <a:srgbClr val="1DB3E8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FFFFFF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13.5</c:v>
                </c:pt>
                <c:pt idx="1">
                  <c:v>16.5</c:v>
                </c:pt>
                <c:pt idx="2" formatCode="0.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48-4036-B764-7BC7F9D582F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Zbog širenja evropskog tržišta</c:v>
                </c:pt>
              </c:strCache>
            </c:strRef>
          </c:tx>
          <c:spPr>
            <a:solidFill>
              <a:srgbClr val="96C11D">
                <a:lumMod val="60000"/>
                <a:lumOff val="40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717171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17.899999999999999</c:v>
                </c:pt>
                <c:pt idx="1">
                  <c:v>15.3</c:v>
                </c:pt>
                <c:pt idx="2">
                  <c:v>19.8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148-4036-B764-7BC7F9D582F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Zbog dobre investicijske klime</c:v>
                </c:pt>
              </c:strCache>
            </c:strRef>
          </c:tx>
          <c:spPr>
            <a:solidFill>
              <a:srgbClr val="96C11D"/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0"/>
              <c:layout>
                <c:manualLayout>
                  <c:x val="4.7788470885583778E-3"/>
                  <c:y val="-1.352533635998203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957-42F8-9A5A-8DFE3EEE47B6}"/>
                </c:ext>
              </c:extLst>
            </c:dLbl>
            <c:dLbl>
              <c:idx val="1"/>
              <c:layout>
                <c:manualLayout>
                  <c:x val="1.5929908403026682E-3"/>
                  <c:y val="-1.883332151048686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57-42F8-9A5A-8DFE3EEE47B6}"/>
                </c:ext>
              </c:extLst>
            </c:dLbl>
            <c:dLbl>
              <c:idx val="2"/>
              <c:layout>
                <c:manualLayout>
                  <c:x val="3.1859816806053391E-3"/>
                  <c:y val="-2.585325482963278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rgbClr val="FFFFFF"/>
                      </a:solidFill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957-42F8-9A5A-8DFE3EEE47B6}"/>
                </c:ext>
              </c:extLst>
            </c:dLbl>
            <c:dLbl>
              <c:idx val="3"/>
              <c:layout>
                <c:manualLayout>
                  <c:x val="6.3719633612106773E-3"/>
                  <c:y val="-6.5924191908443917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957-42F8-9A5A-8DFE3EEE47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rgbClr val="FFFFFF"/>
                    </a:solidFill>
                  </a:defRPr>
                </a:pPr>
                <a:endParaRPr lang="sr-Latn-R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Sheet1!$F$2:$F$4</c:f>
              <c:numCache>
                <c:formatCode>General</c:formatCode>
                <c:ptCount val="3"/>
                <c:pt idx="0">
                  <c:v>3.2</c:v>
                </c:pt>
                <c:pt idx="1">
                  <c:v>4.9000000000000004</c:v>
                </c:pt>
                <c:pt idx="2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48-4036-B764-7BC7F9D582F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Nešto drugo</c:v>
                </c:pt>
              </c:strCache>
            </c:strRef>
          </c:tx>
          <c:spPr>
            <a:solidFill>
              <a:srgbClr val="802AB7">
                <a:lumMod val="75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7E4-4A7D-A6A6-4BCA5F28407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7E4-4A7D-A6A6-4BCA5F28407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7E4-4A7D-A6A6-4BCA5F28407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957-42F8-9A5A-8DFE3EEE47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Sheet1!$G$2:$G$4</c:f>
              <c:numCache>
                <c:formatCode>General</c:formatCode>
                <c:ptCount val="3"/>
                <c:pt idx="0">
                  <c:v>1.6</c:v>
                </c:pt>
                <c:pt idx="1">
                  <c:v>2.2999999999999998</c:v>
                </c:pt>
                <c:pt idx="2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148-4036-B764-7BC7F9D582FD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Ne zna\Odbija odgovoriti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Sheet1!$H$2:$H$4</c:f>
              <c:numCache>
                <c:formatCode>0.0</c:formatCode>
                <c:ptCount val="3"/>
                <c:pt idx="0" formatCode="General">
                  <c:v>5.9</c:v>
                </c:pt>
                <c:pt idx="1">
                  <c:v>4</c:v>
                </c:pt>
                <c:pt idx="2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148-4036-B764-7BC7F9D58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100"/>
        <c:axId val="131395584"/>
        <c:axId val="131397120"/>
      </c:barChart>
      <c:catAx>
        <c:axId val="131395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  <c:crossAx val="131397120"/>
        <c:crosses val="autoZero"/>
        <c:auto val="1"/>
        <c:lblAlgn val="ctr"/>
        <c:lblOffset val="100"/>
        <c:noMultiLvlLbl val="0"/>
      </c:catAx>
      <c:valAx>
        <c:axId val="1313971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13955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8916452647720133E-3"/>
          <c:y val="0.88527828616017612"/>
          <c:w val="0.98825162983659298"/>
          <c:h val="0.10030729942540967"/>
        </c:manualLayout>
      </c:layout>
      <c:overlay val="0"/>
      <c:txPr>
        <a:bodyPr/>
        <a:lstStyle/>
        <a:p>
          <a:pPr>
            <a:defRPr sz="100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s-Latn-B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 će učvrstiti unutrašnje odnose i nastaviti sa proširenjem</c:v>
                </c:pt>
              </c:strCache>
            </c:strRef>
          </c:tx>
          <c:spPr>
            <a:solidFill>
              <a:srgbClr val="BD9B08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51.3</c:v>
                </c:pt>
                <c:pt idx="1">
                  <c:v>45.3</c:v>
                </c:pt>
                <c:pt idx="2">
                  <c:v>45.5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48-4036-B764-7BC7F9D582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EU kao integracija neće opstati</c:v>
                </c:pt>
              </c:strCache>
            </c:strRef>
          </c:tx>
          <c:spPr>
            <a:solidFill>
              <a:srgbClr val="1DB3E8">
                <a:lumMod val="75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48-4036-B764-7BC7F9D582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FFFFFF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17.399999999999999</c:v>
                </c:pt>
                <c:pt idx="1">
                  <c:v>19.600000000000001</c:v>
                </c:pt>
                <c:pt idx="2">
                  <c:v>20.7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48-4036-B764-7BC7F9D582F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EU će doživjeti svojevrsnu blokovsku podjelu</c:v>
                </c:pt>
              </c:strCache>
            </c:strRef>
          </c:tx>
          <c:spPr>
            <a:solidFill>
              <a:srgbClr val="1DB3E8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FFFFFF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13.1</c:v>
                </c:pt>
                <c:pt idx="1">
                  <c:v>16.7</c:v>
                </c:pt>
                <c:pt idx="2">
                  <c:v>18.7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48-4036-B764-7BC7F9D582F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EU će odustati od zajedničke valute i nekih zajedničkih politika</c:v>
                </c:pt>
              </c:strCache>
            </c:strRef>
          </c:tx>
          <c:spPr>
            <a:solidFill>
              <a:srgbClr val="96C11D">
                <a:lumMod val="60000"/>
                <a:lumOff val="40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717171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7.5</c:v>
                </c:pt>
                <c:pt idx="1">
                  <c:v>8.4</c:v>
                </c:pt>
                <c:pt idx="2">
                  <c:v>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148-4036-B764-7BC7F9D582F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Nešto drugo</c:v>
                </c:pt>
              </c:strCache>
            </c:strRef>
          </c:tx>
          <c:spPr>
            <a:solidFill>
              <a:srgbClr val="802AB7">
                <a:lumMod val="75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0"/>
              <c:layout>
                <c:manualLayout>
                  <c:x val="4.7788470885583778E-3"/>
                  <c:y val="-1.352533635998203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53-4925-8D22-FC522F7A9735}"/>
                </c:ext>
              </c:extLst>
            </c:dLbl>
            <c:dLbl>
              <c:idx val="1"/>
              <c:layout>
                <c:manualLayout>
                  <c:x val="1.5929908403026682E-3"/>
                  <c:y val="-1.883332151048686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53-4925-8D22-FC522F7A9735}"/>
                </c:ext>
              </c:extLst>
            </c:dLbl>
            <c:dLbl>
              <c:idx val="2"/>
              <c:layout>
                <c:manualLayout>
                  <c:x val="3.1859816806053391E-3"/>
                  <c:y val="-2.58532548296327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53-4925-8D22-FC522F7A9735}"/>
                </c:ext>
              </c:extLst>
            </c:dLbl>
            <c:dLbl>
              <c:idx val="3"/>
              <c:layout>
                <c:manualLayout>
                  <c:x val="6.3719633612106773E-3"/>
                  <c:y val="-6.5924191908443917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53-4925-8D22-FC522F7A97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FFFFFF"/>
                    </a:solidFill>
                  </a:defRPr>
                </a:pPr>
                <a:endParaRPr lang="sr-Latn-R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Sheet1!$F$2:$F$4</c:f>
              <c:numCache>
                <c:formatCode>General</c:formatCode>
                <c:ptCount val="3"/>
                <c:pt idx="0">
                  <c:v>0.3</c:v>
                </c:pt>
                <c:pt idx="1">
                  <c:v>0.6</c:v>
                </c:pt>
                <c:pt idx="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48-4036-B764-7BC7F9D582F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Ne zna\Odbija odgovoriti</c:v>
                </c:pt>
              </c:strCache>
            </c:strRef>
          </c:tx>
          <c:spPr>
            <a:solidFill>
              <a:srgbClr val="71717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Sheet1!$G$2:$G$4</c:f>
              <c:numCache>
                <c:formatCode>General</c:formatCode>
                <c:ptCount val="3"/>
                <c:pt idx="0">
                  <c:v>10.4</c:v>
                </c:pt>
                <c:pt idx="1">
                  <c:v>9.4</c:v>
                </c:pt>
                <c:pt idx="2" formatCode="0.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C53-4925-8D22-FC522F7A97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100"/>
        <c:axId val="131400064"/>
        <c:axId val="131401600"/>
      </c:barChart>
      <c:catAx>
        <c:axId val="131400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  <c:crossAx val="131401600"/>
        <c:crosses val="autoZero"/>
        <c:auto val="1"/>
        <c:lblAlgn val="ctr"/>
        <c:lblOffset val="100"/>
        <c:noMultiLvlLbl val="0"/>
      </c:catAx>
      <c:valAx>
        <c:axId val="1314016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14000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9824527234449103"/>
          <c:w val="1"/>
          <c:h val="9.9399015052447068E-2"/>
        </c:manualLayout>
      </c:layout>
      <c:overlay val="0"/>
      <c:txPr>
        <a:bodyPr/>
        <a:lstStyle/>
        <a:p>
          <a:pPr>
            <a:defRPr sz="110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s-Latn-B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bs-Latn-BA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Obrazovanje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3.9511804933171725E-2"/>
          <c:y val="5.4252637874321899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4182234504723903"/>
          <c:y val="0.10604129341919646"/>
          <c:w val="0.50103818281064783"/>
          <c:h val="0.58566151360481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rgbClr val="BD9B08"/>
              </a:solidFill>
            </a:ln>
          </c:spPr>
          <c:dPt>
            <c:idx val="0"/>
            <c:bubble3D val="0"/>
            <c:spPr>
              <a:solidFill>
                <a:srgbClr val="BD9B08"/>
              </a:solidFill>
              <a:ln w="19050" cmpd="sng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C9D-4954-9649-907DB77CE069}"/>
              </c:ext>
            </c:extLst>
          </c:dPt>
          <c:dPt>
            <c:idx val="1"/>
            <c:bubble3D val="0"/>
            <c:spPr>
              <a:solidFill>
                <a:srgbClr val="E6304B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C9D-4954-9649-907DB77CE069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solidFill>
                  <a:srgbClr val="BD9B0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CE96-4618-A02E-426CA7D33824}"/>
              </c:ext>
            </c:extLst>
          </c:dPt>
          <c:dPt>
            <c:idx val="3"/>
            <c:bubble3D val="0"/>
            <c:spPr>
              <a:solidFill>
                <a:srgbClr val="717171"/>
              </a:solidFill>
              <a:ln>
                <a:solidFill>
                  <a:srgbClr val="BD9B0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CE96-4618-A02E-426CA7D33824}"/>
              </c:ext>
            </c:extLst>
          </c:dPt>
          <c:dLbls>
            <c:dLbl>
              <c:idx val="0"/>
              <c:layout>
                <c:manualLayout>
                  <c:x val="-4.9969295055805963E-3"/>
                  <c:y val="-0.1052451376105633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rgbClr val="F8B318"/>
                      </a:solidFill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9D-4954-9649-907DB77CE069}"/>
                </c:ext>
              </c:extLst>
            </c:dLbl>
            <c:dLbl>
              <c:idx val="1"/>
              <c:layout>
                <c:manualLayout>
                  <c:x val="-3.6603292608728528E-3"/>
                  <c:y val="1.8005851851015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9D-4954-9649-907DB77CE069}"/>
                </c:ext>
              </c:extLst>
            </c:dLbl>
            <c:dLbl>
              <c:idx val="2"/>
              <c:layout>
                <c:manualLayout>
                  <c:x val="6.7681895093062603E-3"/>
                  <c:y val="1.721664275466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96-4618-A02E-426CA7D33824}"/>
                </c:ext>
              </c:extLst>
            </c:dLbl>
            <c:dLbl>
              <c:idx val="3"/>
              <c:layout>
                <c:manualLayout>
                  <c:x val="-1.055720199038231E-3"/>
                  <c:y val="-1.7133367508223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E96-4618-A02E-426CA7D338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Bez završene osnovne škole</c:v>
                </c:pt>
                <c:pt idx="1">
                  <c:v>Osnovna škola</c:v>
                </c:pt>
                <c:pt idx="2">
                  <c:v>Srednja škola</c:v>
                </c:pt>
                <c:pt idx="3">
                  <c:v>Univerzitet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5.3</c:v>
                </c:pt>
                <c:pt idx="2">
                  <c:v>69.3</c:v>
                </c:pt>
                <c:pt idx="3" formatCode="0.0">
                  <c:v>25.4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9D-4954-9649-907DB77CE0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"/>
          <c:y val="0.68401390036342991"/>
          <c:w val="0.99228035308770779"/>
          <c:h val="0.10134057944405686"/>
        </c:manualLayout>
      </c:layout>
      <c:overlay val="0"/>
      <c:txPr>
        <a:bodyPr/>
        <a:lstStyle/>
        <a:p>
          <a:pPr>
            <a:defRPr sz="1100">
              <a:latin typeface="Arial" panose="020B0604020202020204" pitchFamily="34" charset="0"/>
              <a:cs typeface="Arial" panose="020B0604020202020204" pitchFamily="34" charset="0"/>
            </a:defRPr>
          </a:pPr>
          <a:endParaRPr lang="sr-Latn-R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s-Latn-B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Preduzetnici</c:v>
                </c:pt>
              </c:strCache>
            </c:strRef>
          </c:tx>
          <c:spPr>
            <a:solidFill>
              <a:srgbClr val="E60D7F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0.0</c:formatCode>
                <c:ptCount val="3"/>
                <c:pt idx="0">
                  <c:v>8.3000000000000007</c:v>
                </c:pt>
                <c:pt idx="1">
                  <c:v>10</c:v>
                </c:pt>
                <c:pt idx="2">
                  <c:v>8.7726316918011982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5EF-432A-A486-10DB2FF580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Studenti i istraživači</c:v>
                </c:pt>
              </c:strCache>
            </c:strRef>
          </c:tx>
          <c:spPr>
            <a:solidFill>
              <a:srgbClr val="FF5000">
                <a:lumMod val="60000"/>
                <a:lumOff val="40000"/>
              </a:srgbClr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0.0</c:formatCode>
                <c:ptCount val="3"/>
                <c:pt idx="0">
                  <c:v>6.8</c:v>
                </c:pt>
                <c:pt idx="1">
                  <c:v>7.5</c:v>
                </c:pt>
                <c:pt idx="2">
                  <c:v>10.41049929908985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8D-45C4-A84C-E70327E3199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Političari</c:v>
                </c:pt>
              </c:strCache>
            </c:strRef>
          </c:tx>
          <c:spPr>
            <a:solidFill>
              <a:srgbClr val="0060FF"/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0.0</c:formatCode>
                <c:ptCount val="3"/>
                <c:pt idx="0">
                  <c:v>16.3</c:v>
                </c:pt>
                <c:pt idx="1">
                  <c:v>22</c:v>
                </c:pt>
                <c:pt idx="2">
                  <c:v>18.873130157063663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8D-45C4-A84C-E70327E3199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Mladi</c:v>
                </c:pt>
              </c:strCache>
            </c:strRef>
          </c:tx>
          <c:spPr>
            <a:solidFill>
              <a:srgbClr val="BD9B08"/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Sheet1!$E$2:$E$4</c:f>
              <c:numCache>
                <c:formatCode>0.0</c:formatCode>
                <c:ptCount val="3"/>
                <c:pt idx="0">
                  <c:v>50.7</c:v>
                </c:pt>
                <c:pt idx="1">
                  <c:v>42.2</c:v>
                </c:pt>
                <c:pt idx="2">
                  <c:v>42.439163918065994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8D-45C4-A84C-E70327E3199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Poljoprivrednici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Sheet1!$F$2:$F$4</c:f>
              <c:numCache>
                <c:formatCode>0.0</c:formatCode>
                <c:ptCount val="3"/>
                <c:pt idx="0">
                  <c:v>5.5</c:v>
                </c:pt>
                <c:pt idx="1">
                  <c:v>4.9000000000000004</c:v>
                </c:pt>
                <c:pt idx="2">
                  <c:v>4.7798780471796176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8D-45C4-A84C-E70327E31998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Niko posebno</c:v>
                </c:pt>
              </c:strCache>
            </c:strRef>
          </c:tx>
          <c:spPr>
            <a:solidFill>
              <a:srgbClr val="802AB7"/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Sheet1!$G$2:$G$4</c:f>
              <c:numCache>
                <c:formatCode>0.0</c:formatCode>
                <c:ptCount val="3"/>
                <c:pt idx="0">
                  <c:v>10.9</c:v>
                </c:pt>
                <c:pt idx="1">
                  <c:v>12.4</c:v>
                </c:pt>
                <c:pt idx="2">
                  <c:v>14.232035016363023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8D-45C4-A84C-E70327E31998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Ne zna\Odbija odgovoriti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Sheet1!$H$2:$H$4</c:f>
              <c:numCache>
                <c:formatCode>0.0</c:formatCode>
                <c:ptCount val="3"/>
                <c:pt idx="0">
                  <c:v>1.5</c:v>
                </c:pt>
                <c:pt idx="1">
                  <c:v>1</c:v>
                </c:pt>
                <c:pt idx="2">
                  <c:v>0.49266187043665305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98D-45C4-A84C-E70327E319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587072"/>
        <c:axId val="131601152"/>
      </c:barChart>
      <c:catAx>
        <c:axId val="13158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71717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71717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1601152"/>
        <c:crosses val="autoZero"/>
        <c:auto val="1"/>
        <c:lblAlgn val="ctr"/>
        <c:lblOffset val="100"/>
        <c:noMultiLvlLbl val="0"/>
      </c:catAx>
      <c:valAx>
        <c:axId val="131601152"/>
        <c:scaling>
          <c:orientation val="minMax"/>
          <c:max val="100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  <c:crossAx val="131587072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sr-Latn-RS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s-Latn-B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Politizacija procesa integrisanja</c:v>
                </c:pt>
              </c:strCache>
            </c:strRef>
          </c:tx>
          <c:spPr>
            <a:solidFill>
              <a:srgbClr val="BD9B08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40.9</c:v>
                </c:pt>
                <c:pt idx="1">
                  <c:v>34.299999999999997</c:v>
                </c:pt>
                <c:pt idx="2" formatCode="0.0">
                  <c:v>30.884825607945217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48-4036-B764-7BC7F9D582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Nespremnost na promjene</c:v>
                </c:pt>
              </c:strCache>
            </c:strRef>
          </c:tx>
          <c:spPr>
            <a:solidFill>
              <a:srgbClr val="1DB3E8">
                <a:lumMod val="75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48-4036-B764-7BC7F9D582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FFFFFF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23.3</c:v>
                </c:pt>
                <c:pt idx="1">
                  <c:v>21.1</c:v>
                </c:pt>
                <c:pt idx="2" formatCode="0.0">
                  <c:v>25.63463186521329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48-4036-B764-7BC7F9D582F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Nedovoljno razumijevanje procesa</c:v>
                </c:pt>
              </c:strCache>
            </c:strRef>
          </c:tx>
          <c:spPr>
            <a:solidFill>
              <a:srgbClr val="1DB3E8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FFFFFF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7.8</c:v>
                </c:pt>
                <c:pt idx="1">
                  <c:v>11.8</c:v>
                </c:pt>
                <c:pt idx="2" formatCode="0.0">
                  <c:v>13.783628475766532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48-4036-B764-7BC7F9D582F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Objektivne prepreke (obimne reforme u svim sferama života)</c:v>
                </c:pt>
              </c:strCache>
            </c:strRef>
          </c:tx>
          <c:spPr>
            <a:solidFill>
              <a:srgbClr val="96C11D">
                <a:lumMod val="60000"/>
                <a:lumOff val="40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51-4B37-828E-1EC9CEB80A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717171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Sheet1!$E$2:$E$4</c:f>
              <c:numCache>
                <c:formatCode>0.0</c:formatCode>
                <c:ptCount val="3"/>
                <c:pt idx="0" formatCode="General">
                  <c:v>14.5</c:v>
                </c:pt>
                <c:pt idx="1">
                  <c:v>15</c:v>
                </c:pt>
                <c:pt idx="2">
                  <c:v>14.49010193066098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148-4036-B764-7BC7F9D582F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Trenutno stanje u Evropskoj uniji</c:v>
                </c:pt>
              </c:strCache>
            </c:strRef>
          </c:tx>
          <c:spPr>
            <a:solidFill>
              <a:srgbClr val="802AB7">
                <a:lumMod val="75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0"/>
              <c:layout>
                <c:manualLayout>
                  <c:x val="4.7788470885583778E-3"/>
                  <c:y val="-1.352533635998203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51-4B37-828E-1EC9CEB80A49}"/>
                </c:ext>
              </c:extLst>
            </c:dLbl>
            <c:dLbl>
              <c:idx val="1"/>
              <c:layout>
                <c:manualLayout>
                  <c:x val="1.5929908403026682E-3"/>
                  <c:y val="-1.883332151048686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51-4B37-828E-1EC9CEB80A49}"/>
                </c:ext>
              </c:extLst>
            </c:dLbl>
            <c:dLbl>
              <c:idx val="2"/>
              <c:layout>
                <c:manualLayout>
                  <c:x val="3.1859816806053391E-3"/>
                  <c:y val="-2.585325482963278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rgbClr val="FFFFFF"/>
                      </a:solidFill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51-4B37-828E-1EC9CEB80A4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651-4B37-828E-1EC9CEB80A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rgbClr val="FFFFFF"/>
                    </a:solidFill>
                  </a:defRPr>
                </a:pPr>
                <a:endParaRPr lang="sr-Latn-R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Sheet1!$F$2:$F$4</c:f>
              <c:numCache>
                <c:formatCode>General</c:formatCode>
                <c:ptCount val="3"/>
                <c:pt idx="0">
                  <c:v>8.5</c:v>
                </c:pt>
                <c:pt idx="1">
                  <c:v>13.6</c:v>
                </c:pt>
                <c:pt idx="2" formatCode="0.0">
                  <c:v>13.234806221209627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48-4036-B764-7BC7F9D582F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Ne zna\Odbija odgovoriti</c:v>
                </c:pt>
              </c:strCache>
            </c:strRef>
          </c:tx>
          <c:spPr>
            <a:solidFill>
              <a:srgbClr val="71717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Sheet1!$G$2:$G$4</c:f>
              <c:numCache>
                <c:formatCode>0.0</c:formatCode>
                <c:ptCount val="3"/>
                <c:pt idx="0">
                  <c:v>5</c:v>
                </c:pt>
                <c:pt idx="1">
                  <c:v>4.2</c:v>
                </c:pt>
                <c:pt idx="2">
                  <c:v>1.9720058992040601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651-4B37-828E-1EC9CEB80A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100"/>
        <c:axId val="131675264"/>
        <c:axId val="131676800"/>
      </c:barChart>
      <c:catAx>
        <c:axId val="131675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  <c:crossAx val="131676800"/>
        <c:crosses val="autoZero"/>
        <c:auto val="1"/>
        <c:lblAlgn val="ctr"/>
        <c:lblOffset val="100"/>
        <c:noMultiLvlLbl val="0"/>
      </c:catAx>
      <c:valAx>
        <c:axId val="1316768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16752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2743613141547E-2"/>
          <c:y val="0.89839670041244846"/>
          <c:w val="0.92801289871268777"/>
          <c:h val="0.10160329958755158"/>
        </c:manualLayout>
      </c:layout>
      <c:overlay val="0"/>
      <c:txPr>
        <a:bodyPr/>
        <a:lstStyle/>
        <a:p>
          <a:pPr>
            <a:defRPr sz="100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s-Latn-B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Odbija odgovoriti</c:v>
                </c:pt>
              </c:strCache>
            </c:strRef>
          </c:tx>
          <c:spPr>
            <a:solidFill>
              <a:srgbClr val="E60D7F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2.5</c:v>
                </c:pt>
                <c:pt idx="1">
                  <c:v>0.8</c:v>
                </c:pt>
                <c:pt idx="2">
                  <c:v>0.70000000000000018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DF-4152-80C5-4C7C4549BF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717171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0.0</c:formatCode>
                <c:ptCount val="3"/>
                <c:pt idx="0">
                  <c:v>41.5</c:v>
                </c:pt>
                <c:pt idx="1">
                  <c:v>49.2</c:v>
                </c:pt>
                <c:pt idx="2">
                  <c:v>46.8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DF-4152-80C5-4C7C4549BFF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</c:v>
                </c:pt>
              </c:strCache>
            </c:strRef>
          </c:tx>
          <c:spPr>
            <a:solidFill>
              <a:srgbClr val="BD9B08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0.0</c:formatCode>
                <c:ptCount val="3"/>
                <c:pt idx="0">
                  <c:v>56</c:v>
                </c:pt>
                <c:pt idx="1">
                  <c:v>50</c:v>
                </c:pt>
                <c:pt idx="2">
                  <c:v>52.5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DF-4152-80C5-4C7C4549BF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1921408"/>
        <c:axId val="131922944"/>
      </c:barChart>
      <c:catAx>
        <c:axId val="1319214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/>
                </a:solidFill>
              </a:defRPr>
            </a:pPr>
            <a:endParaRPr lang="sr-Latn-RS"/>
          </a:p>
        </c:txPr>
        <c:crossAx val="131922944"/>
        <c:crosses val="autoZero"/>
        <c:auto val="1"/>
        <c:lblAlgn val="ctr"/>
        <c:lblOffset val="100"/>
        <c:noMultiLvlLbl val="0"/>
      </c:catAx>
      <c:valAx>
        <c:axId val="131922944"/>
        <c:scaling>
          <c:orientation val="minMax"/>
          <c:max val="100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  <c:crossAx val="13192140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s-Latn-B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Utjecaj procesa evropskih integracija na svakodnevni život građana</c:v>
                </c:pt>
              </c:strCache>
            </c:strRef>
          </c:tx>
          <c:spPr>
            <a:solidFill>
              <a:srgbClr val="E60D7F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0.0</c:formatCode>
                <c:ptCount val="3"/>
                <c:pt idx="0">
                  <c:v>30.4</c:v>
                </c:pt>
                <c:pt idx="1">
                  <c:v>22.1</c:v>
                </c:pt>
                <c:pt idx="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5EF-432A-A486-10DB2FF580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Prednosti integracije u EU</c:v>
                </c:pt>
              </c:strCache>
            </c:strRef>
          </c:tx>
          <c:spPr>
            <a:solidFill>
              <a:srgbClr val="0060FF"/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0.0</c:formatCode>
                <c:ptCount val="3"/>
                <c:pt idx="0">
                  <c:v>14.3</c:v>
                </c:pt>
                <c:pt idx="1">
                  <c:v>15.2</c:v>
                </c:pt>
                <c:pt idx="2">
                  <c:v>15.119031765898507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2F-4B63-853F-AE13241D882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Mogućnost korištenja finansijske pomoći EU</c:v>
                </c:pt>
              </c:strCache>
            </c:strRef>
          </c:tx>
          <c:spPr>
            <a:solidFill>
              <a:srgbClr val="BD9B08"/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0.0</c:formatCode>
                <c:ptCount val="3"/>
                <c:pt idx="0">
                  <c:v>19.5</c:v>
                </c:pt>
                <c:pt idx="1">
                  <c:v>26.7</c:v>
                </c:pt>
                <c:pt idx="2">
                  <c:v>24.406643254584093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2F-4B63-853F-AE13241D882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Reforme u okviru procesa integrisanja</c:v>
                </c:pt>
              </c:strCache>
            </c:strRef>
          </c:tx>
          <c:spPr>
            <a:solidFill>
              <a:srgbClr val="FF8B57"/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Sheet1!$E$2:$E$4</c:f>
              <c:numCache>
                <c:formatCode>0.0</c:formatCode>
                <c:ptCount val="3"/>
                <c:pt idx="0">
                  <c:v>14.4</c:v>
                </c:pt>
                <c:pt idx="1">
                  <c:v>11.9</c:v>
                </c:pt>
                <c:pt idx="2">
                  <c:v>15.262763964606259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2F-4B63-853F-AE13241D882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Troškovi integracije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Sheet1!$F$2:$F$4</c:f>
              <c:numCache>
                <c:formatCode>0.0</c:formatCode>
                <c:ptCount val="3"/>
                <c:pt idx="0">
                  <c:v>6.7</c:v>
                </c:pt>
                <c:pt idx="1">
                  <c:v>8.4</c:v>
                </c:pt>
                <c:pt idx="2">
                  <c:v>9.8173668794926137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2F-4B63-853F-AE13241D882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Nešto drugo</c:v>
                </c:pt>
              </c:strCache>
            </c:strRef>
          </c:tx>
          <c:spPr>
            <a:solidFill>
              <a:srgbClr val="802AB7"/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Sheet1!$G$2:$G$4</c:f>
              <c:numCache>
                <c:formatCode>0.0</c:formatCode>
                <c:ptCount val="3"/>
                <c:pt idx="0">
                  <c:v>0</c:v>
                </c:pt>
                <c:pt idx="1">
                  <c:v>1.5</c:v>
                </c:pt>
                <c:pt idx="2">
                  <c:v>0.66891134281401887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2F-4B63-853F-AE13241D8820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Ne zna\Ne želi odgovoriti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Sheet1!$H$2:$H$4</c:f>
              <c:numCache>
                <c:formatCode>0.0</c:formatCode>
                <c:ptCount val="3"/>
                <c:pt idx="0">
                  <c:v>14.7</c:v>
                </c:pt>
                <c:pt idx="1">
                  <c:v>14.2</c:v>
                </c:pt>
                <c:pt idx="2">
                  <c:v>6.6739307243985886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22F-4B63-853F-AE13241D88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040192"/>
        <c:axId val="132041728"/>
      </c:barChart>
      <c:catAx>
        <c:axId val="13204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71717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71717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2041728"/>
        <c:crosses val="autoZero"/>
        <c:auto val="1"/>
        <c:lblAlgn val="ctr"/>
        <c:lblOffset val="100"/>
        <c:noMultiLvlLbl val="0"/>
      </c:catAx>
      <c:valAx>
        <c:axId val="132041728"/>
        <c:scaling>
          <c:orientation val="minMax"/>
          <c:max val="50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  <c:crossAx val="132040192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sr-Latn-RS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s-Latn-B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989898"/>
            </a:solidFill>
            <a:ln>
              <a:solidFill>
                <a:srgbClr val="FFFFFF"/>
              </a:solidFill>
            </a:ln>
          </c:spPr>
          <c:invertIfNegative val="0"/>
          <c:cat>
            <c:strRef>
              <c:f>Sheet1!$A$2:$A$9</c:f>
              <c:strCache>
                <c:ptCount val="8"/>
                <c:pt idx="0">
                  <c:v>Ne zna/odbija odgovoriti</c:v>
                </c:pt>
                <c:pt idx="1">
                  <c:v>Ništa od navedenog</c:v>
                </c:pt>
                <c:pt idx="2">
                  <c:v>Nešto drugo</c:v>
                </c:pt>
                <c:pt idx="3">
                  <c:v>JAVNI DOGAĐAJI</c:v>
                </c:pt>
                <c:pt idx="4">
                  <c:v>ŠTAMPA</c:v>
                </c:pt>
                <c:pt idx="5">
                  <c:v>INTERNET</c:v>
                </c:pt>
                <c:pt idx="6">
                  <c:v>RADIO</c:v>
                </c:pt>
                <c:pt idx="7">
                  <c:v>TV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</c:v>
                </c:pt>
                <c:pt idx="1">
                  <c:v>3.6</c:v>
                </c:pt>
                <c:pt idx="2">
                  <c:v>0</c:v>
                </c:pt>
                <c:pt idx="3">
                  <c:v>1.6</c:v>
                </c:pt>
                <c:pt idx="4">
                  <c:v>2.2000000000000002</c:v>
                </c:pt>
                <c:pt idx="5">
                  <c:v>50.7</c:v>
                </c:pt>
                <c:pt idx="6">
                  <c:v>1.4</c:v>
                </c:pt>
                <c:pt idx="7">
                  <c:v>40.5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93-4720-B5B5-9BD4C285D0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E60D7F"/>
            </a:solidFill>
            <a:ln>
              <a:solidFill>
                <a:srgbClr val="FFFFFF"/>
              </a:solidFill>
            </a:ln>
          </c:spPr>
          <c:invertIfNegative val="0"/>
          <c:cat>
            <c:strRef>
              <c:f>Sheet1!$A$2:$A$9</c:f>
              <c:strCache>
                <c:ptCount val="8"/>
                <c:pt idx="0">
                  <c:v>Ne zna/odbija odgovoriti</c:v>
                </c:pt>
                <c:pt idx="1">
                  <c:v>Ništa od navedenog</c:v>
                </c:pt>
                <c:pt idx="2">
                  <c:v>Nešto drugo</c:v>
                </c:pt>
                <c:pt idx="3">
                  <c:v>JAVNI DOGAĐAJI</c:v>
                </c:pt>
                <c:pt idx="4">
                  <c:v>ŠTAMPA</c:v>
                </c:pt>
                <c:pt idx="5">
                  <c:v>INTERNET</c:v>
                </c:pt>
                <c:pt idx="6">
                  <c:v>RADIO</c:v>
                </c:pt>
                <c:pt idx="7">
                  <c:v>TV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0</c:v>
                </c:pt>
                <c:pt idx="1">
                  <c:v>3.5</c:v>
                </c:pt>
                <c:pt idx="2">
                  <c:v>0</c:v>
                </c:pt>
                <c:pt idx="3">
                  <c:v>2</c:v>
                </c:pt>
                <c:pt idx="4">
                  <c:v>2.2999999999999998</c:v>
                </c:pt>
                <c:pt idx="5">
                  <c:v>48.4</c:v>
                </c:pt>
                <c:pt idx="6">
                  <c:v>3.5</c:v>
                </c:pt>
                <c:pt idx="7">
                  <c:v>40.299999999999997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93-4720-B5B5-9BD4C285D08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Ne zna/odbija odgovoriti</c:v>
                </c:pt>
                <c:pt idx="1">
                  <c:v>Ništa od navedenog</c:v>
                </c:pt>
                <c:pt idx="2">
                  <c:v>Nešto drugo</c:v>
                </c:pt>
                <c:pt idx="3">
                  <c:v>JAVNI DOGAĐAJI</c:v>
                </c:pt>
                <c:pt idx="4">
                  <c:v>ŠTAMPA</c:v>
                </c:pt>
                <c:pt idx="5">
                  <c:v>INTERNET</c:v>
                </c:pt>
                <c:pt idx="6">
                  <c:v>RADIO</c:v>
                </c:pt>
                <c:pt idx="7">
                  <c:v>TV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0</c:v>
                </c:pt>
                <c:pt idx="1">
                  <c:v>4.3</c:v>
                </c:pt>
                <c:pt idx="2">
                  <c:v>0</c:v>
                </c:pt>
                <c:pt idx="3">
                  <c:v>2.2999999999999998</c:v>
                </c:pt>
                <c:pt idx="4">
                  <c:v>2.7</c:v>
                </c:pt>
                <c:pt idx="5">
                  <c:v>48.5</c:v>
                </c:pt>
                <c:pt idx="6">
                  <c:v>2.6</c:v>
                </c:pt>
                <c:pt idx="7">
                  <c:v>39.6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F2-41F1-BF40-9660DD3762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axId val="132144512"/>
        <c:axId val="132256896"/>
      </c:barChart>
      <c:catAx>
        <c:axId val="132144512"/>
        <c:scaling>
          <c:orientation val="maxMin"/>
        </c:scaling>
        <c:delete val="1"/>
        <c:axPos val="b"/>
        <c:numFmt formatCode="General" sourceLinked="0"/>
        <c:majorTickMark val="none"/>
        <c:minorTickMark val="none"/>
        <c:tickLblPos val="none"/>
        <c:crossAx val="132256896"/>
        <c:crosses val="autoZero"/>
        <c:auto val="1"/>
        <c:lblAlgn val="ctr"/>
        <c:lblOffset val="100"/>
        <c:noMultiLvlLbl val="0"/>
      </c:catAx>
      <c:valAx>
        <c:axId val="132256896"/>
        <c:scaling>
          <c:orientation val="minMax"/>
          <c:max val="100"/>
        </c:scaling>
        <c:delete val="0"/>
        <c:axPos val="r"/>
        <c:majorGridlines/>
        <c:numFmt formatCode="General" sourceLinked="1"/>
        <c:majorTickMark val="none"/>
        <c:minorTickMark val="none"/>
        <c:tickLblPos val="high"/>
        <c:txPr>
          <a:bodyPr/>
          <a:lstStyle/>
          <a:p>
            <a:pPr>
              <a:defRPr sz="11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  <c:crossAx val="13214451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s-Latn-B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Evropska unija</c:v>
                </c:pt>
              </c:strCache>
            </c:strRef>
          </c:tx>
          <c:spPr>
            <a:solidFill>
              <a:srgbClr val="BD9B08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0.0</c:formatCode>
                <c:ptCount val="3"/>
                <c:pt idx="0">
                  <c:v>61</c:v>
                </c:pt>
                <c:pt idx="1">
                  <c:v>59.4</c:v>
                </c:pt>
                <c:pt idx="2">
                  <c:v>58.4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DF-4152-80C5-4C7C4549BF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Japan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DF-4152-80C5-4C7C4549BF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FFFFFF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DF-4152-80C5-4C7C4549BFF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Kina</c:v>
                </c:pt>
              </c:strCache>
            </c:strRef>
          </c:tx>
          <c:spPr>
            <a:solidFill>
              <a:srgbClr val="0000CC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0.0</c:formatCode>
                <c:ptCount val="3"/>
                <c:pt idx="1">
                  <c:v>7</c:v>
                </c:pt>
                <c:pt idx="2">
                  <c:v>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DF-4152-80C5-4C7C4549BFF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Turska</c:v>
                </c:pt>
              </c:strCache>
            </c:strRef>
          </c:tx>
          <c:spPr>
            <a:solidFill>
              <a:srgbClr val="E60D7F">
                <a:lumMod val="60000"/>
                <a:lumOff val="40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FFFFFF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Sheet1!$E$2:$E$4</c:f>
              <c:numCache>
                <c:formatCode>0.0</c:formatCode>
                <c:ptCount val="3"/>
                <c:pt idx="0" formatCode="General">
                  <c:v>14.3</c:v>
                </c:pt>
                <c:pt idx="1">
                  <c:v>14</c:v>
                </c:pt>
                <c:pt idx="2">
                  <c:v>14.4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FDF-4152-80C5-4C7C4549BFF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Rusija</c:v>
                </c:pt>
              </c:strCache>
            </c:strRef>
          </c:tx>
          <c:spPr>
            <a:solidFill>
              <a:srgbClr val="717171"/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1"/>
              <c:layout>
                <c:manualLayout>
                  <c:x val="0"/>
                  <c:y val="-1.974502173279616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EB6-490D-9CE7-FF00DDE48A25}"/>
                </c:ext>
              </c:extLst>
            </c:dLbl>
            <c:dLbl>
              <c:idx val="3"/>
              <c:layout>
                <c:manualLayout>
                  <c:x val="2.2573363431151257E-3"/>
                  <c:y val="1.4234232198736995E-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7F-4147-A2D1-D7514BAF17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Sheet1!$F$2:$F$4</c:f>
              <c:numCache>
                <c:formatCode>General</c:formatCode>
                <c:ptCount val="3"/>
                <c:pt idx="0">
                  <c:v>3.6</c:v>
                </c:pt>
                <c:pt idx="1">
                  <c:v>7.8</c:v>
                </c:pt>
                <c:pt idx="2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FDF-4152-80C5-4C7C4549BFF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Ne zna\Odbija odgovoriti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Sheet1!$G$2:$G$4</c:f>
              <c:numCache>
                <c:formatCode>General</c:formatCode>
                <c:ptCount val="3"/>
                <c:pt idx="0">
                  <c:v>17.100000000000001</c:v>
                </c:pt>
                <c:pt idx="1">
                  <c:v>11.8</c:v>
                </c:pt>
                <c:pt idx="2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B6-490D-9CE7-FF00DDE48A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100"/>
        <c:axId val="11700864"/>
        <c:axId val="11723136"/>
      </c:barChart>
      <c:catAx>
        <c:axId val="11700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  <c:crossAx val="11723136"/>
        <c:crosses val="autoZero"/>
        <c:auto val="1"/>
        <c:lblAlgn val="ctr"/>
        <c:lblOffset val="100"/>
        <c:noMultiLvlLbl val="0"/>
      </c:catAx>
      <c:valAx>
        <c:axId val="1172313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17008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0594059852599333E-2"/>
          <c:y val="0.95315856028367518"/>
          <c:w val="0.85988995249199385"/>
          <c:h val="4.6841439716325088E-2"/>
        </c:manualLayout>
      </c:layout>
      <c:overlay val="0"/>
      <c:txPr>
        <a:bodyPr/>
        <a:lstStyle/>
        <a:p>
          <a:pPr>
            <a:defRPr sz="1100" b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s-Latn-B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Za najviše 10 godina</c:v>
                </c:pt>
              </c:strCache>
            </c:strRef>
          </c:tx>
          <c:spPr>
            <a:solidFill>
              <a:srgbClr val="BD9B08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40.299999999999997</c:v>
                </c:pt>
                <c:pt idx="1">
                  <c:v>39.6</c:v>
                </c:pt>
                <c:pt idx="2" formatCode="0.0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DF-4152-80C5-4C7C4549BF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Za najviše 15 godina</c:v>
                </c:pt>
              </c:strCache>
            </c:strRef>
          </c:tx>
          <c:spPr>
            <a:solidFill>
              <a:srgbClr val="E60D7F"/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DF-4152-80C5-4C7C4549BF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FFFFFF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19.3</c:v>
                </c:pt>
                <c:pt idx="1">
                  <c:v>22.4</c:v>
                </c:pt>
                <c:pt idx="2">
                  <c:v>19.399999999999999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DF-4152-80C5-4C7C4549BFF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Za najviše 20 godina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14.5</c:v>
                </c:pt>
                <c:pt idx="1">
                  <c:v>13.6</c:v>
                </c:pt>
                <c:pt idx="2">
                  <c:v>17.7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DF-4152-80C5-4C7C4549BFF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Nikada</c:v>
                </c:pt>
              </c:strCache>
            </c:strRef>
          </c:tx>
          <c:spPr>
            <a:solidFill>
              <a:srgbClr val="717171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FFFFFF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25.9</c:v>
                </c:pt>
                <c:pt idx="1">
                  <c:v>24.4</c:v>
                </c:pt>
                <c:pt idx="2">
                  <c:v>28.9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FDF-4152-80C5-4C7C4549BF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100"/>
        <c:axId val="132609152"/>
        <c:axId val="132610688"/>
      </c:barChart>
      <c:catAx>
        <c:axId val="132609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  <c:crossAx val="132610688"/>
        <c:crosses val="autoZero"/>
        <c:auto val="1"/>
        <c:lblAlgn val="ctr"/>
        <c:lblOffset val="100"/>
        <c:noMultiLvlLbl val="0"/>
      </c:catAx>
      <c:valAx>
        <c:axId val="1326106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26091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0594059852599333E-2"/>
          <c:y val="0.95315856028367518"/>
          <c:w val="0.9332495696102503"/>
          <c:h val="4.6841439716325088E-2"/>
        </c:manualLayout>
      </c:layout>
      <c:overlay val="0"/>
      <c:txPr>
        <a:bodyPr/>
        <a:lstStyle/>
        <a:p>
          <a:pPr>
            <a:defRPr sz="1000" b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s-Latn-B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Ne zna\Ne želi odgovoriti</c:v>
                </c:pt>
              </c:strCache>
            </c:strRef>
          </c:tx>
          <c:spPr>
            <a:solidFill>
              <a:srgbClr val="717171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0.0</c:formatCode>
                <c:ptCount val="3"/>
                <c:pt idx="0">
                  <c:v>8.8000000000000007</c:v>
                </c:pt>
                <c:pt idx="1">
                  <c:v>9.9</c:v>
                </c:pt>
                <c:pt idx="2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DF-4152-80C5-4C7C4549BF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EA0A9F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0.0</c:formatCode>
                <c:ptCount val="3"/>
                <c:pt idx="0">
                  <c:v>45.4</c:v>
                </c:pt>
                <c:pt idx="1">
                  <c:v>53.9</c:v>
                </c:pt>
                <c:pt idx="2">
                  <c:v>51.5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DF-4152-80C5-4C7C4549BFF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</c:v>
                </c:pt>
              </c:strCache>
            </c:strRef>
          </c:tx>
          <c:spPr>
            <a:solidFill>
              <a:srgbClr val="BD9B08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0.0</c:formatCode>
                <c:ptCount val="3"/>
                <c:pt idx="0">
                  <c:v>45.8</c:v>
                </c:pt>
                <c:pt idx="1">
                  <c:v>36.200000000000003</c:v>
                </c:pt>
                <c:pt idx="2">
                  <c:v>43.1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DF-4152-80C5-4C7C4549BF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2584960"/>
        <c:axId val="132586496"/>
      </c:barChart>
      <c:catAx>
        <c:axId val="1325849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/>
                </a:solidFill>
              </a:defRPr>
            </a:pPr>
            <a:endParaRPr lang="sr-Latn-RS"/>
          </a:p>
        </c:txPr>
        <c:crossAx val="132586496"/>
        <c:crosses val="autoZero"/>
        <c:auto val="1"/>
        <c:lblAlgn val="ctr"/>
        <c:lblOffset val="100"/>
        <c:noMultiLvlLbl val="0"/>
      </c:catAx>
      <c:valAx>
        <c:axId val="132586496"/>
        <c:scaling>
          <c:orientation val="minMax"/>
          <c:max val="100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  <c:crossAx val="13258496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s-Latn-B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bs-Latn-BA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Radni status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3.9511804933171725E-2"/>
          <c:y val="5.4252637874321899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5291027707830962"/>
          <c:y val="0.10560986906765778"/>
          <c:w val="0.5807608073491427"/>
          <c:h val="0.6848705744742037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rgbClr val="BD9B08"/>
              </a:solidFill>
            </a:ln>
          </c:spPr>
          <c:dPt>
            <c:idx val="0"/>
            <c:bubble3D val="0"/>
            <c:spPr>
              <a:solidFill>
                <a:srgbClr val="BD9B08"/>
              </a:solidFill>
              <a:ln w="19050" cmpd="sng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C9D-4954-9649-907DB77CE069}"/>
              </c:ext>
            </c:extLst>
          </c:dPt>
          <c:dPt>
            <c:idx val="1"/>
            <c:bubble3D val="0"/>
            <c:spPr>
              <a:solidFill>
                <a:srgbClr val="E6304B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C9D-4954-9649-907DB77CE069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solidFill>
                  <a:srgbClr val="BD9B0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E9EF-4263-A151-0ABB89DEDA67}"/>
              </c:ext>
            </c:extLst>
          </c:dPt>
          <c:dPt>
            <c:idx val="3"/>
            <c:bubble3D val="0"/>
            <c:spPr>
              <a:solidFill>
                <a:srgbClr val="717171"/>
              </a:solidFill>
              <a:ln>
                <a:solidFill>
                  <a:srgbClr val="BD9B0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E9EF-4263-A151-0ABB89DEDA67}"/>
              </c:ext>
            </c:extLst>
          </c:dPt>
          <c:dLbls>
            <c:dLbl>
              <c:idx val="0"/>
              <c:layout>
                <c:manualLayout>
                  <c:x val="-3.3841125189300603E-2"/>
                  <c:y val="-3.7302725968436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9D-4954-9649-907DB77CE069}"/>
                </c:ext>
              </c:extLst>
            </c:dLbl>
            <c:dLbl>
              <c:idx val="1"/>
              <c:layout>
                <c:manualLayout>
                  <c:x val="-3.6603292608728528E-3"/>
                  <c:y val="1.8005851851015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9D-4954-9649-907DB77CE069}"/>
                </c:ext>
              </c:extLst>
            </c:dLbl>
            <c:dLbl>
              <c:idx val="2"/>
              <c:layout>
                <c:manualLayout>
                  <c:x val="6.7681895093062603E-3"/>
                  <c:y val="1.721664275466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EF-4263-A151-0ABB89DEDA67}"/>
                </c:ext>
              </c:extLst>
            </c:dLbl>
            <c:dLbl>
              <c:idx val="3"/>
              <c:layout>
                <c:manualLayout>
                  <c:x val="-1.055720199038231E-3"/>
                  <c:y val="-1.7133367508223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9EF-4263-A151-0ABB89DEDA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Zaposlen</c:v>
                </c:pt>
                <c:pt idx="1">
                  <c:v>Student</c:v>
                </c:pt>
                <c:pt idx="2">
                  <c:v>Domaćica</c:v>
                </c:pt>
                <c:pt idx="3">
                  <c:v>Penzioner</c:v>
                </c:pt>
                <c:pt idx="4">
                  <c:v>Nezaposleni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43.4</c:v>
                </c:pt>
                <c:pt idx="1">
                  <c:v>7.2</c:v>
                </c:pt>
                <c:pt idx="2">
                  <c:v>10.200000000000001</c:v>
                </c:pt>
                <c:pt idx="3">
                  <c:v>20</c:v>
                </c:pt>
                <c:pt idx="4">
                  <c:v>19.2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9D-4954-9649-907DB77CE0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8.5348815480393483E-2"/>
          <c:y val="0.80619969432892946"/>
          <c:w val="0.81538284913263626"/>
          <c:h val="0.13224603613122546"/>
        </c:manualLayout>
      </c:layout>
      <c:overlay val="0"/>
      <c:txPr>
        <a:bodyPr/>
        <a:lstStyle/>
        <a:p>
          <a:pPr>
            <a:defRPr sz="1100">
              <a:latin typeface="Arial" panose="020B0604020202020204" pitchFamily="34" charset="0"/>
              <a:cs typeface="Arial" panose="020B0604020202020204" pitchFamily="34" charset="0"/>
            </a:defRPr>
          </a:pPr>
          <a:endParaRPr lang="sr-Latn-R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s-Latn-B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bs-Latn-BA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Prihod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3.9511804933171725E-2"/>
          <c:y val="5.4252637874321899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4182234504723903"/>
          <c:y val="0.10604129341919646"/>
          <c:w val="0.50103818281064783"/>
          <c:h val="0.58566151360481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rgbClr val="BD9B08"/>
              </a:solidFill>
            </a:ln>
          </c:spPr>
          <c:dPt>
            <c:idx val="0"/>
            <c:bubble3D val="0"/>
            <c:spPr>
              <a:solidFill>
                <a:srgbClr val="BD9B08"/>
              </a:solidFill>
              <a:ln w="19050" cmpd="sng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C9D-4954-9649-907DB77CE069}"/>
              </c:ext>
            </c:extLst>
          </c:dPt>
          <c:dPt>
            <c:idx val="1"/>
            <c:bubble3D val="0"/>
            <c:spPr>
              <a:solidFill>
                <a:srgbClr val="E6304B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C9D-4954-9649-907DB77CE069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solidFill>
                  <a:srgbClr val="BD9B0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9D90-431E-9210-160EA3EF0FCD}"/>
              </c:ext>
            </c:extLst>
          </c:dPt>
          <c:dPt>
            <c:idx val="3"/>
            <c:bubble3D val="0"/>
            <c:spPr>
              <a:solidFill>
                <a:srgbClr val="717171"/>
              </a:solidFill>
              <a:ln>
                <a:solidFill>
                  <a:srgbClr val="BD9B0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9D90-431E-9210-160EA3EF0FCD}"/>
              </c:ext>
            </c:extLst>
          </c:dPt>
          <c:dLbls>
            <c:dLbl>
              <c:idx val="0"/>
              <c:layout>
                <c:manualLayout>
                  <c:x val="4.4593357037376619E-3"/>
                  <c:y val="-2.9841148606470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9D-4954-9649-907DB77CE069}"/>
                </c:ext>
              </c:extLst>
            </c:dLbl>
            <c:dLbl>
              <c:idx val="1"/>
              <c:layout>
                <c:manualLayout>
                  <c:x val="2.9227992080553523E-2"/>
                  <c:y val="-3.0162474075184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9D-4954-9649-907DB77CE069}"/>
                </c:ext>
              </c:extLst>
            </c:dLbl>
            <c:dLbl>
              <c:idx val="2"/>
              <c:layout>
                <c:manualLayout>
                  <c:x val="6.7681895093062603E-3"/>
                  <c:y val="1.721664275466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D90-431E-9210-160EA3EF0FCD}"/>
                </c:ext>
              </c:extLst>
            </c:dLbl>
            <c:dLbl>
              <c:idx val="3"/>
              <c:layout>
                <c:manualLayout>
                  <c:x val="-1.055720199038231E-3"/>
                  <c:y val="-1.7133367508223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D90-431E-9210-160EA3EF0F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Bez dohotka</c:v>
                </c:pt>
                <c:pt idx="1">
                  <c:v>1-300 KM</c:v>
                </c:pt>
                <c:pt idx="2">
                  <c:v>301-700 KM</c:v>
                </c:pt>
                <c:pt idx="3">
                  <c:v>701-1000 KM</c:v>
                </c:pt>
                <c:pt idx="4">
                  <c:v>1001 KM i više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6.2</c:v>
                </c:pt>
                <c:pt idx="1">
                  <c:v>2.75</c:v>
                </c:pt>
                <c:pt idx="2">
                  <c:v>14.5</c:v>
                </c:pt>
                <c:pt idx="3">
                  <c:v>21.7</c:v>
                </c:pt>
                <c:pt idx="4">
                  <c:v>54.8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9D-4954-9649-907DB77CE0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"/>
          <c:y val="0.70356317702787052"/>
          <c:w val="0.99228035308770779"/>
          <c:h val="0.10134057944405686"/>
        </c:manualLayout>
      </c:layout>
      <c:overlay val="0"/>
      <c:txPr>
        <a:bodyPr/>
        <a:lstStyle/>
        <a:p>
          <a:pPr>
            <a:defRPr sz="11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sr-Latn-R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s-Latn-B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bs-Latn-BA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Nacionalnost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3.2528724982741501E-2"/>
          <c:y val="0.1056868600709175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5291027707830962"/>
          <c:y val="0.10560986906765778"/>
          <c:w val="0.60753885751004633"/>
          <c:h val="0.771951018838482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rgbClr val="BD9B08"/>
              </a:solidFill>
            </a:ln>
          </c:spPr>
          <c:dPt>
            <c:idx val="0"/>
            <c:bubble3D val="0"/>
            <c:spPr>
              <a:solidFill>
                <a:srgbClr val="0060FF"/>
              </a:solidFill>
              <a:ln w="0" cmpd="sng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C9D-4954-9649-907DB77CE069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0" cmpd="sng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C9D-4954-9649-907DB77CE069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0" cmpd="sng">
                <a:solidFill>
                  <a:srgbClr val="BD9B0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742-46B0-B55E-BD4A5CC08CBF}"/>
              </c:ext>
            </c:extLst>
          </c:dPt>
          <c:dPt>
            <c:idx val="3"/>
            <c:bubble3D val="0"/>
            <c:spPr>
              <a:solidFill>
                <a:srgbClr val="717171"/>
              </a:solidFill>
              <a:ln w="0">
                <a:solidFill>
                  <a:srgbClr val="BD9B0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3742-46B0-B55E-BD4A5CC08CBF}"/>
              </c:ext>
            </c:extLst>
          </c:dPt>
          <c:dLbls>
            <c:dLbl>
              <c:idx val="0"/>
              <c:layout>
                <c:manualLayout>
                  <c:x val="7.6233091130908067E-3"/>
                  <c:y val="1.5502715625893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9D-4954-9649-907DB77CE069}"/>
                </c:ext>
              </c:extLst>
            </c:dLbl>
            <c:dLbl>
              <c:idx val="1"/>
              <c:layout>
                <c:manualLayout>
                  <c:x val="-3.6603292608728528E-3"/>
                  <c:y val="1.8005851851015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9D-4954-9649-907DB77CE069}"/>
                </c:ext>
              </c:extLst>
            </c:dLbl>
            <c:dLbl>
              <c:idx val="2"/>
              <c:layout>
                <c:manualLayout>
                  <c:x val="6.7681895093062603E-3"/>
                  <c:y val="1.721664275466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742-46B0-B55E-BD4A5CC08CBF}"/>
                </c:ext>
              </c:extLst>
            </c:dLbl>
            <c:dLbl>
              <c:idx val="3"/>
              <c:layout>
                <c:manualLayout>
                  <c:x val="-1.8332508941791427E-2"/>
                  <c:y val="-5.6737264277608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742-46B0-B55E-BD4A5CC08CBF}"/>
                </c:ext>
              </c:extLst>
            </c:dLbl>
            <c:dLbl>
              <c:idx val="4"/>
              <c:layout>
                <c:manualLayout>
                  <c:x val="2.0732222935062428E-2"/>
                  <c:y val="-6.6006600660066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742-46B0-B55E-BD4A5CC08C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Hrvati</c:v>
                </c:pt>
                <c:pt idx="1">
                  <c:v>Bošnjaci</c:v>
                </c:pt>
                <c:pt idx="2">
                  <c:v>Srbi</c:v>
                </c:pt>
                <c:pt idx="3">
                  <c:v>Drugo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15.4</c:v>
                </c:pt>
                <c:pt idx="1">
                  <c:v>50.4</c:v>
                </c:pt>
                <c:pt idx="2">
                  <c:v>32.300000000000004</c:v>
                </c:pt>
                <c:pt idx="3">
                  <c:v>1.9000000000000001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9D-4954-9649-907DB77CE0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3.144571356730106E-2"/>
          <c:y val="0.84345145980205638"/>
          <c:w val="0.93341227841440866"/>
          <c:h val="0.12837124510733819"/>
        </c:manualLayout>
      </c:layout>
      <c:overlay val="0"/>
      <c:txPr>
        <a:bodyPr/>
        <a:lstStyle/>
        <a:p>
          <a:pPr>
            <a:defRPr sz="11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sr-Latn-R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s-Latn-B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bs-Latn-BA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 naselja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3.9511804933171725E-2"/>
          <c:y val="5.4252637874321899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4182234504723903"/>
          <c:y val="0.10604129341919646"/>
          <c:w val="0.50103818281064783"/>
          <c:h val="0.58566151360481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rgbClr val="BD9B08"/>
              </a:solidFill>
            </a:ln>
          </c:spPr>
          <c:dPt>
            <c:idx val="0"/>
            <c:bubble3D val="0"/>
            <c:spPr>
              <a:solidFill>
                <a:sysClr val="window" lastClr="FFFFFF">
                  <a:lumMod val="50000"/>
                </a:sysClr>
              </a:solidFill>
              <a:ln w="19050" cmpd="sng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C9D-4954-9649-907DB77CE069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C9D-4954-9649-907DB77CE069}"/>
              </c:ext>
            </c:extLst>
          </c:dPt>
          <c:dLbls>
            <c:dLbl>
              <c:idx val="0"/>
              <c:layout>
                <c:manualLayout>
                  <c:x val="4.4593357037376619E-3"/>
                  <c:y val="-2.9841148606470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9D-4954-9649-907DB77CE069}"/>
                </c:ext>
              </c:extLst>
            </c:dLbl>
            <c:dLbl>
              <c:idx val="1"/>
              <c:layout>
                <c:manualLayout>
                  <c:x val="-3.6603292608728528E-3"/>
                  <c:y val="1.8005851851015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9D-4954-9649-907DB77CE069}"/>
                </c:ext>
              </c:extLst>
            </c:dLbl>
            <c:dLbl>
              <c:idx val="2"/>
              <c:layout>
                <c:manualLayout>
                  <c:x val="6.7681895093062603E-3"/>
                  <c:y val="1.721664275466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D90-431E-9210-160EA3EF0FCD}"/>
                </c:ext>
              </c:extLst>
            </c:dLbl>
            <c:dLbl>
              <c:idx val="3"/>
              <c:layout>
                <c:manualLayout>
                  <c:x val="-1.055720199038231E-3"/>
                  <c:y val="-1.7133367508223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D90-431E-9210-160EA3EF0F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Urbano</c:v>
                </c:pt>
                <c:pt idx="1">
                  <c:v>Ruralno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44</c:v>
                </c:pt>
                <c:pt idx="1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9D-4954-9649-907DB77CE0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29380262568185089"/>
          <c:y val="0.73189747337909705"/>
          <c:w val="0.20515237062015182"/>
          <c:h val="0.11834120448209269"/>
        </c:manualLayout>
      </c:layout>
      <c:overlay val="0"/>
      <c:txPr>
        <a:bodyPr/>
        <a:lstStyle/>
        <a:p>
          <a:pPr>
            <a:defRPr sz="11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sr-Latn-R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s-Latn-B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</c:v>
                </c:pt>
              </c:strCache>
            </c:strRef>
          </c:tx>
          <c:spPr>
            <a:solidFill>
              <a:srgbClr val="BD9B08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69.900000000000006</c:v>
                </c:pt>
                <c:pt idx="1">
                  <c:v>82.914775246550249</c:v>
                </c:pt>
                <c:pt idx="2">
                  <c:v>46.086486814534048</c:v>
                </c:pt>
                <c:pt idx="3">
                  <c:v>71.307577451367024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779-4199-8BDD-690991C658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E60D7F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22.911688641346856</c:v>
                </c:pt>
                <c:pt idx="1">
                  <c:v>11.705979128687916</c:v>
                </c:pt>
                <c:pt idx="2">
                  <c:v>43.444240754376622</c:v>
                </c:pt>
                <c:pt idx="3">
                  <c:v>18.182725684918644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779-4199-8BDD-690991C6584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 bih glasao/glasala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Sheet1!$D$2:$D$5</c:f>
              <c:numCache>
                <c:formatCode>0.0</c:formatCode>
                <c:ptCount val="4"/>
                <c:pt idx="0">
                  <c:v>6.9371903659804204</c:v>
                </c:pt>
                <c:pt idx="1">
                  <c:v>5.1100452353880943</c:v>
                </c:pt>
                <c:pt idx="2">
                  <c:v>9.9924053180332084</c:v>
                </c:pt>
                <c:pt idx="3">
                  <c:v>10.509696863714337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779-4199-8BDD-690991C6584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 zna/Ne želi odgovoriti</c:v>
                </c:pt>
              </c:strCache>
            </c:strRef>
          </c:tx>
          <c:spPr>
            <a:solidFill>
              <a:srgbClr val="71717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Sheet1!$E$2:$E$5</c:f>
              <c:numCache>
                <c:formatCode>0.0</c:formatCode>
                <c:ptCount val="4"/>
                <c:pt idx="0">
                  <c:v>0.33520757831770975</c:v>
                </c:pt>
                <c:pt idx="1">
                  <c:v>0.26920038937325391</c:v>
                </c:pt>
                <c:pt idx="2">
                  <c:v>0.47686711305661011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779-4199-8BDD-690991C658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258560"/>
        <c:axId val="124284928"/>
      </c:barChart>
      <c:catAx>
        <c:axId val="12425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24284928"/>
        <c:crosses val="autoZero"/>
        <c:auto val="1"/>
        <c:lblAlgn val="ctr"/>
        <c:lblOffset val="0"/>
        <c:noMultiLvlLbl val="0"/>
      </c:catAx>
      <c:valAx>
        <c:axId val="124284928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AEAE9F"/>
              </a:solidFill>
            </a:ln>
          </c:spPr>
        </c:majorGridlines>
        <c:numFmt formatCode="0" sourceLinked="0"/>
        <c:majorTickMark val="cross"/>
        <c:minorTickMark val="cross"/>
        <c:tickLblPos val="nextTo"/>
        <c:txPr>
          <a:bodyPr/>
          <a:lstStyle/>
          <a:p>
            <a:pPr>
              <a:defRPr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  <c:crossAx val="124258560"/>
        <c:crosses val="autoZero"/>
        <c:crossBetween val="between"/>
        <c:majorUnit val="10"/>
        <c:minorUnit val="1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sr-Latn-R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s-Latn-B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Garancija trajnog mira i političke stabilnosti</c:v>
                </c:pt>
              </c:strCache>
            </c:strRef>
          </c:tx>
          <c:spPr>
            <a:solidFill>
              <a:srgbClr val="BD9B08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29.125697750908898</c:v>
                </c:pt>
                <c:pt idx="1">
                  <c:v>31.154673163971665</c:v>
                </c:pt>
                <c:pt idx="2">
                  <c:v>22.876410438376279</c:v>
                </c:pt>
                <c:pt idx="3">
                  <c:v>25.907618775292988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779-4199-8BDD-690991C658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Sloboda kretanja ljudi, robe i kapitala</c:v>
                </c:pt>
              </c:strCache>
            </c:strRef>
          </c:tx>
          <c:spPr>
            <a:solidFill>
              <a:srgbClr val="E60D7F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31.406698415866806</c:v>
                </c:pt>
                <c:pt idx="1">
                  <c:v>27.196978524819194</c:v>
                </c:pt>
                <c:pt idx="2">
                  <c:v>45.772071450219308</c:v>
                </c:pt>
                <c:pt idx="3">
                  <c:v>24.663223444096278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779-4199-8BDD-690991C6584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Poštivanje zakona i propisa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Sheet1!$D$2:$D$5</c:f>
              <c:numCache>
                <c:formatCode>0.0</c:formatCode>
                <c:ptCount val="4"/>
                <c:pt idx="0">
                  <c:v>28.915664256437616</c:v>
                </c:pt>
                <c:pt idx="1">
                  <c:v>30.077071866849977</c:v>
                </c:pt>
                <c:pt idx="2">
                  <c:v>23.00747894355295</c:v>
                </c:pt>
                <c:pt idx="3">
                  <c:v>49.429157780610701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779-4199-8BDD-690991C6584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Unapređenje infrastrukture</c:v>
                </c:pt>
              </c:strCache>
            </c:strRef>
          </c:tx>
          <c:spPr>
            <a:solidFill>
              <a:srgbClr val="802AB7">
                <a:lumMod val="60000"/>
                <a:lumOff val="40000"/>
              </a:srgb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Sheet1!$E$2:$E$5</c:f>
              <c:numCache>
                <c:formatCode>0.0</c:formatCode>
                <c:ptCount val="4"/>
                <c:pt idx="0">
                  <c:v>8.7775145716366687</c:v>
                </c:pt>
                <c:pt idx="1">
                  <c:v>9.8418940722853598</c:v>
                </c:pt>
                <c:pt idx="2">
                  <c:v>6.2384125808372648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779-4199-8BDD-690991C6584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Nešto drugo</c:v>
                </c:pt>
              </c:strCache>
            </c:strRef>
          </c:tx>
          <c:spPr>
            <a:solidFill>
              <a:srgbClr val="FF8B57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Sheet1!$F$2:$F$5</c:f>
              <c:numCache>
                <c:formatCode>0.0</c:formatCode>
                <c:ptCount val="4"/>
                <c:pt idx="0">
                  <c:v>1.7744250051495867</c:v>
                </c:pt>
                <c:pt idx="1">
                  <c:v>1.7293823720741066</c:v>
                </c:pt>
                <c:pt idx="2">
                  <c:v>2.1056265870141178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418-4C91-88C8-4237082808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430976"/>
        <c:axId val="124072320"/>
      </c:barChart>
      <c:catAx>
        <c:axId val="12443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sr-Latn-RS"/>
          </a:p>
        </c:txPr>
        <c:crossAx val="124072320"/>
        <c:crosses val="autoZero"/>
        <c:auto val="1"/>
        <c:lblAlgn val="ctr"/>
        <c:lblOffset val="0"/>
        <c:noMultiLvlLbl val="0"/>
      </c:catAx>
      <c:valAx>
        <c:axId val="124072320"/>
        <c:scaling>
          <c:orientation val="minMax"/>
          <c:max val="100"/>
          <c:min val="0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bg2">
                    <a:lumMod val="25000"/>
                  </a:schemeClr>
                </a:solidFill>
              </a:defRPr>
            </a:pPr>
            <a:endParaRPr lang="sr-Latn-RS"/>
          </a:p>
        </c:txPr>
        <c:crossAx val="124430976"/>
        <c:crosses val="autoZero"/>
        <c:crossBetween val="between"/>
        <c:majorUnit val="10"/>
        <c:minorUnit val="1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sr-Latn-R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sr-Latn-R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0F133F-1E51-475D-9400-6445AD682918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554E0ADF-C5D6-41D6-B3ED-3D189BD37B31}">
      <dgm:prSet phldrT="[Text]"/>
      <dgm:spPr>
        <a:solidFill>
          <a:srgbClr val="0070C0"/>
        </a:solidFill>
      </dgm:spPr>
      <dgm:t>
        <a:bodyPr/>
        <a:lstStyle/>
        <a:p>
          <a:pPr algn="ctr"/>
          <a:r>
            <a:rPr lang="bs-Latn-BA" b="1" dirty="0">
              <a:latin typeface="Arial" panose="020B0604020202020204" pitchFamily="34" charset="0"/>
              <a:cs typeface="Arial" panose="020B0604020202020204" pitchFamily="34" charset="0"/>
            </a:rPr>
            <a:t>     4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8</a:t>
          </a:r>
          <a:r>
            <a:rPr lang="bs-Latn-BA" b="1" dirty="0">
              <a:latin typeface="Arial" panose="020B0604020202020204" pitchFamily="34" charset="0"/>
              <a:cs typeface="Arial" panose="020B0604020202020204" pitchFamily="34" charset="0"/>
            </a:rPr>
            <a:t>,5%</a:t>
          </a:r>
        </a:p>
      </dgm:t>
    </dgm:pt>
    <dgm:pt modelId="{A35FE7FB-F50A-4090-BC9D-17CBAB8A9929}" type="parTrans" cxnId="{D4C3C957-40C4-47D8-98FA-C004B6136C6E}">
      <dgm:prSet/>
      <dgm:spPr/>
      <dgm:t>
        <a:bodyPr/>
        <a:lstStyle/>
        <a:p>
          <a:endParaRPr lang="bs-Latn-BA"/>
        </a:p>
      </dgm:t>
    </dgm:pt>
    <dgm:pt modelId="{EC3E4F6E-F3CB-4BFD-8C8A-1A0A51C9A687}" type="sibTrans" cxnId="{D4C3C957-40C4-47D8-98FA-C004B6136C6E}">
      <dgm:prSet/>
      <dgm:spPr/>
      <dgm:t>
        <a:bodyPr/>
        <a:lstStyle/>
        <a:p>
          <a:endParaRPr lang="bs-Latn-BA"/>
        </a:p>
      </dgm:t>
    </dgm:pt>
    <dgm:pt modelId="{A618C848-36C9-4F56-9EAD-85F8ADC64EA0}">
      <dgm:prSet phldrT="[Text]"/>
      <dgm:spPr>
        <a:solidFill>
          <a:srgbClr val="0070C0"/>
        </a:solidFill>
      </dgm:spPr>
      <dgm:t>
        <a:bodyPr/>
        <a:lstStyle/>
        <a:p>
          <a:pPr algn="ctr"/>
          <a:r>
            <a:rPr lang="bs-Latn-BA" b="1" dirty="0">
              <a:latin typeface="Arial" panose="020B0604020202020204" pitchFamily="34" charset="0"/>
              <a:cs typeface="Arial" panose="020B0604020202020204" pitchFamily="34" charset="0"/>
            </a:rPr>
            <a:t>     39,6%</a:t>
          </a:r>
        </a:p>
      </dgm:t>
    </dgm:pt>
    <dgm:pt modelId="{7112E611-5487-4726-94DE-895926580CA9}" type="parTrans" cxnId="{7E402140-18C4-4BE5-AC3D-112EF7B357B3}">
      <dgm:prSet/>
      <dgm:spPr/>
      <dgm:t>
        <a:bodyPr/>
        <a:lstStyle/>
        <a:p>
          <a:endParaRPr lang="bs-Latn-BA"/>
        </a:p>
      </dgm:t>
    </dgm:pt>
    <dgm:pt modelId="{7D4C4C84-7C79-49D5-8D27-655C2D08DA9E}" type="sibTrans" cxnId="{7E402140-18C4-4BE5-AC3D-112EF7B357B3}">
      <dgm:prSet/>
      <dgm:spPr/>
      <dgm:t>
        <a:bodyPr/>
        <a:lstStyle/>
        <a:p>
          <a:endParaRPr lang="bs-Latn-BA"/>
        </a:p>
      </dgm:t>
    </dgm:pt>
    <dgm:pt modelId="{22FB3E49-B0A8-4302-9DBD-2E95750717DF}">
      <dgm:prSet phldrT="[Text]"/>
      <dgm:spPr>
        <a:solidFill>
          <a:srgbClr val="0070C0"/>
        </a:solidFill>
      </dgm:spPr>
      <dgm:t>
        <a:bodyPr/>
        <a:lstStyle/>
        <a:p>
          <a:pPr algn="ctr"/>
          <a:r>
            <a:rPr lang="bs-Latn-BA" b="1" dirty="0">
              <a:latin typeface="Arial" panose="020B0604020202020204" pitchFamily="34" charset="0"/>
              <a:cs typeface="Arial" panose="020B0604020202020204" pitchFamily="34" charset="0"/>
            </a:rPr>
            <a:t>     2,7%</a:t>
          </a:r>
        </a:p>
      </dgm:t>
    </dgm:pt>
    <dgm:pt modelId="{C3D3B08F-84FE-4379-88F0-32474698886E}" type="parTrans" cxnId="{1429A8EA-E1BB-4FD4-8B37-2E565CEB3B10}">
      <dgm:prSet/>
      <dgm:spPr/>
      <dgm:t>
        <a:bodyPr/>
        <a:lstStyle/>
        <a:p>
          <a:endParaRPr lang="bs-Latn-BA"/>
        </a:p>
      </dgm:t>
    </dgm:pt>
    <dgm:pt modelId="{92A5CCF3-AFD8-4C1C-A684-137383EA629F}" type="sibTrans" cxnId="{1429A8EA-E1BB-4FD4-8B37-2E565CEB3B10}">
      <dgm:prSet/>
      <dgm:spPr/>
      <dgm:t>
        <a:bodyPr/>
        <a:lstStyle/>
        <a:p>
          <a:endParaRPr lang="bs-Latn-BA"/>
        </a:p>
      </dgm:t>
    </dgm:pt>
    <dgm:pt modelId="{141C448B-E2CB-4774-8A9C-7372AD69ECE9}" type="pres">
      <dgm:prSet presAssocID="{260F133F-1E51-475D-9400-6445AD682918}" presName="diagram" presStyleCnt="0">
        <dgm:presLayoutVars>
          <dgm:dir/>
          <dgm:animLvl val="lvl"/>
          <dgm:resizeHandles val="exact"/>
        </dgm:presLayoutVars>
      </dgm:prSet>
      <dgm:spPr/>
    </dgm:pt>
    <dgm:pt modelId="{EB79DCD0-DB6D-48A6-A74D-A46E722A8F39}" type="pres">
      <dgm:prSet presAssocID="{554E0ADF-C5D6-41D6-B3ED-3D189BD37B31}" presName="compNode" presStyleCnt="0"/>
      <dgm:spPr/>
    </dgm:pt>
    <dgm:pt modelId="{60D3C100-DBC8-4DF0-83A2-1216111B57C5}" type="pres">
      <dgm:prSet presAssocID="{554E0ADF-C5D6-41D6-B3ED-3D189BD37B31}" presName="childRect" presStyleLbl="bgAcc1" presStyleIdx="0" presStyleCnt="3" custScaleX="100084" custScaleY="98938">
        <dgm:presLayoutVars>
          <dgm:bulletEnabled val="1"/>
        </dgm:presLayoutVars>
      </dgm:prSet>
      <dgm:spPr/>
    </dgm:pt>
    <dgm:pt modelId="{48F1CEF9-FB68-46F1-97A1-ED03C2AEAEB0}" type="pres">
      <dgm:prSet presAssocID="{554E0ADF-C5D6-41D6-B3ED-3D189BD37B3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2F07E85-8384-4890-AD48-460F4A7F45E6}" type="pres">
      <dgm:prSet presAssocID="{554E0ADF-C5D6-41D6-B3ED-3D189BD37B31}" presName="parentRect" presStyleLbl="alignNode1" presStyleIdx="0" presStyleCnt="3"/>
      <dgm:spPr/>
    </dgm:pt>
    <dgm:pt modelId="{E8050A28-EFA7-44CC-9E48-D0AC3EDD2F6F}" type="pres">
      <dgm:prSet presAssocID="{554E0ADF-C5D6-41D6-B3ED-3D189BD37B31}" presName="adorn" presStyleLbl="fgAccFollowNode1" presStyleIdx="0" presStyleCnt="3" custFlipVert="1" custScaleX="7320" custScaleY="13164" custLinFactNeighborX="-17814" custLinFactNeighborY="-20184"/>
      <dgm:spPr>
        <a:solidFill>
          <a:srgbClr val="0070C0">
            <a:alpha val="90000"/>
          </a:srgbClr>
        </a:solidFill>
        <a:ln>
          <a:noFill/>
        </a:ln>
      </dgm:spPr>
    </dgm:pt>
    <dgm:pt modelId="{7A85A502-B12D-4313-97FF-9BBC1459EF8C}" type="pres">
      <dgm:prSet presAssocID="{EC3E4F6E-F3CB-4BFD-8C8A-1A0A51C9A687}" presName="sibTrans" presStyleLbl="sibTrans2D1" presStyleIdx="0" presStyleCnt="0"/>
      <dgm:spPr/>
    </dgm:pt>
    <dgm:pt modelId="{87C7891B-6E81-462E-B6A5-3A9A37737491}" type="pres">
      <dgm:prSet presAssocID="{A618C848-36C9-4F56-9EAD-85F8ADC64EA0}" presName="compNode" presStyleCnt="0"/>
      <dgm:spPr/>
    </dgm:pt>
    <dgm:pt modelId="{93A2331C-9633-42ED-96D9-100A8CB8E1B7}" type="pres">
      <dgm:prSet presAssocID="{A618C848-36C9-4F56-9EAD-85F8ADC64EA0}" presName="childRect" presStyleLbl="bgAcc1" presStyleIdx="1" presStyleCnt="3" custLinFactNeighborX="123" custLinFactNeighborY="-10">
        <dgm:presLayoutVars>
          <dgm:bulletEnabled val="1"/>
        </dgm:presLayoutVars>
      </dgm:prSet>
      <dgm:spPr/>
    </dgm:pt>
    <dgm:pt modelId="{CE350008-7302-4A89-9EA2-56544BDCC1C2}" type="pres">
      <dgm:prSet presAssocID="{A618C848-36C9-4F56-9EAD-85F8ADC64EA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AAB69CF-9E7E-42FB-8C8E-FE230303F87F}" type="pres">
      <dgm:prSet presAssocID="{A618C848-36C9-4F56-9EAD-85F8ADC64EA0}" presName="parentRect" presStyleLbl="alignNode1" presStyleIdx="1" presStyleCnt="3"/>
      <dgm:spPr/>
    </dgm:pt>
    <dgm:pt modelId="{270CFAEF-CB9B-4663-A347-7F30D0BC5562}" type="pres">
      <dgm:prSet presAssocID="{A618C848-36C9-4F56-9EAD-85F8ADC64EA0}" presName="adorn" presStyleLbl="fgAccFollowNode1" presStyleIdx="1" presStyleCnt="3" custFlipVert="0" custFlipHor="0" custScaleX="22341" custScaleY="22052" custLinFactNeighborX="3068" custLinFactNeighborY="-1178"/>
      <dgm:spPr>
        <a:solidFill>
          <a:srgbClr val="0070C0">
            <a:alpha val="90000"/>
          </a:srgbClr>
        </a:solidFill>
        <a:ln>
          <a:noFill/>
        </a:ln>
      </dgm:spPr>
    </dgm:pt>
    <dgm:pt modelId="{D7A34CBB-1263-402F-81C1-71106943C05A}" type="pres">
      <dgm:prSet presAssocID="{7D4C4C84-7C79-49D5-8D27-655C2D08DA9E}" presName="sibTrans" presStyleLbl="sibTrans2D1" presStyleIdx="0" presStyleCnt="0"/>
      <dgm:spPr/>
    </dgm:pt>
    <dgm:pt modelId="{CB172305-9C32-47B7-836E-F8CEC9BEFAE0}" type="pres">
      <dgm:prSet presAssocID="{22FB3E49-B0A8-4302-9DBD-2E95750717DF}" presName="compNode" presStyleCnt="0"/>
      <dgm:spPr/>
    </dgm:pt>
    <dgm:pt modelId="{537616E5-2902-4334-84F6-A6C7138CC49A}" type="pres">
      <dgm:prSet presAssocID="{22FB3E49-B0A8-4302-9DBD-2E95750717DF}" presName="childRect" presStyleLbl="bgAcc1" presStyleIdx="2" presStyleCnt="3">
        <dgm:presLayoutVars>
          <dgm:bulletEnabled val="1"/>
        </dgm:presLayoutVars>
      </dgm:prSet>
      <dgm:spPr/>
    </dgm:pt>
    <dgm:pt modelId="{E7A5AC03-8C6D-491B-9A3E-BCAF810CF8B7}" type="pres">
      <dgm:prSet presAssocID="{22FB3E49-B0A8-4302-9DBD-2E95750717DF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A4252FF-842A-4B70-B0C3-32285B50527A}" type="pres">
      <dgm:prSet presAssocID="{22FB3E49-B0A8-4302-9DBD-2E95750717DF}" presName="parentRect" presStyleLbl="alignNode1" presStyleIdx="2" presStyleCnt="3"/>
      <dgm:spPr/>
    </dgm:pt>
    <dgm:pt modelId="{035703B5-8604-4415-AB81-1AC9CDF1A823}" type="pres">
      <dgm:prSet presAssocID="{22FB3E49-B0A8-4302-9DBD-2E95750717DF}" presName="adorn" presStyleLbl="fgAccFollowNode1" presStyleIdx="2" presStyleCnt="3" custFlipHor="0" custScaleX="13770" custScaleY="7320"/>
      <dgm:spPr>
        <a:solidFill>
          <a:srgbClr val="0070C0">
            <a:alpha val="90000"/>
          </a:srgbClr>
        </a:solidFill>
        <a:ln>
          <a:noFill/>
        </a:ln>
      </dgm:spPr>
    </dgm:pt>
  </dgm:ptLst>
  <dgm:cxnLst>
    <dgm:cxn modelId="{04058905-AD88-44CB-BA0D-13AE4FFA30C1}" type="presOf" srcId="{A618C848-36C9-4F56-9EAD-85F8ADC64EA0}" destId="{CE350008-7302-4A89-9EA2-56544BDCC1C2}" srcOrd="0" destOrd="0" presId="urn:microsoft.com/office/officeart/2005/8/layout/bList2#1"/>
    <dgm:cxn modelId="{0BF21E11-8A00-4A44-9726-2D656A0751C3}" type="presOf" srcId="{554E0ADF-C5D6-41D6-B3ED-3D189BD37B31}" destId="{48F1CEF9-FB68-46F1-97A1-ED03C2AEAEB0}" srcOrd="0" destOrd="0" presId="urn:microsoft.com/office/officeart/2005/8/layout/bList2#1"/>
    <dgm:cxn modelId="{39896019-BA3D-42B9-89F4-B79F842AD6F7}" type="presOf" srcId="{260F133F-1E51-475D-9400-6445AD682918}" destId="{141C448B-E2CB-4774-8A9C-7372AD69ECE9}" srcOrd="0" destOrd="0" presId="urn:microsoft.com/office/officeart/2005/8/layout/bList2#1"/>
    <dgm:cxn modelId="{5B61F82F-2950-4DB3-B571-0C2617E70C23}" type="presOf" srcId="{554E0ADF-C5D6-41D6-B3ED-3D189BD37B31}" destId="{A2F07E85-8384-4890-AD48-460F4A7F45E6}" srcOrd="1" destOrd="0" presId="urn:microsoft.com/office/officeart/2005/8/layout/bList2#1"/>
    <dgm:cxn modelId="{31B6543D-5A9B-4CC5-8E89-17486563A6A0}" type="presOf" srcId="{22FB3E49-B0A8-4302-9DBD-2E95750717DF}" destId="{E7A5AC03-8C6D-491B-9A3E-BCAF810CF8B7}" srcOrd="0" destOrd="0" presId="urn:microsoft.com/office/officeart/2005/8/layout/bList2#1"/>
    <dgm:cxn modelId="{7E402140-18C4-4BE5-AC3D-112EF7B357B3}" srcId="{260F133F-1E51-475D-9400-6445AD682918}" destId="{A618C848-36C9-4F56-9EAD-85F8ADC64EA0}" srcOrd="1" destOrd="0" parTransId="{7112E611-5487-4726-94DE-895926580CA9}" sibTransId="{7D4C4C84-7C79-49D5-8D27-655C2D08DA9E}"/>
    <dgm:cxn modelId="{56560970-1E84-4A4E-A5BB-A085CC2D990B}" type="presOf" srcId="{EC3E4F6E-F3CB-4BFD-8C8A-1A0A51C9A687}" destId="{7A85A502-B12D-4313-97FF-9BBC1459EF8C}" srcOrd="0" destOrd="0" presId="urn:microsoft.com/office/officeart/2005/8/layout/bList2#1"/>
    <dgm:cxn modelId="{D4C3C957-40C4-47D8-98FA-C004B6136C6E}" srcId="{260F133F-1E51-475D-9400-6445AD682918}" destId="{554E0ADF-C5D6-41D6-B3ED-3D189BD37B31}" srcOrd="0" destOrd="0" parTransId="{A35FE7FB-F50A-4090-BC9D-17CBAB8A9929}" sibTransId="{EC3E4F6E-F3CB-4BFD-8C8A-1A0A51C9A687}"/>
    <dgm:cxn modelId="{886FFB78-F779-4898-83B2-4378C36DE313}" type="presOf" srcId="{7D4C4C84-7C79-49D5-8D27-655C2D08DA9E}" destId="{D7A34CBB-1263-402F-81C1-71106943C05A}" srcOrd="0" destOrd="0" presId="urn:microsoft.com/office/officeart/2005/8/layout/bList2#1"/>
    <dgm:cxn modelId="{A3C533E7-6A0A-4135-AE70-F03BFC7BA2D4}" type="presOf" srcId="{A618C848-36C9-4F56-9EAD-85F8ADC64EA0}" destId="{BAAB69CF-9E7E-42FB-8C8E-FE230303F87F}" srcOrd="1" destOrd="0" presId="urn:microsoft.com/office/officeart/2005/8/layout/bList2#1"/>
    <dgm:cxn modelId="{1429A8EA-E1BB-4FD4-8B37-2E565CEB3B10}" srcId="{260F133F-1E51-475D-9400-6445AD682918}" destId="{22FB3E49-B0A8-4302-9DBD-2E95750717DF}" srcOrd="2" destOrd="0" parTransId="{C3D3B08F-84FE-4379-88F0-32474698886E}" sibTransId="{92A5CCF3-AFD8-4C1C-A684-137383EA629F}"/>
    <dgm:cxn modelId="{95E542FE-C9FA-4952-824F-64D3E54D274A}" type="presOf" srcId="{22FB3E49-B0A8-4302-9DBD-2E95750717DF}" destId="{FA4252FF-842A-4B70-B0C3-32285B50527A}" srcOrd="1" destOrd="0" presId="urn:microsoft.com/office/officeart/2005/8/layout/bList2#1"/>
    <dgm:cxn modelId="{93607E39-A125-487B-82DD-348A0829043E}" type="presParOf" srcId="{141C448B-E2CB-4774-8A9C-7372AD69ECE9}" destId="{EB79DCD0-DB6D-48A6-A74D-A46E722A8F39}" srcOrd="0" destOrd="0" presId="urn:microsoft.com/office/officeart/2005/8/layout/bList2#1"/>
    <dgm:cxn modelId="{8D9C4840-D7C0-4762-9AAD-956C3A748EDC}" type="presParOf" srcId="{EB79DCD0-DB6D-48A6-A74D-A46E722A8F39}" destId="{60D3C100-DBC8-4DF0-83A2-1216111B57C5}" srcOrd="0" destOrd="0" presId="urn:microsoft.com/office/officeart/2005/8/layout/bList2#1"/>
    <dgm:cxn modelId="{1D006970-F437-460D-B83A-89755ACFA17F}" type="presParOf" srcId="{EB79DCD0-DB6D-48A6-A74D-A46E722A8F39}" destId="{48F1CEF9-FB68-46F1-97A1-ED03C2AEAEB0}" srcOrd="1" destOrd="0" presId="urn:microsoft.com/office/officeart/2005/8/layout/bList2#1"/>
    <dgm:cxn modelId="{8DC54F22-01D1-43DD-82B3-3BF4FEF2E14A}" type="presParOf" srcId="{EB79DCD0-DB6D-48A6-A74D-A46E722A8F39}" destId="{A2F07E85-8384-4890-AD48-460F4A7F45E6}" srcOrd="2" destOrd="0" presId="urn:microsoft.com/office/officeart/2005/8/layout/bList2#1"/>
    <dgm:cxn modelId="{CC074462-7814-4CAA-9FFE-D130CE006B6D}" type="presParOf" srcId="{EB79DCD0-DB6D-48A6-A74D-A46E722A8F39}" destId="{E8050A28-EFA7-44CC-9E48-D0AC3EDD2F6F}" srcOrd="3" destOrd="0" presId="urn:microsoft.com/office/officeart/2005/8/layout/bList2#1"/>
    <dgm:cxn modelId="{5AC82A41-000D-45F6-B27E-C6F9374FB0D0}" type="presParOf" srcId="{141C448B-E2CB-4774-8A9C-7372AD69ECE9}" destId="{7A85A502-B12D-4313-97FF-9BBC1459EF8C}" srcOrd="1" destOrd="0" presId="urn:microsoft.com/office/officeart/2005/8/layout/bList2#1"/>
    <dgm:cxn modelId="{F27CABAE-F548-4ADD-BA85-B1734C6056C6}" type="presParOf" srcId="{141C448B-E2CB-4774-8A9C-7372AD69ECE9}" destId="{87C7891B-6E81-462E-B6A5-3A9A37737491}" srcOrd="2" destOrd="0" presId="urn:microsoft.com/office/officeart/2005/8/layout/bList2#1"/>
    <dgm:cxn modelId="{5BA25D3C-890E-47EE-8B96-A2683B302CC4}" type="presParOf" srcId="{87C7891B-6E81-462E-B6A5-3A9A37737491}" destId="{93A2331C-9633-42ED-96D9-100A8CB8E1B7}" srcOrd="0" destOrd="0" presId="urn:microsoft.com/office/officeart/2005/8/layout/bList2#1"/>
    <dgm:cxn modelId="{55FB8D96-8AF2-42AD-A98F-A1C00EC96361}" type="presParOf" srcId="{87C7891B-6E81-462E-B6A5-3A9A37737491}" destId="{CE350008-7302-4A89-9EA2-56544BDCC1C2}" srcOrd="1" destOrd="0" presId="urn:microsoft.com/office/officeart/2005/8/layout/bList2#1"/>
    <dgm:cxn modelId="{F9C1D81C-4E55-4A5B-8616-39017E63607B}" type="presParOf" srcId="{87C7891B-6E81-462E-B6A5-3A9A37737491}" destId="{BAAB69CF-9E7E-42FB-8C8E-FE230303F87F}" srcOrd="2" destOrd="0" presId="urn:microsoft.com/office/officeart/2005/8/layout/bList2#1"/>
    <dgm:cxn modelId="{262C3EAD-7DB4-4795-B552-0417FC5BB7D0}" type="presParOf" srcId="{87C7891B-6E81-462E-B6A5-3A9A37737491}" destId="{270CFAEF-CB9B-4663-A347-7F30D0BC5562}" srcOrd="3" destOrd="0" presId="urn:microsoft.com/office/officeart/2005/8/layout/bList2#1"/>
    <dgm:cxn modelId="{63B293A6-53A6-49C8-A446-D53E7B7887F6}" type="presParOf" srcId="{141C448B-E2CB-4774-8A9C-7372AD69ECE9}" destId="{D7A34CBB-1263-402F-81C1-71106943C05A}" srcOrd="3" destOrd="0" presId="urn:microsoft.com/office/officeart/2005/8/layout/bList2#1"/>
    <dgm:cxn modelId="{BA7AB379-4ED3-493C-BE18-3D1610AD9250}" type="presParOf" srcId="{141C448B-E2CB-4774-8A9C-7372AD69ECE9}" destId="{CB172305-9C32-47B7-836E-F8CEC9BEFAE0}" srcOrd="4" destOrd="0" presId="urn:microsoft.com/office/officeart/2005/8/layout/bList2#1"/>
    <dgm:cxn modelId="{DA88D671-69F1-4197-B9C7-26A518ABD6A3}" type="presParOf" srcId="{CB172305-9C32-47B7-836E-F8CEC9BEFAE0}" destId="{537616E5-2902-4334-84F6-A6C7138CC49A}" srcOrd="0" destOrd="0" presId="urn:microsoft.com/office/officeart/2005/8/layout/bList2#1"/>
    <dgm:cxn modelId="{08C93DFD-6DC7-47AD-9B27-8B4BA3F9D651}" type="presParOf" srcId="{CB172305-9C32-47B7-836E-F8CEC9BEFAE0}" destId="{E7A5AC03-8C6D-491B-9A3E-BCAF810CF8B7}" srcOrd="1" destOrd="0" presId="urn:microsoft.com/office/officeart/2005/8/layout/bList2#1"/>
    <dgm:cxn modelId="{16F2B68D-4758-48DF-9A3A-62ED9760E635}" type="presParOf" srcId="{CB172305-9C32-47B7-836E-F8CEC9BEFAE0}" destId="{FA4252FF-842A-4B70-B0C3-32285B50527A}" srcOrd="2" destOrd="0" presId="urn:microsoft.com/office/officeart/2005/8/layout/bList2#1"/>
    <dgm:cxn modelId="{E39D6926-40D5-470D-9CDA-539BA3E91E8D}" type="presParOf" srcId="{CB172305-9C32-47B7-836E-F8CEC9BEFAE0}" destId="{035703B5-8604-4415-AB81-1AC9CDF1A823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D3C100-DBC8-4DF0-83A2-1216111B57C5}">
      <dsp:nvSpPr>
        <dsp:cNvPr id="0" name=""/>
        <dsp:cNvSpPr/>
      </dsp:nvSpPr>
      <dsp:spPr>
        <a:xfrm>
          <a:off x="479022" y="3092"/>
          <a:ext cx="1507363" cy="111233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F07E85-8384-4890-AD48-460F4A7F45E6}">
      <dsp:nvSpPr>
        <dsp:cNvPr id="0" name=""/>
        <dsp:cNvSpPr/>
      </dsp:nvSpPr>
      <dsp:spPr>
        <a:xfrm>
          <a:off x="479655" y="1121392"/>
          <a:ext cx="1506098" cy="483436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800" b="1" kern="1200" dirty="0">
              <a:latin typeface="Arial" panose="020B0604020202020204" pitchFamily="34" charset="0"/>
              <a:cs typeface="Arial" panose="020B0604020202020204" pitchFamily="34" charset="0"/>
            </a:rPr>
            <a:t>     4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8</a:t>
          </a:r>
          <a:r>
            <a:rPr lang="bs-Latn-BA" sz="1800" b="1" kern="1200" dirty="0">
              <a:latin typeface="Arial" panose="020B0604020202020204" pitchFamily="34" charset="0"/>
              <a:cs typeface="Arial" panose="020B0604020202020204" pitchFamily="34" charset="0"/>
            </a:rPr>
            <a:t>,5%</a:t>
          </a:r>
        </a:p>
      </dsp:txBody>
      <dsp:txXfrm>
        <a:off x="479655" y="1121392"/>
        <a:ext cx="1060632" cy="483436"/>
      </dsp:txXfrm>
    </dsp:sp>
    <dsp:sp modelId="{E8050A28-EFA7-44CC-9E48-D0AC3EDD2F6F}">
      <dsp:nvSpPr>
        <dsp:cNvPr id="0" name=""/>
        <dsp:cNvSpPr/>
      </dsp:nvSpPr>
      <dsp:spPr>
        <a:xfrm flipV="1">
          <a:off x="1733263" y="1320656"/>
          <a:ext cx="38586" cy="69391"/>
        </a:xfrm>
        <a:prstGeom prst="ellipse">
          <a:avLst/>
        </a:prstGeom>
        <a:solidFill>
          <a:srgbClr val="0070C0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2331C-9633-42ED-96D9-100A8CB8E1B7}">
      <dsp:nvSpPr>
        <dsp:cNvPr id="0" name=""/>
        <dsp:cNvSpPr/>
      </dsp:nvSpPr>
      <dsp:spPr>
        <a:xfrm>
          <a:off x="2118832" y="0"/>
          <a:ext cx="1506098" cy="112427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AB69CF-9E7E-42FB-8C8E-FE230303F87F}">
      <dsp:nvSpPr>
        <dsp:cNvPr id="0" name=""/>
        <dsp:cNvSpPr/>
      </dsp:nvSpPr>
      <dsp:spPr>
        <a:xfrm>
          <a:off x="2116980" y="1124377"/>
          <a:ext cx="1506098" cy="483436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800" b="1" kern="1200" dirty="0">
              <a:latin typeface="Arial" panose="020B0604020202020204" pitchFamily="34" charset="0"/>
              <a:cs typeface="Arial" panose="020B0604020202020204" pitchFamily="34" charset="0"/>
            </a:rPr>
            <a:t>     39,6%</a:t>
          </a:r>
        </a:p>
      </dsp:txBody>
      <dsp:txXfrm>
        <a:off x="2116980" y="1124377"/>
        <a:ext cx="1060632" cy="483436"/>
      </dsp:txXfrm>
    </dsp:sp>
    <dsp:sp modelId="{270CFAEF-CB9B-4663-A347-7F30D0BC5562}">
      <dsp:nvSpPr>
        <dsp:cNvPr id="0" name=""/>
        <dsp:cNvSpPr/>
      </dsp:nvSpPr>
      <dsp:spPr>
        <a:xfrm>
          <a:off x="3441073" y="1400402"/>
          <a:ext cx="117767" cy="116243"/>
        </a:xfrm>
        <a:prstGeom prst="ellipse">
          <a:avLst/>
        </a:prstGeom>
        <a:solidFill>
          <a:srgbClr val="0070C0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7616E5-2902-4334-84F6-A6C7138CC49A}">
      <dsp:nvSpPr>
        <dsp:cNvPr id="0" name=""/>
        <dsp:cNvSpPr/>
      </dsp:nvSpPr>
      <dsp:spPr>
        <a:xfrm>
          <a:off x="1298001" y="1868892"/>
          <a:ext cx="1506098" cy="112427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252FF-842A-4B70-B0C3-32285B50527A}">
      <dsp:nvSpPr>
        <dsp:cNvPr id="0" name=""/>
        <dsp:cNvSpPr/>
      </dsp:nvSpPr>
      <dsp:spPr>
        <a:xfrm>
          <a:off x="1298001" y="2993163"/>
          <a:ext cx="1506098" cy="483436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800" b="1" kern="1200" dirty="0">
              <a:latin typeface="Arial" panose="020B0604020202020204" pitchFamily="34" charset="0"/>
              <a:cs typeface="Arial" panose="020B0604020202020204" pitchFamily="34" charset="0"/>
            </a:rPr>
            <a:t>     2,7%</a:t>
          </a:r>
        </a:p>
      </dsp:txBody>
      <dsp:txXfrm>
        <a:off x="1298001" y="2993163"/>
        <a:ext cx="1060632" cy="483436"/>
      </dsp:txXfrm>
    </dsp:sp>
    <dsp:sp modelId="{035703B5-8604-4415-AB81-1AC9CDF1A823}">
      <dsp:nvSpPr>
        <dsp:cNvPr id="0" name=""/>
        <dsp:cNvSpPr/>
      </dsp:nvSpPr>
      <dsp:spPr>
        <a:xfrm>
          <a:off x="2628512" y="3314226"/>
          <a:ext cx="72586" cy="38586"/>
        </a:xfrm>
        <a:prstGeom prst="ellipse">
          <a:avLst/>
        </a:prstGeom>
        <a:solidFill>
          <a:srgbClr val="0070C0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9F0A9-7ABE-471B-97E1-4C4E93C866E0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3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F08E8-BC1A-4742-9E16-D5CB8A6E8F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0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F08E8-BC1A-4742-9E16-D5CB8A6E8F9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19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F08E8-BC1A-4742-9E16-D5CB8A6E8F9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27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F08E8-BC1A-4742-9E16-D5CB8A6E8F9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70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F08E8-BC1A-4742-9E16-D5CB8A6E8F9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30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F08E8-BC1A-4742-9E16-D5CB8A6E8F95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4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21D4D5-09B2-4C15-BD10-D053F1345DC4}" type="datetimeFigureOut">
              <a:rPr lang="bs-Latn-BA" smtClean="0"/>
              <a:pPr>
                <a:defRPr/>
              </a:pPr>
              <a:t>11. 7. 2025.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20B15-D8E7-4CBB-9D14-9177542E3D6B}" type="slidenum">
              <a:rPr lang="bs-Latn-BA" smtClean="0"/>
              <a:pPr>
                <a:defRPr/>
              </a:pPr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807958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E05888-B29A-46E9-96DE-3C65769533BD}" type="datetimeFigureOut">
              <a:rPr lang="bs-Latn-BA" smtClean="0"/>
              <a:pPr>
                <a:defRPr/>
              </a:pPr>
              <a:t>11. 7. 2025.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21C2D-0CF2-4D52-8764-042A8F9825F4}" type="slidenum">
              <a:rPr lang="bs-Latn-BA" smtClean="0"/>
              <a:pPr>
                <a:defRPr/>
              </a:pPr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683734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8829D3-69E4-4944-8A07-1683DBD9D935}" type="datetimeFigureOut">
              <a:rPr lang="bs-Latn-BA" smtClean="0"/>
              <a:pPr>
                <a:defRPr/>
              </a:pPr>
              <a:t>11. 7. 2025.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5A59A6-D9B3-4A18-8B97-DDB5E0BAA7FA}" type="slidenum">
              <a:rPr lang="bs-Latn-BA" smtClean="0"/>
              <a:pPr>
                <a:defRPr/>
              </a:pPr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921645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21D4D5-09B2-4C15-BD10-D053F1345DC4}" type="datetimeFigureOut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11. 7. 2025.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20B15-D8E7-4CBB-9D14-9177542E3D6B}" type="slidenum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814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4C58D1-8CDF-4287-A3C2-D2C22C4C7533}" type="datetimeFigureOut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11. 7. 2025.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3A0DD-C279-4729-8A9D-50C6F678AB0B}" type="slidenum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820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FCC4FC-7B0C-408C-B340-DFFD0F104C68}" type="datetimeFigureOut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11. 7. 2025.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E2FE59-AF32-4359-8A53-CC2DBABF9292}" type="slidenum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658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3BFA45-0BFA-44D6-A057-E19073FD2ABA}" type="datetimeFigureOut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11. 7. 2025.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8CFDD5-08F0-420B-A690-C6F3BCABC05F}" type="slidenum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449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BECF98-5CA8-4293-8DD6-F65D523897B1}" type="datetimeFigureOut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11. 7. 2025.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93FECD-9945-4BBA-BD5F-2B46289EA784}" type="slidenum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584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6BA74A-4A11-4E19-91B7-903F74D11C02}" type="datetimeFigureOut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11. 7. 2025.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DA69F5-4BD3-49B3-A77A-AB618DAC303D}" type="slidenum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289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20DE8A-ABD4-4773-9D55-DA9C42CF09BE}" type="datetimeFigureOut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11. 7. 2025.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A0181-EA4E-4816-8259-3527A1FDCA36}" type="slidenum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40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83688B-D9DA-4E3F-8901-9B02A94DD9B1}" type="datetimeFigureOut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11. 7. 2025.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18519-C36F-48DC-86A3-4DD8A85B9AC5}" type="slidenum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276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4C58D1-8CDF-4287-A3C2-D2C22C4C7533}" type="datetimeFigureOut">
              <a:rPr lang="bs-Latn-BA" smtClean="0"/>
              <a:pPr>
                <a:defRPr/>
              </a:pPr>
              <a:t>11. 7. 2025.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3A0DD-C279-4729-8A9D-50C6F678AB0B}" type="slidenum">
              <a:rPr lang="bs-Latn-BA" smtClean="0"/>
              <a:pPr>
                <a:defRPr/>
              </a:pPr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9353423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F4FF17-F7BC-4D3D-86E3-3DF72CC42CE0}" type="datetimeFigureOut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11. 7. 2025.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A8051-40B4-47A6-8953-5581C1F75422}" type="slidenum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140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E05888-B29A-46E9-96DE-3C65769533BD}" type="datetimeFigureOut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11. 7. 2025.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21C2D-0CF2-4D52-8764-042A8F9825F4}" type="slidenum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049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8829D3-69E4-4944-8A07-1683DBD9D935}" type="datetimeFigureOut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11. 7. 2025.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5A59A6-D9B3-4A18-8B97-DDB5E0BAA7FA}" type="slidenum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194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21D4D5-09B2-4C15-BD10-D053F1345DC4}" type="datetimeFigureOut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11. 7. 2025.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20B15-D8E7-4CBB-9D14-9177542E3D6B}" type="slidenum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595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4C58D1-8CDF-4287-A3C2-D2C22C4C7533}" type="datetimeFigureOut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11. 7. 2025.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3A0DD-C279-4729-8A9D-50C6F678AB0B}" type="slidenum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0977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FCC4FC-7B0C-408C-B340-DFFD0F104C68}" type="datetimeFigureOut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11. 7. 2025.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E2FE59-AF32-4359-8A53-CC2DBABF9292}" type="slidenum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917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3BFA45-0BFA-44D6-A057-E19073FD2ABA}" type="datetimeFigureOut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11. 7. 2025.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8CFDD5-08F0-420B-A690-C6F3BCABC05F}" type="slidenum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2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BECF98-5CA8-4293-8DD6-F65D523897B1}" type="datetimeFigureOut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11. 7. 2025.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93FECD-9945-4BBA-BD5F-2B46289EA784}" type="slidenum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6452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6BA74A-4A11-4E19-91B7-903F74D11C02}" type="datetimeFigureOut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11. 7. 2025.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DA69F5-4BD3-49B3-A77A-AB618DAC303D}" type="slidenum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040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20DE8A-ABD4-4773-9D55-DA9C42CF09BE}" type="datetimeFigureOut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11. 7. 2025.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A0181-EA4E-4816-8259-3527A1FDCA36}" type="slidenum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130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FCC4FC-7B0C-408C-B340-DFFD0F104C68}" type="datetimeFigureOut">
              <a:rPr lang="bs-Latn-BA" smtClean="0"/>
              <a:pPr>
                <a:defRPr/>
              </a:pPr>
              <a:t>11. 7. 2025.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E2FE59-AF32-4359-8A53-CC2DBABF9292}" type="slidenum">
              <a:rPr lang="bs-Latn-BA" smtClean="0"/>
              <a:pPr>
                <a:defRPr/>
              </a:pPr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0529828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83688B-D9DA-4E3F-8901-9B02A94DD9B1}" type="datetimeFigureOut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11. 7. 2025.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18519-C36F-48DC-86A3-4DD8A85B9AC5}" type="slidenum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009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F4FF17-F7BC-4D3D-86E3-3DF72CC42CE0}" type="datetimeFigureOut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11. 7. 2025.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A8051-40B4-47A6-8953-5581C1F75422}" type="slidenum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5554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E05888-B29A-46E9-96DE-3C65769533BD}" type="datetimeFigureOut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11. 7. 2025.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21C2D-0CF2-4D52-8764-042A8F9825F4}" type="slidenum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7089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8829D3-69E4-4944-8A07-1683DBD9D935}" type="datetimeFigureOut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11. 7. 2025.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5A59A6-D9B3-4A18-8B97-DDB5E0BAA7FA}" type="slidenum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60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3BFA45-0BFA-44D6-A057-E19073FD2ABA}" type="datetimeFigureOut">
              <a:rPr lang="bs-Latn-BA" smtClean="0"/>
              <a:pPr>
                <a:defRPr/>
              </a:pPr>
              <a:t>11. 7. 2025.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8CFDD5-08F0-420B-A690-C6F3BCABC05F}" type="slidenum">
              <a:rPr lang="bs-Latn-BA" smtClean="0"/>
              <a:pPr>
                <a:defRPr/>
              </a:pPr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161666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BECF98-5CA8-4293-8DD6-F65D523897B1}" type="datetimeFigureOut">
              <a:rPr lang="bs-Latn-BA" smtClean="0"/>
              <a:pPr>
                <a:defRPr/>
              </a:pPr>
              <a:t>11. 7. 2025.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93FECD-9945-4BBA-BD5F-2B46289EA784}" type="slidenum">
              <a:rPr lang="bs-Latn-BA" smtClean="0"/>
              <a:pPr>
                <a:defRPr/>
              </a:pPr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511743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6BA74A-4A11-4E19-91B7-903F74D11C02}" type="datetimeFigureOut">
              <a:rPr lang="bs-Latn-BA" smtClean="0"/>
              <a:pPr>
                <a:defRPr/>
              </a:pPr>
              <a:t>11. 7. 2025.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DA69F5-4BD3-49B3-A77A-AB618DAC303D}" type="slidenum">
              <a:rPr lang="bs-Latn-BA" smtClean="0"/>
              <a:pPr>
                <a:defRPr/>
              </a:pPr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864171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20DE8A-ABD4-4773-9D55-DA9C42CF09BE}" type="datetimeFigureOut">
              <a:rPr lang="bs-Latn-BA" smtClean="0"/>
              <a:pPr>
                <a:defRPr/>
              </a:pPr>
              <a:t>11. 7. 2025.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A0181-EA4E-4816-8259-3527A1FDCA36}" type="slidenum">
              <a:rPr lang="bs-Latn-BA" smtClean="0"/>
              <a:pPr>
                <a:defRPr/>
              </a:pPr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588250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83688B-D9DA-4E3F-8901-9B02A94DD9B1}" type="datetimeFigureOut">
              <a:rPr lang="bs-Latn-BA" smtClean="0"/>
              <a:pPr>
                <a:defRPr/>
              </a:pPr>
              <a:t>11. 7. 2025.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18519-C36F-48DC-86A3-4DD8A85B9AC5}" type="slidenum">
              <a:rPr lang="bs-Latn-BA" smtClean="0"/>
              <a:pPr>
                <a:defRPr/>
              </a:pPr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508238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F4FF17-F7BC-4D3D-86E3-3DF72CC42CE0}" type="datetimeFigureOut">
              <a:rPr lang="bs-Latn-BA" smtClean="0"/>
              <a:pPr>
                <a:defRPr/>
              </a:pPr>
              <a:t>11. 7. 2025.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A8051-40B4-47A6-8953-5581C1F75422}" type="slidenum">
              <a:rPr lang="bs-Latn-BA" smtClean="0"/>
              <a:pPr>
                <a:defRPr/>
              </a:pPr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87031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0D57991-E285-4429-8550-A0C77FE43D0A}" type="datetimeFigureOut">
              <a:rPr lang="bs-Latn-BA" smtClean="0"/>
              <a:pPr>
                <a:defRPr/>
              </a:pPr>
              <a:t>11. 7. 2025.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FA2F7E-6897-40C6-8324-B108B4A87DA5}" type="slidenum">
              <a:rPr lang="bs-Latn-BA" smtClean="0"/>
              <a:pPr>
                <a:defRPr/>
              </a:pPr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17809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0D57991-E285-4429-8550-A0C77FE43D0A}" type="datetimeFigureOut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11. 7. 2025.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FA2F7E-6897-40C6-8324-B108B4A87DA5}" type="slidenum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3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0D57991-E285-4429-8550-A0C77FE43D0A}" type="datetimeFigureOut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11. 7. 2025.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FA2F7E-6897-40C6-8324-B108B4A87DA5}" type="slidenum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48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pis.gov.ba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chart" Target="../charts/chart18.xml"/><Relationship Id="rId9" Type="http://schemas.microsoft.com/office/2007/relationships/diagramDrawing" Target="../diagrams/drawing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35.xml"/><Relationship Id="rId4" Type="http://schemas.openxmlformats.org/officeDocument/2006/relationships/image" Target="../media/image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3934" y="1952023"/>
            <a:ext cx="9144000" cy="1476977"/>
          </a:xfrm>
        </p:spPr>
        <p:txBody>
          <a:bodyPr>
            <a:noAutofit/>
          </a:bodyPr>
          <a:lstStyle/>
          <a:p>
            <a:r>
              <a:rPr lang="vi-VN" sz="3200" b="1" dirty="0">
                <a:latin typeface="+mn-lt"/>
              </a:rPr>
              <a:t>ISTRAŽIVANJE JAVNOG MNIJENJA:</a:t>
            </a:r>
            <a:br>
              <a:rPr lang="vi-VN" sz="3200" b="1" dirty="0">
                <a:latin typeface="+mn-lt"/>
              </a:rPr>
            </a:br>
            <a:r>
              <a:rPr lang="vi-VN" sz="3200" b="1" dirty="0">
                <a:latin typeface="+mn-lt"/>
              </a:rPr>
              <a:t>Stavovi građana o članstvu u Evropskoj uniji</a:t>
            </a:r>
            <a:br>
              <a:rPr lang="vi-VN" sz="3200" b="1" dirty="0">
                <a:latin typeface="+mn-lt"/>
              </a:rPr>
            </a:br>
            <a:r>
              <a:rPr lang="vi-VN" sz="3200" b="1" dirty="0">
                <a:latin typeface="+mn-lt"/>
              </a:rPr>
              <a:t> i procesu integracija u EU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0572" y="5273457"/>
            <a:ext cx="9144000" cy="443680"/>
          </a:xfrm>
        </p:spPr>
        <p:txBody>
          <a:bodyPr/>
          <a:lstStyle/>
          <a:p>
            <a:r>
              <a:rPr lang="bs-Latn-B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Juni/</a:t>
            </a:r>
            <a:r>
              <a:rPr lang="bs-Latn-BA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lipanj</a:t>
            </a:r>
            <a:r>
              <a:rPr lang="bs-Latn-B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bs-Latn-B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888" y="111409"/>
            <a:ext cx="1813106" cy="3402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3834" y="892713"/>
            <a:ext cx="100311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lvl="1" indent="-342900" algn="just">
              <a:buClr>
                <a:srgbClr val="002060"/>
              </a:buClr>
              <a:buFont typeface="Wingdings" pitchFamily="2" charset="2"/>
              <a:buChar char="§"/>
            </a:pPr>
            <a:r>
              <a:rPr lang="hr-BA" altLang="sr-Latn-R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prosjeku, 4 od 10 građana Bosne i Hercegovine smatra da je borba protiv korupcije reforma koju je neophodno provesti da bi se unaprijedio njihov svakodnevni život</a:t>
            </a:r>
            <a:r>
              <a:rPr lang="en-US" altLang="sr-Latn-R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s-Latn-BA" altLang="sr-Latn-R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 ovu reformu, druge neophodne reforme za unapređenje svakodnevnog života su reforme sudova i tužilaštava, smanjenje poreskih opterećenja i uklanjanje prepreka zapošljavanju i reforma socijalnog sistema. </a:t>
            </a:r>
            <a:endParaRPr lang="hr-BA" altLang="sr-Latn-RS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508000" lvl="1" indent="-342900" algn="just">
              <a:buClr>
                <a:srgbClr val="002060"/>
              </a:buClr>
              <a:buFont typeface="Wingdings" pitchFamily="2" charset="2"/>
              <a:buChar char="§"/>
            </a:pPr>
            <a:endParaRPr lang="bs-Latn-BA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8000" lvl="1" indent="-342900" algn="just">
              <a:buClr>
                <a:srgbClr val="002060"/>
              </a:buClr>
              <a:buFont typeface="Wingdings" pitchFamily="2" charset="2"/>
              <a:buChar char="§"/>
            </a:pPr>
            <a:r>
              <a:rPr lang="bs-Latn-BA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Prema mišljenju građana Bosne i Hercegovine, kao i u ranijim istraživanjima,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je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zainteresovana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pristupanje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bs-Latn-BA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osne i Hercegovine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najvećoj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mjeri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zbog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s-Latn-BA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prirodnih resursa,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osiguranja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mira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stabilnosti</a:t>
            </a:r>
            <a:r>
              <a:rPr lang="bs-Latn-BA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 širenja evropskog tržišta. </a:t>
            </a:r>
            <a:endParaRPr lang="hr-BA" altLang="sr-Latn-RS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508000" lvl="1" indent="-342900" algn="just">
              <a:buClr>
                <a:srgbClr val="002060"/>
              </a:buClr>
              <a:buFont typeface="Wingdings" pitchFamily="2" charset="2"/>
              <a:buChar char="§"/>
            </a:pPr>
            <a:endParaRPr lang="bs-Latn-BA" altLang="sr-Latn-RS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508000" lvl="1" indent="-342900" algn="just">
              <a:buClr>
                <a:srgbClr val="002060"/>
              </a:buClr>
              <a:buFont typeface="Wingdings" pitchFamily="2" charset="2"/>
              <a:buChar char="§"/>
            </a:pPr>
            <a:r>
              <a:rPr lang="hr-BA" altLang="sr-Latn-R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Kao i u 2024. godini, nešto manje od polovine građana Bosne i Hercegovine budućnost EU vidi u čvrstim unutrašnjim odnosima i nastavku proširenja. Ovog mišljenja je 53,4% građana Federacije BiH i 31,2% građana Republike Srpske. Svaki treći građanin u Republici Srpskoj je mišljenja da EU kao integracija neće opstati (31,6%) ili će EU doživjeti svojevrsnu blokovsku podjelu (21,1%). </a:t>
            </a:r>
            <a:r>
              <a:rPr lang="en-US" altLang="sr-Latn-R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bs-Latn-BA" altLang="sr-Latn-RS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508000" lvl="1" indent="-342900" algn="just">
              <a:buClr>
                <a:srgbClr val="002060"/>
              </a:buClr>
              <a:buFont typeface="Wingdings" pitchFamily="2" charset="2"/>
              <a:buChar char="§"/>
            </a:pPr>
            <a:endParaRPr lang="hr-BA" altLang="sr-Latn-RS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508000" lvl="1" indent="-342900" algn="just">
              <a:buClr>
                <a:srgbClr val="002060"/>
              </a:buClr>
              <a:buFont typeface="Wingdings" pitchFamily="2" charset="2"/>
              <a:buChar char="§"/>
            </a:pPr>
            <a:r>
              <a:rPr lang="hr-BA" altLang="sr-Latn-R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Najviše građana Bosne i Hercegovine (42,4%) smatra da bi od ulaska Bosne i Hercegovine u EU najveću korist imali </a:t>
            </a:r>
            <a:r>
              <a:rPr lang="hr-BA" altLang="sr-Latn-R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mladi</a:t>
            </a:r>
            <a:r>
              <a:rPr lang="hr-BA" altLang="sr-Latn-R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I dalje su na drugom mjestu političari, a potom slijede studenti i istraživači. Preduzetnici su prvi put došli na četvrto mjesto, s padom od 1,2% u odnosu na 2024. godinu. </a:t>
            </a:r>
            <a:r>
              <a:rPr lang="bs-Latn-BA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Građani u Republici Srpskoj, mnogo više od građana u Federaciji BiH, misle da će političari imati najveću korist od ulaska Bosne i Hercegovine u EU (25,3% vs 15,2%) i mnogo manje misle da će korist imati mladi (34,1% vs 46,9%). </a:t>
            </a:r>
            <a:r>
              <a:rPr lang="hr-BA" altLang="sr-Latn-R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Prema mišljenju građana Bosne i Hercegovine, poljoprivrednici bi imali najmanje koristi od ulaska Bosne i Hercegovine u EU (4,8%).</a:t>
            </a:r>
          </a:p>
          <a:p>
            <a:pPr marL="508000" lvl="1" indent="-342900" algn="just">
              <a:buClr>
                <a:srgbClr val="002060"/>
              </a:buClr>
              <a:buFont typeface="Wingdings" pitchFamily="2" charset="2"/>
              <a:buChar char="§"/>
            </a:pPr>
            <a:endParaRPr lang="hr-BA" altLang="sr-Latn-RS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6" name="Title 15"/>
          <p:cNvSpPr txBox="1">
            <a:spLocks/>
          </p:cNvSpPr>
          <p:nvPr/>
        </p:nvSpPr>
        <p:spPr>
          <a:xfrm>
            <a:off x="1558347" y="365390"/>
            <a:ext cx="9796591" cy="369332"/>
          </a:xfrm>
          <a:prstGeom prst="rect">
            <a:avLst/>
          </a:prstGeom>
          <a:solidFill>
            <a:schemeClr val="accent4"/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s-Latn-BA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GLAVNI NALAZI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38270"/>
            <a:ext cx="1445565" cy="27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415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3834" y="855187"/>
            <a:ext cx="10031104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lvl="1" indent="-342900" algn="just">
              <a:buClr>
                <a:srgbClr val="4472C4">
                  <a:lumMod val="50000"/>
                </a:srgbClr>
              </a:buClr>
              <a:buFont typeface="Wingdings" pitchFamily="2" charset="2"/>
              <a:buChar char="§"/>
            </a:pPr>
            <a:r>
              <a:rPr lang="hr-BA" altLang="sr-Latn-R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</a:t>
            </a:r>
            <a:r>
              <a:rPr lang="hr-BA" altLang="sr-Latn-R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olitizacija procesa integrisanja </a:t>
            </a:r>
            <a:r>
              <a:rPr lang="hr-BA" altLang="sr-Latn-R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se percipira kao najveća prepreka integraciji Bosne i Hercegovine u EU, a zatim slijede</a:t>
            </a:r>
            <a:r>
              <a:rPr lang="bs-Latn-BA" altLang="sr-Latn-R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nespremnost na promjene te objektivne prepreke (obimne reforme u svim sferama života). Građani Republike Srpske, treću najveću prepreku integraciji Bosne i Hercegovine u EU vide u trenutnom stanju u EU, a u Federaciji BiH mišljenja građana se podudaraju s mišljenima na nivou Bosne i Hercegovine.</a:t>
            </a:r>
          </a:p>
          <a:p>
            <a:pPr marL="508000" lvl="1" indent="-342900" algn="just">
              <a:buClr>
                <a:srgbClr val="4472C4">
                  <a:lumMod val="50000"/>
                </a:srgbClr>
              </a:buClr>
              <a:buFont typeface="Wingdings" pitchFamily="2" charset="2"/>
              <a:buChar char="§"/>
            </a:pPr>
            <a:endParaRPr lang="bs-Latn-BA" altLang="sr-Latn-RS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508000" lvl="1" indent="-342900" algn="just">
              <a:buClr>
                <a:srgbClr val="4472C4">
                  <a:lumMod val="50000"/>
                </a:srgbClr>
              </a:buClr>
              <a:buFont typeface="Wingdings" pitchFamily="2" charset="2"/>
              <a:buChar char="§"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Polovina građana poznaje/čulo je za Direkciju za evropske integracije Vijeća ministara Bosne i Hercegovine. Poznavanje je veće u Federaciji BiH 55,4% u odnosu na Republiku Srpsku 46,8%.</a:t>
            </a:r>
            <a:endParaRPr lang="hr-BA" altLang="sr-Latn-RS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508000" indent="-342900" algn="just">
              <a:buClr>
                <a:srgbClr val="4472C4">
                  <a:lumMod val="50000"/>
                </a:srgbClr>
              </a:buClr>
              <a:buFont typeface="Wingdings" pitchFamily="2" charset="2"/>
              <a:buChar char="§"/>
            </a:pPr>
            <a:endParaRPr lang="bs-Latn-BA" altLang="sr-Latn-RS" sz="11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508000" indent="-342900" algn="just">
              <a:buClr>
                <a:srgbClr val="4472C4">
                  <a:lumMod val="50000"/>
                </a:srgbClr>
              </a:buClr>
              <a:buFont typeface="Wingdings" pitchFamily="2" charset="2"/>
              <a:buChar char="§"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Kao i 2023. godine, u 2025. godini teme koje su predmet interesovanja građana Bosne i Hercegovine u medijima, a u vezi s procesom evropskih integracija, su uticaj procesa evropskih integracija na svakodnevni život građana, mogućnost korištenja finansijske pomoći EU, reforme u okviru procesa integrisanja i prednosti integracije u EU. Uticaj procesa evropskih integracija na svakodnevni život građana podjednako je važan za građane iz oba entiteta i Brčko distrikta. </a:t>
            </a:r>
          </a:p>
          <a:p>
            <a:pPr marL="508000" indent="-342900" algn="just">
              <a:buClr>
                <a:srgbClr val="4472C4">
                  <a:lumMod val="50000"/>
                </a:srgbClr>
              </a:buClr>
              <a:buFont typeface="Wingdings" pitchFamily="2" charset="2"/>
              <a:buChar char="§"/>
            </a:pPr>
            <a:endParaRPr lang="hr-BA" altLang="sr-Latn-RS" sz="11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508000" indent="-342900" algn="just">
              <a:buClr>
                <a:srgbClr val="4472C4">
                  <a:lumMod val="50000"/>
                </a:srgbClr>
              </a:buClr>
              <a:buFont typeface="Wingdings" pitchFamily="2" charset="2"/>
              <a:buChar char="§"/>
            </a:pPr>
            <a:endParaRPr lang="hr-BA" altLang="sr-Latn-RS" sz="11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508000" indent="-342900" algn="just">
              <a:buClr>
                <a:srgbClr val="4472C4">
                  <a:lumMod val="50000"/>
                </a:srgbClr>
              </a:buClr>
              <a:buFont typeface="Wingdings" pitchFamily="2" charset="2"/>
              <a:buChar char="§"/>
            </a:pPr>
            <a:r>
              <a:rPr lang="hr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Glavni mediji koje građani Bosne i Hercegovine koriste kada je u pitanju informisanje o evropskim integracijama su internet i TV, a kao dopunski medij najčešće se koristi štampa.  </a:t>
            </a:r>
            <a:endParaRPr lang="en-US" altLang="sr-Latn-RS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508000" indent="-342900" algn="just">
              <a:buClr>
                <a:srgbClr val="4472C4">
                  <a:lumMod val="50000"/>
                </a:srgbClr>
              </a:buClr>
              <a:buFont typeface="Wingdings" pitchFamily="2" charset="2"/>
              <a:buChar char="§"/>
            </a:pPr>
            <a:endParaRPr lang="hr-BA" altLang="sr-Latn-RS" sz="11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508000" indent="-342900" algn="just">
              <a:buClr>
                <a:srgbClr val="4472C4">
                  <a:lumMod val="50000"/>
                </a:srgbClr>
              </a:buClr>
              <a:buFont typeface="Wingdings" pitchFamily="2" charset="2"/>
              <a:buChar char="§"/>
            </a:pPr>
            <a:r>
              <a:rPr lang="hr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Većina građana Bosne i Hercegovine (58,4%) prepoznalo je </a:t>
            </a:r>
            <a:r>
              <a:rPr lang="hr-BA" alt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Evropsku uniju kao najvećeg donatora sredstava Bosni i Hercegovini</a:t>
            </a:r>
            <a:r>
              <a:rPr lang="hr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Ovakvog mišljenja je 65,6% građana Federacije BiH i 44,2% građana Republike Srpske. Po mišljenju građana Bosne i Hercegovine, drugi najveći donator je Turska (u Federaciji BiH 18,7%), a u Republici Srpskoj Rusija (22,0%) i ove godine Kina (19,1%).  </a:t>
            </a:r>
          </a:p>
          <a:p>
            <a:pPr marL="508000" indent="-342900" algn="just">
              <a:buClr>
                <a:srgbClr val="4472C4">
                  <a:lumMod val="50000"/>
                </a:srgbClr>
              </a:buClr>
              <a:buFont typeface="Wingdings" pitchFamily="2" charset="2"/>
              <a:buChar char="§"/>
            </a:pPr>
            <a:endParaRPr lang="hr-BA" altLang="sr-Latn-RS" sz="11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508000" indent="-342900" algn="just">
              <a:buClr>
                <a:srgbClr val="4472C4">
                  <a:lumMod val="50000"/>
                </a:srgbClr>
              </a:buClr>
              <a:buFont typeface="Wingdings" pitchFamily="2" charset="2"/>
              <a:buChar char="§"/>
            </a:pPr>
            <a:endParaRPr lang="hr-BA" altLang="sr-Latn-RS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508000" indent="-342900" algn="just">
              <a:buClr>
                <a:srgbClr val="4472C4">
                  <a:lumMod val="50000"/>
                </a:srgbClr>
              </a:buClr>
              <a:buFont typeface="Wingdings" pitchFamily="2" charset="2"/>
              <a:buChar char="§"/>
            </a:pPr>
            <a:endParaRPr lang="hr-BA" altLang="sr-Latn-RS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6" name="Title 15"/>
          <p:cNvSpPr>
            <a:spLocks noGrp="1"/>
          </p:cNvSpPr>
          <p:nvPr>
            <p:ph type="title"/>
          </p:nvPr>
        </p:nvSpPr>
        <p:spPr>
          <a:xfrm>
            <a:off x="1558347" y="365390"/>
            <a:ext cx="9796591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bs-Latn-BA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GLAVNI NALAZI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46434"/>
            <a:ext cx="1445565" cy="27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1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3834" y="855187"/>
            <a:ext cx="10031104" cy="3962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lvl="1" indent="-342900" algn="just">
              <a:buClr>
                <a:srgbClr val="4472C4">
                  <a:lumMod val="50000"/>
                </a:srgbClr>
              </a:buClr>
              <a:buFont typeface="Wingdings" pitchFamily="2" charset="2"/>
              <a:buChar char="§"/>
            </a:pPr>
            <a:r>
              <a:rPr lang="hr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34% građana misli da će Bosna i Hercegovina ući u EU za najviše 10 godina. Ipak, optimizam je veći među građanima u Federaciji BiH u odnosu na Republiku Srpsku (38,7% vs. 26,3%). Za 4,5% porastao je procenat mišljenja građana Bosne i Hercegovine da Bosna i Hercegovina nikada neće ući u EU (Federacija BiH 23,0% vs Republika Srpska 39,2%). </a:t>
            </a:r>
          </a:p>
          <a:p>
            <a:pPr marL="508000" indent="-342900" algn="just">
              <a:buClr>
                <a:srgbClr val="4472C4">
                  <a:lumMod val="50000"/>
                </a:srgbClr>
              </a:buClr>
              <a:buFont typeface="Wingdings" pitchFamily="2" charset="2"/>
              <a:buChar char="§"/>
            </a:pPr>
            <a:endParaRPr lang="hr-BA" altLang="sr-Latn-RS" sz="11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508000" lvl="1" indent="-342900" algn="just">
              <a:buClr>
                <a:srgbClr val="4472C4">
                  <a:lumMod val="50000"/>
                </a:srgbClr>
              </a:buClr>
              <a:buFont typeface="Wingdings" pitchFamily="2" charset="2"/>
              <a:buChar char="§"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51,5% građana Bosne i Hercegovine smatra da evropski put Bosne i Hercegovine nema alternativu. </a:t>
            </a:r>
          </a:p>
          <a:p>
            <a:pPr marL="508000" lvl="1" indent="-342900" algn="just">
              <a:buClr>
                <a:srgbClr val="4472C4">
                  <a:lumMod val="50000"/>
                </a:srgbClr>
              </a:buClr>
              <a:buFont typeface="Wingdings" pitchFamily="2" charset="2"/>
              <a:buChar char="§"/>
            </a:pPr>
            <a:endParaRPr lang="bs-Latn-BA" altLang="sr-Latn-RS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508000" lvl="1" indent="-342900" algn="just">
              <a:buClr>
                <a:srgbClr val="4472C4">
                  <a:lumMod val="50000"/>
                </a:srgbClr>
              </a:buClr>
              <a:buFont typeface="Wingdings" pitchFamily="2" charset="2"/>
              <a:buChar char="§"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Dvije petine </a:t>
            </a:r>
            <a:r>
              <a:rPr lang="hr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građana Bosne i Hercegovine smatra da su ekonomija, razvoj tržišta i poljoprivrede najvažniji za unapređenje u okviru IPA podrške. Uz ekonomsku oblast, jednaku važnost za građane ima vladavina prava i borba protiv korupcije (oba po 40%).</a:t>
            </a:r>
          </a:p>
          <a:p>
            <a:pPr marL="508000" lvl="1" indent="-342900" algn="just">
              <a:buClr>
                <a:srgbClr val="4472C4">
                  <a:lumMod val="50000"/>
                </a:srgbClr>
              </a:buClr>
              <a:buFont typeface="Wingdings" pitchFamily="2" charset="2"/>
              <a:buChar char="§"/>
            </a:pPr>
            <a:endParaRPr lang="hr-BA" altLang="sr-Latn-RS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508000" lvl="1" indent="-342900" algn="just">
              <a:buClr>
                <a:srgbClr val="4472C4">
                  <a:lumMod val="50000"/>
                </a:srgbClr>
              </a:buClr>
              <a:buFont typeface="Wingdings" pitchFamily="2" charset="2"/>
              <a:buChar char="§"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53% g</a:t>
            </a:r>
            <a:r>
              <a:rPr lang="hr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rađana Bosne i Hercegovine je čulo za programe teritorijalne saradnje (prekogranične, transnacionalne, međuregionalne).</a:t>
            </a: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endParaRPr lang="hr-BA" altLang="sr-Latn-RS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508000" lvl="1" indent="-342900" algn="just">
              <a:buClr>
                <a:srgbClr val="4472C4">
                  <a:lumMod val="50000"/>
                </a:srgbClr>
              </a:buClr>
              <a:buFont typeface="Wingdings" pitchFamily="2" charset="2"/>
              <a:buChar char="§"/>
            </a:pPr>
            <a:endParaRPr lang="bs-Latn-BA" altLang="sr-Latn-RS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508000" lvl="1" indent="-342900" algn="just">
              <a:buClr>
                <a:srgbClr val="4472C4">
                  <a:lumMod val="50000"/>
                </a:srgbClr>
              </a:buClr>
              <a:buFont typeface="Wingdings" pitchFamily="2" charset="2"/>
              <a:buChar char="§"/>
            </a:pPr>
            <a:endParaRPr lang="hr-BA" altLang="sr-Latn-RS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508000" lvl="1" indent="-342900" algn="just">
              <a:buClr>
                <a:srgbClr val="4472C4">
                  <a:lumMod val="50000"/>
                </a:srgbClr>
              </a:buClr>
              <a:buFont typeface="Wingdings" pitchFamily="2" charset="2"/>
              <a:buChar char="§"/>
            </a:pPr>
            <a:endParaRPr lang="bs-Latn-BA" altLang="sr-Latn-RS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508000" indent="-342900" algn="just">
              <a:buClr>
                <a:srgbClr val="4472C4">
                  <a:lumMod val="50000"/>
                </a:srgbClr>
              </a:buClr>
              <a:buFont typeface="Wingdings" pitchFamily="2" charset="2"/>
              <a:buChar char="§"/>
            </a:pPr>
            <a:endParaRPr lang="hr-BA" altLang="sr-Latn-RS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6" name="Title 15"/>
          <p:cNvSpPr>
            <a:spLocks noGrp="1"/>
          </p:cNvSpPr>
          <p:nvPr>
            <p:ph type="title"/>
          </p:nvPr>
        </p:nvSpPr>
        <p:spPr>
          <a:xfrm>
            <a:off x="1558347" y="365390"/>
            <a:ext cx="9796591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bs-Latn-BA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GLAVNI NALAZI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46434"/>
            <a:ext cx="1445565" cy="27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32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4010" y="2408748"/>
            <a:ext cx="582440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s-Latn-BA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NALAZI ISTRAŽIVANJA </a:t>
            </a:r>
          </a:p>
          <a:p>
            <a:pPr algn="ctr"/>
            <a:r>
              <a:rPr lang="bs-Latn-BA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bs-Latn-BA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54598"/>
            <a:ext cx="1445565" cy="27123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524536" y="1834395"/>
            <a:ext cx="3242206" cy="2257605"/>
            <a:chOff x="2840038" y="4846638"/>
            <a:chExt cx="555625" cy="509587"/>
          </a:xfrm>
          <a:solidFill>
            <a:schemeClr val="accent1"/>
          </a:solidFill>
        </p:grpSpPr>
        <p:sp>
          <p:nvSpPr>
            <p:cNvPr id="11" name="Freeform 269"/>
            <p:cNvSpPr>
              <a:spLocks/>
            </p:cNvSpPr>
            <p:nvPr/>
          </p:nvSpPr>
          <p:spPr bwMode="auto">
            <a:xfrm>
              <a:off x="3046413" y="5264150"/>
              <a:ext cx="177800" cy="92075"/>
            </a:xfrm>
            <a:custGeom>
              <a:avLst/>
              <a:gdLst>
                <a:gd name="T0" fmla="*/ 43 w 47"/>
                <a:gd name="T1" fmla="*/ 24 h 24"/>
                <a:gd name="T2" fmla="*/ 40 w 47"/>
                <a:gd name="T3" fmla="*/ 23 h 24"/>
                <a:gd name="T4" fmla="*/ 24 w 47"/>
                <a:gd name="T5" fmla="*/ 9 h 24"/>
                <a:gd name="T6" fmla="*/ 7 w 47"/>
                <a:gd name="T7" fmla="*/ 23 h 24"/>
                <a:gd name="T8" fmla="*/ 2 w 47"/>
                <a:gd name="T9" fmla="*/ 22 h 24"/>
                <a:gd name="T10" fmla="*/ 2 w 47"/>
                <a:gd name="T11" fmla="*/ 16 h 24"/>
                <a:gd name="T12" fmla="*/ 21 w 47"/>
                <a:gd name="T13" fmla="*/ 1 h 24"/>
                <a:gd name="T14" fmla="*/ 26 w 47"/>
                <a:gd name="T15" fmla="*/ 1 h 24"/>
                <a:gd name="T16" fmla="*/ 45 w 47"/>
                <a:gd name="T17" fmla="*/ 16 h 24"/>
                <a:gd name="T18" fmla="*/ 46 w 47"/>
                <a:gd name="T19" fmla="*/ 22 h 24"/>
                <a:gd name="T20" fmla="*/ 43 w 47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24">
                  <a:moveTo>
                    <a:pt x="43" y="24"/>
                  </a:moveTo>
                  <a:cubicBezTo>
                    <a:pt x="42" y="24"/>
                    <a:pt x="41" y="23"/>
                    <a:pt x="40" y="23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4"/>
                    <a:pt x="3" y="24"/>
                    <a:pt x="2" y="22"/>
                  </a:cubicBezTo>
                  <a:cubicBezTo>
                    <a:pt x="0" y="20"/>
                    <a:pt x="1" y="18"/>
                    <a:pt x="2" y="16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3" y="0"/>
                    <a:pt x="25" y="0"/>
                    <a:pt x="26" y="1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7" y="18"/>
                    <a:pt x="47" y="20"/>
                    <a:pt x="46" y="22"/>
                  </a:cubicBezTo>
                  <a:cubicBezTo>
                    <a:pt x="45" y="23"/>
                    <a:pt x="44" y="24"/>
                    <a:pt x="43" y="2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u="sng"/>
            </a:p>
          </p:txBody>
        </p:sp>
        <p:sp>
          <p:nvSpPr>
            <p:cNvPr id="12" name="Freeform 270"/>
            <p:cNvSpPr>
              <a:spLocks/>
            </p:cNvSpPr>
            <p:nvPr/>
          </p:nvSpPr>
          <p:spPr bwMode="auto">
            <a:xfrm>
              <a:off x="2878138" y="4876800"/>
              <a:ext cx="517525" cy="30162"/>
            </a:xfrm>
            <a:custGeom>
              <a:avLst/>
              <a:gdLst>
                <a:gd name="T0" fmla="*/ 132 w 136"/>
                <a:gd name="T1" fmla="*/ 8 h 8"/>
                <a:gd name="T2" fmla="*/ 4 w 136"/>
                <a:gd name="T3" fmla="*/ 8 h 8"/>
                <a:gd name="T4" fmla="*/ 0 w 136"/>
                <a:gd name="T5" fmla="*/ 4 h 8"/>
                <a:gd name="T6" fmla="*/ 4 w 136"/>
                <a:gd name="T7" fmla="*/ 0 h 8"/>
                <a:gd name="T8" fmla="*/ 132 w 136"/>
                <a:gd name="T9" fmla="*/ 0 h 8"/>
                <a:gd name="T10" fmla="*/ 136 w 136"/>
                <a:gd name="T11" fmla="*/ 4 h 8"/>
                <a:gd name="T12" fmla="*/ 132 w 13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8">
                  <a:moveTo>
                    <a:pt x="13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4" y="0"/>
                    <a:pt x="136" y="1"/>
                    <a:pt x="136" y="4"/>
                  </a:cubicBezTo>
                  <a:cubicBezTo>
                    <a:pt x="136" y="6"/>
                    <a:pt x="134" y="8"/>
                    <a:pt x="132" y="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u="sng"/>
            </a:p>
          </p:txBody>
        </p:sp>
        <p:sp>
          <p:nvSpPr>
            <p:cNvPr id="13" name="Freeform 271"/>
            <p:cNvSpPr>
              <a:spLocks/>
            </p:cNvSpPr>
            <p:nvPr/>
          </p:nvSpPr>
          <p:spPr bwMode="auto">
            <a:xfrm>
              <a:off x="3011488" y="4953000"/>
              <a:ext cx="250825" cy="158750"/>
            </a:xfrm>
            <a:custGeom>
              <a:avLst/>
              <a:gdLst>
                <a:gd name="T0" fmla="*/ 6 w 66"/>
                <a:gd name="T1" fmla="*/ 42 h 42"/>
                <a:gd name="T2" fmla="*/ 0 w 66"/>
                <a:gd name="T3" fmla="*/ 37 h 42"/>
                <a:gd name="T4" fmla="*/ 18 w 66"/>
                <a:gd name="T5" fmla="*/ 17 h 42"/>
                <a:gd name="T6" fmla="*/ 23 w 66"/>
                <a:gd name="T7" fmla="*/ 16 h 42"/>
                <a:gd name="T8" fmla="*/ 38 w 66"/>
                <a:gd name="T9" fmla="*/ 26 h 42"/>
                <a:gd name="T10" fmla="*/ 59 w 66"/>
                <a:gd name="T11" fmla="*/ 0 h 42"/>
                <a:gd name="T12" fmla="*/ 66 w 66"/>
                <a:gd name="T13" fmla="*/ 5 h 42"/>
                <a:gd name="T14" fmla="*/ 41 w 66"/>
                <a:gd name="T15" fmla="*/ 34 h 42"/>
                <a:gd name="T16" fmla="*/ 36 w 66"/>
                <a:gd name="T17" fmla="*/ 35 h 42"/>
                <a:gd name="T18" fmla="*/ 22 w 66"/>
                <a:gd name="T19" fmla="*/ 25 h 42"/>
                <a:gd name="T20" fmla="*/ 6 w 66"/>
                <a:gd name="T2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42">
                  <a:moveTo>
                    <a:pt x="6" y="42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9" y="15"/>
                    <a:pt x="22" y="15"/>
                    <a:pt x="23" y="1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0" y="35"/>
                    <a:pt x="38" y="36"/>
                    <a:pt x="36" y="35"/>
                  </a:cubicBezTo>
                  <a:cubicBezTo>
                    <a:pt x="22" y="25"/>
                    <a:pt x="22" y="25"/>
                    <a:pt x="22" y="25"/>
                  </a:cubicBezTo>
                  <a:lnTo>
                    <a:pt x="6" y="42"/>
                  </a:lnTo>
                  <a:close/>
                </a:path>
              </a:pathLst>
            </a:custGeom>
            <a:solidFill>
              <a:srgbClr val="F8B3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u="sng"/>
            </a:p>
          </p:txBody>
        </p:sp>
        <p:sp>
          <p:nvSpPr>
            <p:cNvPr id="14" name="Freeform 272"/>
            <p:cNvSpPr>
              <a:spLocks noEditPoints="1"/>
            </p:cNvSpPr>
            <p:nvPr/>
          </p:nvSpPr>
          <p:spPr bwMode="auto">
            <a:xfrm>
              <a:off x="2908300" y="4876800"/>
              <a:ext cx="452438" cy="315912"/>
            </a:xfrm>
            <a:custGeom>
              <a:avLst/>
              <a:gdLst>
                <a:gd name="T0" fmla="*/ 0 w 119"/>
                <a:gd name="T1" fmla="*/ 37 h 83"/>
                <a:gd name="T2" fmla="*/ 0 w 119"/>
                <a:gd name="T3" fmla="*/ 48 h 83"/>
                <a:gd name="T4" fmla="*/ 8 w 119"/>
                <a:gd name="T5" fmla="*/ 47 h 83"/>
                <a:gd name="T6" fmla="*/ 8 w 119"/>
                <a:gd name="T7" fmla="*/ 36 h 83"/>
                <a:gd name="T8" fmla="*/ 4 w 119"/>
                <a:gd name="T9" fmla="*/ 38 h 83"/>
                <a:gd name="T10" fmla="*/ 0 w 119"/>
                <a:gd name="T11" fmla="*/ 37 h 83"/>
                <a:gd name="T12" fmla="*/ 115 w 119"/>
                <a:gd name="T13" fmla="*/ 0 h 83"/>
                <a:gd name="T14" fmla="*/ 4 w 119"/>
                <a:gd name="T15" fmla="*/ 0 h 83"/>
                <a:gd name="T16" fmla="*/ 0 w 119"/>
                <a:gd name="T17" fmla="*/ 4 h 83"/>
                <a:gd name="T18" fmla="*/ 0 w 119"/>
                <a:gd name="T19" fmla="*/ 20 h 83"/>
                <a:gd name="T20" fmla="*/ 4 w 119"/>
                <a:gd name="T21" fmla="*/ 19 h 83"/>
                <a:gd name="T22" fmla="*/ 8 w 119"/>
                <a:gd name="T23" fmla="*/ 20 h 83"/>
                <a:gd name="T24" fmla="*/ 8 w 119"/>
                <a:gd name="T25" fmla="*/ 8 h 83"/>
                <a:gd name="T26" fmla="*/ 111 w 119"/>
                <a:gd name="T27" fmla="*/ 8 h 83"/>
                <a:gd name="T28" fmla="*/ 111 w 119"/>
                <a:gd name="T29" fmla="*/ 75 h 83"/>
                <a:gd name="T30" fmla="*/ 19 w 119"/>
                <a:gd name="T31" fmla="*/ 75 h 83"/>
                <a:gd name="T32" fmla="*/ 20 w 119"/>
                <a:gd name="T33" fmla="*/ 83 h 83"/>
                <a:gd name="T34" fmla="*/ 115 w 119"/>
                <a:gd name="T35" fmla="*/ 83 h 83"/>
                <a:gd name="T36" fmla="*/ 119 w 119"/>
                <a:gd name="T37" fmla="*/ 79 h 83"/>
                <a:gd name="T38" fmla="*/ 119 w 119"/>
                <a:gd name="T39" fmla="*/ 4 h 83"/>
                <a:gd name="T40" fmla="*/ 115 w 119"/>
                <a:gd name="T4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83">
                  <a:moveTo>
                    <a:pt x="0" y="37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3" y="47"/>
                    <a:pt x="6" y="47"/>
                    <a:pt x="8" y="4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7" y="37"/>
                    <a:pt x="5" y="38"/>
                    <a:pt x="4" y="38"/>
                  </a:cubicBezTo>
                  <a:cubicBezTo>
                    <a:pt x="3" y="38"/>
                    <a:pt x="1" y="37"/>
                    <a:pt x="0" y="37"/>
                  </a:cubicBezTo>
                  <a:close/>
                  <a:moveTo>
                    <a:pt x="11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3" y="19"/>
                    <a:pt x="4" y="19"/>
                  </a:cubicBezTo>
                  <a:cubicBezTo>
                    <a:pt x="5" y="19"/>
                    <a:pt x="7" y="20"/>
                    <a:pt x="8" y="2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1" y="75"/>
                    <a:pt x="111" y="75"/>
                    <a:pt x="111" y="75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20" y="77"/>
                    <a:pt x="20" y="80"/>
                    <a:pt x="20" y="83"/>
                  </a:cubicBezTo>
                  <a:cubicBezTo>
                    <a:pt x="115" y="83"/>
                    <a:pt x="115" y="83"/>
                    <a:pt x="115" y="83"/>
                  </a:cubicBezTo>
                  <a:cubicBezTo>
                    <a:pt x="118" y="83"/>
                    <a:pt x="119" y="81"/>
                    <a:pt x="119" y="79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9" y="1"/>
                    <a:pt x="118" y="0"/>
                    <a:pt x="115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u="sng"/>
            </a:p>
          </p:txBody>
        </p:sp>
        <p:sp>
          <p:nvSpPr>
            <p:cNvPr id="15" name="Freeform 273"/>
            <p:cNvSpPr>
              <a:spLocks noEditPoints="1"/>
            </p:cNvSpPr>
            <p:nvPr/>
          </p:nvSpPr>
          <p:spPr bwMode="auto">
            <a:xfrm>
              <a:off x="2874963" y="4937125"/>
              <a:ext cx="98425" cy="95250"/>
            </a:xfrm>
            <a:custGeom>
              <a:avLst/>
              <a:gdLst>
                <a:gd name="T0" fmla="*/ 13 w 26"/>
                <a:gd name="T1" fmla="*/ 25 h 25"/>
                <a:gd name="T2" fmla="*/ 0 w 26"/>
                <a:gd name="T3" fmla="*/ 12 h 25"/>
                <a:gd name="T4" fmla="*/ 13 w 26"/>
                <a:gd name="T5" fmla="*/ 0 h 25"/>
                <a:gd name="T6" fmla="*/ 26 w 26"/>
                <a:gd name="T7" fmla="*/ 12 h 25"/>
                <a:gd name="T8" fmla="*/ 13 w 26"/>
                <a:gd name="T9" fmla="*/ 25 h 25"/>
                <a:gd name="T10" fmla="*/ 13 w 26"/>
                <a:gd name="T11" fmla="*/ 7 h 25"/>
                <a:gd name="T12" fmla="*/ 8 w 26"/>
                <a:gd name="T13" fmla="*/ 12 h 25"/>
                <a:gd name="T14" fmla="*/ 13 w 26"/>
                <a:gd name="T15" fmla="*/ 18 h 25"/>
                <a:gd name="T16" fmla="*/ 18 w 26"/>
                <a:gd name="T17" fmla="*/ 12 h 25"/>
                <a:gd name="T18" fmla="*/ 13 w 26"/>
                <a:gd name="T19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5">
                  <a:moveTo>
                    <a:pt x="13" y="25"/>
                  </a:moveTo>
                  <a:cubicBezTo>
                    <a:pt x="6" y="25"/>
                    <a:pt x="0" y="20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20"/>
                    <a:pt x="20" y="25"/>
                    <a:pt x="13" y="25"/>
                  </a:cubicBezTo>
                  <a:close/>
                  <a:moveTo>
                    <a:pt x="13" y="7"/>
                  </a:moveTo>
                  <a:cubicBezTo>
                    <a:pt x="10" y="7"/>
                    <a:pt x="8" y="10"/>
                    <a:pt x="8" y="12"/>
                  </a:cubicBezTo>
                  <a:cubicBezTo>
                    <a:pt x="8" y="15"/>
                    <a:pt x="10" y="18"/>
                    <a:pt x="13" y="18"/>
                  </a:cubicBezTo>
                  <a:cubicBezTo>
                    <a:pt x="16" y="18"/>
                    <a:pt x="18" y="15"/>
                    <a:pt x="18" y="12"/>
                  </a:cubicBezTo>
                  <a:cubicBezTo>
                    <a:pt x="18" y="10"/>
                    <a:pt x="16" y="7"/>
                    <a:pt x="13" y="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u="sng"/>
            </a:p>
          </p:txBody>
        </p:sp>
        <p:sp>
          <p:nvSpPr>
            <p:cNvPr id="16" name="Freeform 274"/>
            <p:cNvSpPr>
              <a:spLocks noEditPoints="1"/>
            </p:cNvSpPr>
            <p:nvPr/>
          </p:nvSpPr>
          <p:spPr bwMode="auto">
            <a:xfrm>
              <a:off x="2840038" y="5051425"/>
              <a:ext cx="163513" cy="304800"/>
            </a:xfrm>
            <a:custGeom>
              <a:avLst/>
              <a:gdLst>
                <a:gd name="T0" fmla="*/ 30 w 43"/>
                <a:gd name="T1" fmla="*/ 80 h 80"/>
                <a:gd name="T2" fmla="*/ 13 w 43"/>
                <a:gd name="T3" fmla="*/ 80 h 80"/>
                <a:gd name="T4" fmla="*/ 10 w 43"/>
                <a:gd name="T5" fmla="*/ 76 h 80"/>
                <a:gd name="T6" fmla="*/ 10 w 43"/>
                <a:gd name="T7" fmla="*/ 53 h 80"/>
                <a:gd name="T8" fmla="*/ 4 w 43"/>
                <a:gd name="T9" fmla="*/ 53 h 80"/>
                <a:gd name="T10" fmla="*/ 1 w 43"/>
                <a:gd name="T11" fmla="*/ 52 h 80"/>
                <a:gd name="T12" fmla="*/ 0 w 43"/>
                <a:gd name="T13" fmla="*/ 49 h 80"/>
                <a:gd name="T14" fmla="*/ 5 w 43"/>
                <a:gd name="T15" fmla="*/ 3 h 80"/>
                <a:gd name="T16" fmla="*/ 9 w 43"/>
                <a:gd name="T17" fmla="*/ 0 h 80"/>
                <a:gd name="T18" fmla="*/ 35 w 43"/>
                <a:gd name="T19" fmla="*/ 0 h 80"/>
                <a:gd name="T20" fmla="*/ 39 w 43"/>
                <a:gd name="T21" fmla="*/ 3 h 80"/>
                <a:gd name="T22" fmla="*/ 43 w 43"/>
                <a:gd name="T23" fmla="*/ 49 h 80"/>
                <a:gd name="T24" fmla="*/ 42 w 43"/>
                <a:gd name="T25" fmla="*/ 52 h 80"/>
                <a:gd name="T26" fmla="*/ 40 w 43"/>
                <a:gd name="T27" fmla="*/ 53 h 80"/>
                <a:gd name="T28" fmla="*/ 34 w 43"/>
                <a:gd name="T29" fmla="*/ 53 h 80"/>
                <a:gd name="T30" fmla="*/ 34 w 43"/>
                <a:gd name="T31" fmla="*/ 76 h 80"/>
                <a:gd name="T32" fmla="*/ 30 w 43"/>
                <a:gd name="T33" fmla="*/ 80 h 80"/>
                <a:gd name="T34" fmla="*/ 17 w 43"/>
                <a:gd name="T35" fmla="*/ 72 h 80"/>
                <a:gd name="T36" fmla="*/ 27 w 43"/>
                <a:gd name="T37" fmla="*/ 72 h 80"/>
                <a:gd name="T38" fmla="*/ 27 w 43"/>
                <a:gd name="T39" fmla="*/ 49 h 80"/>
                <a:gd name="T40" fmla="*/ 30 w 43"/>
                <a:gd name="T41" fmla="*/ 45 h 80"/>
                <a:gd name="T42" fmla="*/ 35 w 43"/>
                <a:gd name="T43" fmla="*/ 45 h 80"/>
                <a:gd name="T44" fmla="*/ 31 w 43"/>
                <a:gd name="T45" fmla="*/ 7 h 80"/>
                <a:gd name="T46" fmla="*/ 13 w 43"/>
                <a:gd name="T47" fmla="*/ 7 h 80"/>
                <a:gd name="T48" fmla="*/ 8 w 43"/>
                <a:gd name="T49" fmla="*/ 45 h 80"/>
                <a:gd name="T50" fmla="*/ 13 w 43"/>
                <a:gd name="T51" fmla="*/ 45 h 80"/>
                <a:gd name="T52" fmla="*/ 17 w 43"/>
                <a:gd name="T53" fmla="*/ 49 h 80"/>
                <a:gd name="T54" fmla="*/ 17 w 43"/>
                <a:gd name="T55" fmla="*/ 7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80">
                  <a:moveTo>
                    <a:pt x="30" y="80"/>
                  </a:moveTo>
                  <a:cubicBezTo>
                    <a:pt x="13" y="80"/>
                    <a:pt x="13" y="80"/>
                    <a:pt x="13" y="80"/>
                  </a:cubicBezTo>
                  <a:cubicBezTo>
                    <a:pt x="11" y="80"/>
                    <a:pt x="10" y="78"/>
                    <a:pt x="10" y="76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3" y="53"/>
                    <a:pt x="2" y="53"/>
                    <a:pt x="1" y="52"/>
                  </a:cubicBezTo>
                  <a:cubicBezTo>
                    <a:pt x="1" y="51"/>
                    <a:pt x="0" y="50"/>
                    <a:pt x="0" y="49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1"/>
                    <a:pt x="7" y="0"/>
                    <a:pt x="9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7" y="0"/>
                    <a:pt x="38" y="1"/>
                    <a:pt x="39" y="3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50"/>
                    <a:pt x="43" y="51"/>
                    <a:pt x="42" y="52"/>
                  </a:cubicBezTo>
                  <a:cubicBezTo>
                    <a:pt x="42" y="53"/>
                    <a:pt x="41" y="53"/>
                    <a:pt x="40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34" y="78"/>
                    <a:pt x="33" y="80"/>
                    <a:pt x="30" y="80"/>
                  </a:cubicBezTo>
                  <a:close/>
                  <a:moveTo>
                    <a:pt x="17" y="72"/>
                  </a:moveTo>
                  <a:cubicBezTo>
                    <a:pt x="27" y="72"/>
                    <a:pt x="27" y="72"/>
                    <a:pt x="27" y="72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7"/>
                    <a:pt x="28" y="45"/>
                    <a:pt x="30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5" y="45"/>
                    <a:pt x="17" y="47"/>
                    <a:pt x="17" y="49"/>
                  </a:cubicBezTo>
                  <a:lnTo>
                    <a:pt x="17" y="72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u="sng"/>
            </a:p>
          </p:txBody>
        </p:sp>
        <p:sp>
          <p:nvSpPr>
            <p:cNvPr id="17" name="Freeform 275"/>
            <p:cNvSpPr>
              <a:spLocks noEditPoints="1"/>
            </p:cNvSpPr>
            <p:nvPr/>
          </p:nvSpPr>
          <p:spPr bwMode="auto">
            <a:xfrm>
              <a:off x="3121025" y="4846638"/>
              <a:ext cx="31750" cy="509587"/>
            </a:xfrm>
            <a:custGeom>
              <a:avLst/>
              <a:gdLst>
                <a:gd name="T0" fmla="*/ 4 w 8"/>
                <a:gd name="T1" fmla="*/ 0 h 134"/>
                <a:gd name="T2" fmla="*/ 0 w 8"/>
                <a:gd name="T3" fmla="*/ 4 h 134"/>
                <a:gd name="T4" fmla="*/ 0 w 8"/>
                <a:gd name="T5" fmla="*/ 10 h 134"/>
                <a:gd name="T6" fmla="*/ 8 w 8"/>
                <a:gd name="T7" fmla="*/ 10 h 134"/>
                <a:gd name="T8" fmla="*/ 8 w 8"/>
                <a:gd name="T9" fmla="*/ 4 h 134"/>
                <a:gd name="T10" fmla="*/ 4 w 8"/>
                <a:gd name="T11" fmla="*/ 0 h 134"/>
                <a:gd name="T12" fmla="*/ 0 w 8"/>
                <a:gd name="T13" fmla="*/ 130 h 134"/>
                <a:gd name="T14" fmla="*/ 4 w 8"/>
                <a:gd name="T15" fmla="*/ 134 h 134"/>
                <a:gd name="T16" fmla="*/ 8 w 8"/>
                <a:gd name="T17" fmla="*/ 130 h 134"/>
                <a:gd name="T18" fmla="*/ 8 w 8"/>
                <a:gd name="T19" fmla="*/ 87 h 134"/>
                <a:gd name="T20" fmla="*/ 0 w 8"/>
                <a:gd name="T21" fmla="*/ 87 h 134"/>
                <a:gd name="T22" fmla="*/ 0 w 8"/>
                <a:gd name="T23" fmla="*/ 13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134">
                  <a:moveTo>
                    <a:pt x="4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1"/>
                    <a:pt x="6" y="0"/>
                    <a:pt x="4" y="0"/>
                  </a:cubicBezTo>
                  <a:close/>
                  <a:moveTo>
                    <a:pt x="0" y="130"/>
                  </a:moveTo>
                  <a:cubicBezTo>
                    <a:pt x="0" y="132"/>
                    <a:pt x="2" y="134"/>
                    <a:pt x="4" y="134"/>
                  </a:cubicBezTo>
                  <a:cubicBezTo>
                    <a:pt x="6" y="134"/>
                    <a:pt x="8" y="132"/>
                    <a:pt x="8" y="130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0" y="87"/>
                    <a:pt x="0" y="87"/>
                    <a:pt x="0" y="87"/>
                  </a:cubicBezTo>
                  <a:lnTo>
                    <a:pt x="0" y="13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u="sng"/>
            </a:p>
          </p:txBody>
        </p:sp>
      </p:grpSp>
    </p:spTree>
    <p:extLst>
      <p:ext uri="{BB962C8B-B14F-4D97-AF65-F5344CB8AC3E}">
        <p14:creationId xmlns:p14="http://schemas.microsoft.com/office/powerpoint/2010/main" val="3961880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889206" y="129752"/>
            <a:ext cx="11163869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1. Ako bi sutra bio referendum za članstvo u EU s pitanjem „Da li podržavate ulazak Bosne i Hercegovine u Evropsku Uniju“, kako biste glasali?</a:t>
            </a:r>
            <a:br>
              <a:rPr lang="bs-Latn-BA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s-Latn-BA" sz="20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913808101"/>
              </p:ext>
            </p:extLst>
          </p:nvPr>
        </p:nvGraphicFramePr>
        <p:xfrm>
          <a:off x="3893581" y="1062001"/>
          <a:ext cx="7743825" cy="492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34162" y="1924050"/>
            <a:ext cx="3982816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bs-Latn-BA" sz="1400" dirty="0">
                <a:latin typeface="Arial" panose="020B0604020202020204" pitchFamily="34" charset="0"/>
                <a:cs typeface="Arial" panose="020B0604020202020204" pitchFamily="34" charset="0"/>
              </a:rPr>
              <a:t>Na nivou države, 7 od 10 građana glasalo bi za ulazak Bosne i Hercegovine u EU. </a:t>
            </a:r>
          </a:p>
          <a:p>
            <a:pPr algn="just"/>
            <a:endParaRPr lang="bs-Latn-B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s-Latn-BA" sz="1400" dirty="0">
                <a:latin typeface="Arial" panose="020B0604020202020204" pitchFamily="34" charset="0"/>
                <a:cs typeface="Arial" panose="020B0604020202020204" pitchFamily="34" charset="0"/>
              </a:rPr>
              <a:t>Podrška je najveća u Federaciji BiH i Brčko distriktu, u odnosu na Republiku Srpsku u kojoj je takvog mišljenja 46,1% građana.</a:t>
            </a:r>
          </a:p>
          <a:p>
            <a:pPr algn="just"/>
            <a:endParaRPr lang="bs-Latn-B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s-Latn-BA" sz="1400" dirty="0">
                <a:latin typeface="Arial" panose="020B0604020202020204" pitchFamily="34" charset="0"/>
                <a:cs typeface="Arial" panose="020B0604020202020204" pitchFamily="34" charset="0"/>
              </a:rPr>
              <a:t>Neodlučnih građana skoro da i nema, a 1 od 10 građana ne bi glasalo na referendumu.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54598"/>
            <a:ext cx="1445565" cy="2712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56579" y="799979"/>
            <a:ext cx="296587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BiH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=1.20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FBiH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=7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4,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=418,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DB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=28</a:t>
            </a:r>
          </a:p>
        </p:txBody>
      </p:sp>
    </p:spTree>
    <p:extLst>
      <p:ext uri="{BB962C8B-B14F-4D97-AF65-F5344CB8AC3E}">
        <p14:creationId xmlns:p14="http://schemas.microsoft.com/office/powerpoint/2010/main" val="3421637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966818" y="148612"/>
            <a:ext cx="11163869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2. Zašto podržavate ulazak Bosne i Hercegovine u Evropsku uniju?</a:t>
            </a:r>
            <a:b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s-Latn-BA" sz="20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0730" y="1192141"/>
            <a:ext cx="4160353" cy="3654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sz="1400" dirty="0">
                <a:latin typeface="Arial" panose="020B0604020202020204" pitchFamily="34" charset="0"/>
                <a:cs typeface="Arial" panose="020B0604020202020204" pitchFamily="34" charset="0"/>
              </a:rPr>
              <a:t>Tri glavna razloga zašto građani podržavaju ulazak Bosne i Hercegovine u EU su sloboda kretanja ljudi, robe i kapitala, garancija trajnog mira i političke stabilnosti te poštivanje zakona i propisa.</a:t>
            </a:r>
          </a:p>
          <a:p>
            <a:pPr marL="0" lvl="1" algn="just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 Republici Srpskoj glavni razlog podržavanja ulaska Bosne i Hercegovine u Evropsku uniju je sloboda kretanja ljudi, robe i kapitala i takvog mišljenja je 45,8% građana.</a:t>
            </a:r>
          </a:p>
          <a:p>
            <a:pPr marL="0" lvl="1" algn="just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 Federaciji BiH, glavni razlog podržavanja ulaska Bosne i Hercegovine u Evropsku uniju je garancija mira i političke stabilnosti.</a:t>
            </a:r>
          </a:p>
          <a:p>
            <a:pPr marL="0" lvl="1" algn="just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Građani koji su spomenuli nešto drugo (1,8%) kao razlog podržavanja ulaska Bosne i Hercegovine u EU naveli su sve navedene odgovore i ukupan ekonomski napredak, bolje poslove i veće plate.</a:t>
            </a:r>
          </a:p>
        </p:txBody>
      </p:sp>
      <p:sp>
        <p:nvSpPr>
          <p:cNvPr id="8" name="Rectangle 7"/>
          <p:cNvSpPr/>
          <p:nvPr/>
        </p:nvSpPr>
        <p:spPr>
          <a:xfrm>
            <a:off x="966818" y="549651"/>
            <a:ext cx="283763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BiH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=856,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FBiH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=632,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=203,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DB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=21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114925299"/>
              </p:ext>
            </p:extLst>
          </p:nvPr>
        </p:nvGraphicFramePr>
        <p:xfrm>
          <a:off x="4128408" y="1107621"/>
          <a:ext cx="7554685" cy="4934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54598"/>
            <a:ext cx="1445565" cy="27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091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863531" y="99482"/>
            <a:ext cx="11163869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3. Zašto ne podržavate ulazak Bosne i Hercegovine u Evropsku uniju?</a:t>
            </a:r>
            <a:b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s-Latn-BA" sz="20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6817" y="504762"/>
            <a:ext cx="266771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BiH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=235,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FBiH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=74,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=158,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DB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81767" y="1941739"/>
            <a:ext cx="3538061" cy="2369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bs-Latn-BA" sz="1400" dirty="0">
                <a:latin typeface="Arial" panose="020B0604020202020204" pitchFamily="34" charset="0"/>
                <a:cs typeface="Arial" panose="020B0604020202020204" pitchFamily="34" charset="0"/>
              </a:rPr>
              <a:t>Gotovo jedna četvrtina građana Bosne i Hercegovine ne podržava ulazak Bosne i Hercegovine u EU (22,9%), a kao glavni razlog nepodržavanja navode veće troškove života i poreza. </a:t>
            </a:r>
          </a:p>
          <a:p>
            <a:pPr algn="just"/>
            <a:r>
              <a:rPr lang="bs-Latn-BA" sz="1400" dirty="0">
                <a:latin typeface="Arial" panose="020B0604020202020204" pitchFamily="34" charset="0"/>
                <a:cs typeface="Arial" panose="020B0604020202020204" pitchFamily="34" charset="0"/>
              </a:rPr>
              <a:t>Potom slijede gubitak raznolikosti, i iseljavanje stanovništva, a 7,2 % građana je za nepodržavanje ulaska Bosne i Hercegovine u EU navelo druge razloge.</a:t>
            </a:r>
          </a:p>
          <a:p>
            <a:pPr algn="just"/>
            <a:endParaRPr lang="bs-Latn-B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bs-Latn-B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54598"/>
            <a:ext cx="1445565" cy="271239"/>
          </a:xfrm>
          <a:prstGeom prst="rect">
            <a:avLst/>
          </a:prstGeom>
        </p:spPr>
      </p:pic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463919847"/>
              </p:ext>
            </p:extLst>
          </p:nvPr>
        </p:nvGraphicFramePr>
        <p:xfrm>
          <a:off x="3891268" y="957943"/>
          <a:ext cx="7867650" cy="5076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58327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889206" y="126435"/>
            <a:ext cx="11163869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. Koja je od sljedećih reformi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 prema Vašem mišljenju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 neophodna za unapređenje svakodnevnog života građana B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osne 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ercegovine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s-Latn-BA" sz="20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3ED78B-AEE9-467A-9060-57BD37EE63BD}"/>
              </a:ext>
            </a:extLst>
          </p:cNvPr>
          <p:cNvSpPr/>
          <p:nvPr/>
        </p:nvSpPr>
        <p:spPr>
          <a:xfrm>
            <a:off x="966817" y="796968"/>
            <a:ext cx="296587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BiH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=1.20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FBiH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=7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4,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=418,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DB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=28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54598"/>
            <a:ext cx="1445565" cy="2712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6885" y="1600936"/>
            <a:ext cx="3600450" cy="387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bs-Latn-BA" sz="1400" dirty="0">
                <a:latin typeface="Arial" panose="020B0604020202020204" pitchFamily="34" charset="0"/>
                <a:cs typeface="Arial" panose="020B0604020202020204" pitchFamily="34" charset="0"/>
              </a:rPr>
              <a:t>Svaki drugi građanin Bosne i Hercegovine smatra da je borba protiv korupcije neophodna za unapređenje svakodnevnog života građana Bosne i Hercegovine. </a:t>
            </a:r>
          </a:p>
          <a:p>
            <a:pPr algn="just"/>
            <a:endParaRPr lang="bs-Latn-B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s-Latn-BA" sz="1400" dirty="0">
                <a:latin typeface="Arial" panose="020B0604020202020204" pitchFamily="34" charset="0"/>
                <a:cs typeface="Arial" panose="020B0604020202020204" pitchFamily="34" charset="0"/>
              </a:rPr>
              <a:t>Uz borbu protiv korupcije, jedna petina građana smatra da je neophodna reforma sudova i tužilaštava, a potom slijede smanjenje poreskih opterećenja na rad i uklanjanje prepreka zapošljavanju i reforma socijalnog sistema. </a:t>
            </a:r>
          </a:p>
          <a:p>
            <a:pPr algn="just"/>
            <a:endParaRPr lang="bs-Latn-B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s-Latn-BA" sz="1400" dirty="0">
                <a:latin typeface="Arial" panose="020B0604020202020204" pitchFamily="34" charset="0"/>
                <a:cs typeface="Arial" panose="020B0604020202020204" pitchFamily="34" charset="0"/>
              </a:rPr>
              <a:t>Građani u Federaciji BiH smatraju da je reforma sudova i tužilaštava potrebnija u odnosu na građane iz Republike Srpske, dok za ostale reforme nema znatne razlike po entitetima.</a:t>
            </a:r>
          </a:p>
          <a:p>
            <a:pPr algn="just"/>
            <a:endParaRPr lang="bs-Latn-B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983405018"/>
              </p:ext>
            </p:extLst>
          </p:nvPr>
        </p:nvGraphicFramePr>
        <p:xfrm>
          <a:off x="1458111" y="891938"/>
          <a:ext cx="10527062" cy="5382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51804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889206" y="126435"/>
            <a:ext cx="11163869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s-Latn-BA" sz="2000" cap="all" dirty="0">
                <a:latin typeface="+mn-lt"/>
                <a:cs typeface="Arial" panose="020B0604020202020204" pitchFamily="34" charset="0"/>
              </a:rPr>
              <a:t>5</a:t>
            </a:r>
            <a:r>
              <a:rPr lang="vi-VN" sz="2000" cap="all" dirty="0">
                <a:latin typeface="+mn-lt"/>
                <a:cs typeface="Arial" panose="020B0604020202020204" pitchFamily="34" charset="0"/>
              </a:rPr>
              <a:t>. Zašto je</a:t>
            </a:r>
            <a:r>
              <a:rPr lang="bs-Latn-BA" sz="2000" cap="all" dirty="0">
                <a:latin typeface="+mn-lt"/>
                <a:cs typeface="Arial" panose="020B0604020202020204" pitchFamily="34" charset="0"/>
              </a:rPr>
              <a:t>,</a:t>
            </a:r>
            <a:r>
              <a:rPr lang="vi-VN" sz="2000" cap="all" dirty="0">
                <a:latin typeface="+mn-lt"/>
                <a:cs typeface="Arial" panose="020B0604020202020204" pitchFamily="34" charset="0"/>
              </a:rPr>
              <a:t> po Vašem mišljenju, Evropska unija zainteresovana za pristupanje 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osne i hercegovine</a:t>
            </a:r>
            <a:r>
              <a:rPr lang="vi-VN" sz="2000" cap="all" dirty="0">
                <a:latin typeface="+mn-lt"/>
                <a:cs typeface="Arial" panose="020B0604020202020204" pitchFamily="34" charset="0"/>
              </a:rPr>
              <a:t>?</a:t>
            </a:r>
            <a:br>
              <a:rPr lang="bs-Latn-BA" sz="2000" cap="all" dirty="0">
                <a:latin typeface="+mn-lt"/>
                <a:cs typeface="Arial" panose="020B0604020202020204" pitchFamily="34" charset="0"/>
              </a:rPr>
            </a:br>
            <a:endParaRPr lang="bs-Latn-BA" sz="2000" cap="all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54598"/>
            <a:ext cx="1445565" cy="2712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6813" y="1423144"/>
            <a:ext cx="3600450" cy="34470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bs-Latn-BA" sz="1400" dirty="0">
                <a:latin typeface="Arial" panose="020B0604020202020204" pitchFamily="34" charset="0"/>
                <a:cs typeface="Arial" panose="020B0604020202020204" pitchFamily="34" charset="0"/>
              </a:rPr>
              <a:t>Četiri od 10 građana Bosne i Hercegovine mišljenja je da je EU zainteresovana za pristupanje Bosne i Hercegovine zbog prirodnih resursa, a svaki peti građanin misli da je EU zainteresovana za pristupanje Bosne i Hercegovine zbog osiguranja mira i stabilnosti i širenja evropskog tržišta. </a:t>
            </a:r>
          </a:p>
          <a:p>
            <a:pPr algn="just"/>
            <a:endParaRPr lang="bs-Latn-B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s-Latn-BA" sz="1400" dirty="0">
                <a:latin typeface="Arial" panose="020B0604020202020204" pitchFamily="34" charset="0"/>
                <a:cs typeface="Arial" panose="020B0604020202020204" pitchFamily="34" charset="0"/>
              </a:rPr>
              <a:t>Građani Republike Srpske, više od građana Federacije BiH, smatraju da je EU zainteresovana za pristupanje Bosne i Hercegovine zbog prirodnih resursa i širenja evropskog tržišta, a manje zbog osiguranja mira i stabilnosti.</a:t>
            </a:r>
          </a:p>
          <a:p>
            <a:pPr algn="just"/>
            <a:endParaRPr lang="bs-Latn-B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bs-Latn-B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3ED78B-AEE9-467A-9060-57BD37EE63BD}"/>
              </a:ext>
            </a:extLst>
          </p:cNvPr>
          <p:cNvSpPr/>
          <p:nvPr/>
        </p:nvSpPr>
        <p:spPr>
          <a:xfrm>
            <a:off x="966817" y="805132"/>
            <a:ext cx="296587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BiH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=1.20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FBiH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=7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4,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=418,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DB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=28</a:t>
            </a: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227641929"/>
              </p:ext>
            </p:extLst>
          </p:nvPr>
        </p:nvGraphicFramePr>
        <p:xfrm>
          <a:off x="4161282" y="545536"/>
          <a:ext cx="8177676" cy="5523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31248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863531" y="144372"/>
            <a:ext cx="11163869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. Kakvo je vaše mišljenje o budućnosti EU?</a:t>
            </a:r>
            <a:br>
              <a:rPr lang="bs-Latn-BA" sz="2400" cap="all" dirty="0">
                <a:solidFill>
                  <a:schemeClr val="bg1"/>
                </a:solidFill>
                <a:latin typeface="+mn-lt"/>
              </a:rPr>
            </a:br>
            <a:endParaRPr lang="bs-Latn-BA" sz="20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3ED78B-AEE9-467A-9060-57BD37EE63BD}"/>
              </a:ext>
            </a:extLst>
          </p:cNvPr>
          <p:cNvSpPr/>
          <p:nvPr/>
        </p:nvSpPr>
        <p:spPr>
          <a:xfrm>
            <a:off x="966817" y="533428"/>
            <a:ext cx="296587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BiH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=1.20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FBiH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=7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4,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=418,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DB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=28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5679" y="1790700"/>
            <a:ext cx="2918731" cy="24083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just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Nešto manje od polovine građana </a:t>
            </a:r>
            <a:r>
              <a:rPr lang="vi-VN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B</a:t>
            </a:r>
            <a:r>
              <a:rPr lang="bs-Latn-BA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osne i </a:t>
            </a:r>
            <a:r>
              <a:rPr lang="vi-VN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</a:t>
            </a:r>
            <a:r>
              <a:rPr lang="bs-Latn-BA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ercegovine</a:t>
            </a:r>
            <a:r>
              <a:rPr lang="vi-VN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smatra da će EU učvrstiti unutrašnje odnose i nastaviti s proširenjem</a:t>
            </a:r>
            <a:r>
              <a:rPr lang="bs-Latn-BA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</a:p>
          <a:p>
            <a:pPr marL="0" lvl="1" algn="just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Ovo mišljenje je zastupljenije u Federaciji BiH nego u Republici Srpskoj (53,4% vs 31,2%), čiji građani češće od onih iz Federacije BiH </a:t>
            </a:r>
            <a:r>
              <a:rPr lang="vi-VN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smatraju da EU kao integracija neće opstati</a:t>
            </a:r>
            <a:r>
              <a:rPr lang="bs-Latn-BA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i da </a:t>
            </a:r>
            <a:r>
              <a:rPr lang="vi-VN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će doživjeti svojevrsnu blokovsku podjelu</a:t>
            </a:r>
            <a:r>
              <a:rPr lang="bs-Latn-BA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r>
              <a:rPr lang="vi-VN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54598"/>
            <a:ext cx="1445565" cy="271239"/>
          </a:xfrm>
          <a:prstGeom prst="rect">
            <a:avLst/>
          </a:prstGeom>
        </p:spPr>
      </p:pic>
      <p:graphicFrame>
        <p:nvGraphicFramePr>
          <p:cNvPr id="13" name="Content Placeholder 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790345911"/>
              </p:ext>
            </p:extLst>
          </p:nvPr>
        </p:nvGraphicFramePr>
        <p:xfrm>
          <a:off x="3396342" y="487738"/>
          <a:ext cx="8953500" cy="5628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6347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1558755" y="246182"/>
            <a:ext cx="9773422" cy="369332"/>
          </a:xfrm>
          <a:prstGeom prst="rect">
            <a:avLst/>
          </a:prstGeom>
          <a:solidFill>
            <a:srgbClr val="F8B318"/>
          </a:solidFill>
        </p:spPr>
        <p:txBody>
          <a:bodyPr wrap="square">
            <a:spAutoFit/>
          </a:bodyPr>
          <a:lstStyle/>
          <a:p>
            <a:r>
              <a:rPr lang="bs-Latn-BA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METODOLOGIJA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725789"/>
              </p:ext>
            </p:extLst>
          </p:nvPr>
        </p:nvGraphicFramePr>
        <p:xfrm>
          <a:off x="1563675" y="1499443"/>
          <a:ext cx="9814931" cy="417646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357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57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540">
                <a:tc>
                  <a:txBody>
                    <a:bodyPr/>
                    <a:lstStyle/>
                    <a:p>
                      <a:pPr algn="r" rtl="0" fontAlgn="ctr"/>
                      <a:r>
                        <a:rPr lang="bs-Latn-BA" sz="16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Prikupljanje podataka</a:t>
                      </a:r>
                      <a:endParaRPr lang="bs-Latn-BA" sz="16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18" marR="78460" marT="871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s-Latn-BA" sz="16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12.6 –</a:t>
                      </a:r>
                      <a:r>
                        <a:rPr lang="bs-Latn-BA" sz="16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26.6 20</a:t>
                      </a:r>
                      <a:r>
                        <a:rPr lang="en-US" sz="16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bs-Latn-BA" sz="16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godine </a:t>
                      </a:r>
                      <a:endParaRPr lang="bs-Latn-BA" sz="1600" b="1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718" marR="78460" marT="871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753">
                <a:tc>
                  <a:txBody>
                    <a:bodyPr/>
                    <a:lstStyle/>
                    <a:p>
                      <a:pPr algn="r" rtl="0" fontAlgn="ctr"/>
                      <a:r>
                        <a:rPr lang="bs-Latn-BA" sz="16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Metoda</a:t>
                      </a:r>
                      <a:endParaRPr lang="bs-Latn-BA" sz="16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18" marR="78460" marT="871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s-Latn-BA" sz="16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Kvantitativno </a:t>
                      </a:r>
                      <a:r>
                        <a:rPr lang="bs-Latn-BA" sz="1600" u="none" strike="noStrike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istraživanje</a:t>
                      </a:r>
                      <a:r>
                        <a:rPr lang="bs-Latn-BA" sz="16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CATI metodom (kompjuterski potpomognuto telefonsko anketiranje)</a:t>
                      </a:r>
                      <a:endParaRPr lang="bs-Latn-BA" sz="1600" b="1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718" marR="78460" marT="871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634">
                <a:tc>
                  <a:txBody>
                    <a:bodyPr/>
                    <a:lstStyle/>
                    <a:p>
                      <a:pPr algn="r" rtl="0" fontAlgn="ctr"/>
                      <a:r>
                        <a:rPr lang="bs-Latn-BA" sz="16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Populacija</a:t>
                      </a:r>
                      <a:endParaRPr lang="bs-Latn-BA" sz="16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18" marR="78460" marT="871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Stanovnici B</a:t>
                      </a:r>
                      <a:r>
                        <a:rPr lang="bs-Latn-BA" sz="16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it-IT" sz="16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 starosti 18 i više godina </a:t>
                      </a:r>
                      <a:endParaRPr lang="it-IT" sz="1600" b="1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718" marR="78460" marT="871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634">
                <a:tc>
                  <a:txBody>
                    <a:bodyPr/>
                    <a:lstStyle/>
                    <a:p>
                      <a:pPr algn="r" rtl="0" fontAlgn="ctr"/>
                      <a:r>
                        <a:rPr lang="bs-Latn-BA" sz="16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Uzorak</a:t>
                      </a:r>
                      <a:endParaRPr lang="bs-Latn-BA" sz="16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18" marR="78460" marT="871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6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600" u="none" strike="noStrike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lučajn</a:t>
                      </a:r>
                      <a:r>
                        <a:rPr lang="bs-Latn-BA" sz="16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6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bs-Latn-BA" sz="16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višestepeni </a:t>
                      </a:r>
                      <a:r>
                        <a:rPr lang="en-US" sz="1600" u="none" strike="noStrike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stratificiran</a:t>
                      </a:r>
                      <a:r>
                        <a:rPr lang="bs-Latn-BA" sz="16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6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uzor</a:t>
                      </a:r>
                      <a:r>
                        <a:rPr lang="bs-Latn-BA" sz="16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6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k, </a:t>
                      </a:r>
                      <a:r>
                        <a:rPr lang="en-US" sz="1600" u="none" strike="noStrike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reprezentativ</a:t>
                      </a:r>
                      <a:r>
                        <a:rPr lang="bs-Latn-BA" sz="1600" u="none" strike="noStrike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16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</a:t>
                      </a:r>
                      <a:r>
                        <a:rPr lang="en-US" sz="16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bs-Latn-BA" sz="16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BiH </a:t>
                      </a:r>
                      <a:endParaRPr lang="bs-Latn-BA" sz="1600" b="1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718" marR="78460" marT="871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634">
                <a:tc>
                  <a:txBody>
                    <a:bodyPr/>
                    <a:lstStyle/>
                    <a:p>
                      <a:pPr algn="r" rtl="0" fontAlgn="ctr"/>
                      <a:r>
                        <a:rPr lang="bs-Latn-BA" sz="16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Okvir uzorka</a:t>
                      </a:r>
                      <a:endParaRPr lang="bs-Latn-BA" sz="16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18" marR="78460" marT="871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s-Latn-BA" sz="16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Popis</a:t>
                      </a:r>
                      <a:r>
                        <a:rPr lang="bs-Latn-BA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bs-Latn-BA" sz="16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stanovništva, domaćinstava i stanova u BiH,</a:t>
                      </a:r>
                      <a:r>
                        <a:rPr lang="bs-Latn-BA" sz="1600" u="none" strike="noStrike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bs-Latn-BA" sz="16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2013. godina, </a:t>
                      </a:r>
                      <a:r>
                        <a:rPr lang="bs-Latn-BA" sz="16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www.popis.gov.ba</a:t>
                      </a:r>
                      <a:r>
                        <a:rPr lang="bs-Latn-BA" sz="16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bs-Latn-BA" sz="1600" b="1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718" marR="78460" marT="871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634">
                <a:tc>
                  <a:txBody>
                    <a:bodyPr/>
                    <a:lstStyle/>
                    <a:p>
                      <a:pPr algn="r" rtl="0" fontAlgn="ctr"/>
                      <a:r>
                        <a:rPr lang="bs-Latn-BA" sz="16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Veličina uzorka</a:t>
                      </a:r>
                      <a:endParaRPr lang="bs-Latn-BA" sz="16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18" marR="78460" marT="871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s-Latn-BA" sz="16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N=1.20</a:t>
                      </a:r>
                      <a:r>
                        <a:rPr lang="en-US" sz="16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bs-Latn-BA" sz="1600" b="1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718" marR="78460" marT="871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5634">
                <a:tc>
                  <a:txBody>
                    <a:bodyPr/>
                    <a:lstStyle/>
                    <a:p>
                      <a:pPr algn="r" rtl="0" fontAlgn="ctr"/>
                      <a:r>
                        <a:rPr lang="bs-Latn-BA" sz="16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Greška uzorka</a:t>
                      </a:r>
                      <a:endParaRPr lang="bs-Latn-BA" sz="16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18" marR="78460" marT="871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s-Latn-BA" sz="16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+/- 2,8% na ukupnom uzorku</a:t>
                      </a:r>
                      <a:endParaRPr lang="bs-Latn-BA" sz="1600" b="1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718" marR="78460" marT="871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38270"/>
            <a:ext cx="1445565" cy="27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84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889206" y="126434"/>
            <a:ext cx="11163869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. Koji bi dio društva, prema vašem mišljenju, imao najveću korist od ulaska B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osne 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ercegovine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 u EU?</a:t>
            </a:r>
            <a:b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s-Latn-BA" sz="20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3ED78B-AEE9-467A-9060-57BD37EE63BD}"/>
              </a:ext>
            </a:extLst>
          </p:cNvPr>
          <p:cNvSpPr/>
          <p:nvPr/>
        </p:nvSpPr>
        <p:spPr>
          <a:xfrm>
            <a:off x="966817" y="805132"/>
            <a:ext cx="296587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BiH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=1.20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FBiH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=7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4,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=418,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DB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=28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54598"/>
            <a:ext cx="1445565" cy="2712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1496" y="1201883"/>
            <a:ext cx="2963635" cy="37779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just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Četvoro od 10 g</a:t>
            </a:r>
            <a:r>
              <a:rPr lang="vi-VN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rađan</a:t>
            </a:r>
            <a:r>
              <a:rPr lang="bs-Latn-BA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</a:t>
            </a:r>
            <a:r>
              <a:rPr lang="vi-VN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B</a:t>
            </a:r>
            <a:r>
              <a:rPr lang="bs-Latn-BA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osne </a:t>
            </a:r>
            <a:r>
              <a:rPr lang="vi-VN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</a:t>
            </a:r>
            <a:r>
              <a:rPr lang="bs-Latn-BA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vi-VN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</a:t>
            </a:r>
            <a:r>
              <a:rPr lang="bs-Latn-BA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ercegovine</a:t>
            </a:r>
            <a:r>
              <a:rPr lang="vi-VN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smatra </a:t>
            </a:r>
            <a:r>
              <a:rPr lang="bs-Latn-BA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da bi najveću korist od ulaska Bosne i Hercegovine u EU imali mladi, a potom slijede političari, </a:t>
            </a:r>
            <a:r>
              <a:rPr lang="bs-Latn-BA" sz="14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preduzetnici</a:t>
            </a:r>
            <a:r>
              <a:rPr lang="bs-Latn-BA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te studenti i istraživači.</a:t>
            </a:r>
          </a:p>
          <a:p>
            <a:pPr marL="0" lvl="1" algn="just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Jedan od 10 građana smatra da niko posebno neće imati korist od ulaska Bosne i Hercegovine u EU.</a:t>
            </a:r>
          </a:p>
          <a:p>
            <a:pPr marL="0" lvl="1" algn="just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Građani u Republici Srpskoj, mnogo više od građana u Federaciji BiH misle da će političari imati najveću korist od ulaska Bosne i Hercegovine u EU (25,3% vs 15,2%) i mnogo manje misle da će korist imati mladi (34,1% vs 46,9%).</a:t>
            </a:r>
          </a:p>
          <a:p>
            <a:pPr marL="0" lvl="1" algn="just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endParaRPr lang="bs-Latn-BA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graphicFrame>
        <p:nvGraphicFramePr>
          <p:cNvPr id="13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3898887"/>
              </p:ext>
            </p:extLst>
          </p:nvPr>
        </p:nvGraphicFramePr>
        <p:xfrm>
          <a:off x="2752077" y="1201883"/>
          <a:ext cx="9300998" cy="4660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82277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889206" y="126434"/>
            <a:ext cx="11163869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. Po Vašem mišljenju,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šta u najvećoj mjeri otežava integraciju naše zemlje u Evropsku uniju?</a:t>
            </a:r>
            <a:br>
              <a:rPr lang="vi-VN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s-Latn-BA" sz="20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3ED78B-AEE9-467A-9060-57BD37EE63BD}"/>
              </a:ext>
            </a:extLst>
          </p:cNvPr>
          <p:cNvSpPr/>
          <p:nvPr/>
        </p:nvSpPr>
        <p:spPr>
          <a:xfrm>
            <a:off x="966817" y="805132"/>
            <a:ext cx="296587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BiH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=1.20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FBiH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=7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4,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=418,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DB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=28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54598"/>
            <a:ext cx="1445565" cy="2712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6209" y="1413063"/>
            <a:ext cx="2906485" cy="40318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just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Politizacija procesa integrisanja i nespremnost na promjene u najvećoj mjeri </a:t>
            </a:r>
            <a:r>
              <a:rPr lang="bs-Latn-BA" sz="14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otežavaju</a:t>
            </a:r>
            <a:r>
              <a:rPr lang="bs-Latn-BA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integraciju Bosne i Hercegovine u EU. </a:t>
            </a:r>
          </a:p>
          <a:p>
            <a:pPr marL="0" lvl="1" algn="just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Ovo mišljenje je zastupljenije u Federaciji BiH nego u Republici Srpskoj, gdje građani smatraju da trenutno stanje u EU otežava proces integracije Bosne i Hercegovine u EU. </a:t>
            </a:r>
          </a:p>
          <a:p>
            <a:pPr marL="0" lvl="1" algn="just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Pored politizacije procesa integrisanja, značajnu prepreku za integraciju Bosne i Hercegovine u EU predstavlja nespremnost na promjene i nema značajne razlike po entitetima u odnosu na državni nivo. </a:t>
            </a:r>
          </a:p>
          <a:p>
            <a:pPr marL="0" lvl="1" algn="just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endParaRPr lang="bs-Latn-BA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lvl="1" algn="just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endParaRPr lang="bs-Latn-BA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graphicFrame>
        <p:nvGraphicFramePr>
          <p:cNvPr id="13" name="Content Placeholder 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810460651"/>
              </p:ext>
            </p:extLst>
          </p:nvPr>
        </p:nvGraphicFramePr>
        <p:xfrm>
          <a:off x="3533774" y="553700"/>
          <a:ext cx="8791575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32124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863531" y="180982"/>
            <a:ext cx="11163869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. Da li ste čuli za Direkciju za evropske integracije Vijeća ministara B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osne 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ercegovine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s-Latn-BA" sz="20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3ED78B-AEE9-467A-9060-57BD37EE63BD}"/>
              </a:ext>
            </a:extLst>
          </p:cNvPr>
          <p:cNvSpPr/>
          <p:nvPr/>
        </p:nvSpPr>
        <p:spPr>
          <a:xfrm>
            <a:off x="889551" y="745464"/>
            <a:ext cx="296587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BiH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=1.20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FBiH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=7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4,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=418,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DB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=28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54598"/>
            <a:ext cx="1445565" cy="271239"/>
          </a:xfrm>
          <a:prstGeom prst="rect">
            <a:avLst/>
          </a:prstGeom>
        </p:spPr>
      </p:pic>
      <p:graphicFrame>
        <p:nvGraphicFramePr>
          <p:cNvPr id="12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1152230"/>
              </p:ext>
            </p:extLst>
          </p:nvPr>
        </p:nvGraphicFramePr>
        <p:xfrm>
          <a:off x="2884488" y="1217613"/>
          <a:ext cx="8555038" cy="450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48503" y="1933575"/>
            <a:ext cx="2847974" cy="13696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52,5% građana Bosne i Hercegovine čulo je za </a:t>
            </a: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Direkciju za evropske integracije Vijeća ministara Bosne i Hercegovine.</a:t>
            </a:r>
          </a:p>
          <a:p>
            <a:pPr marL="0" lvl="1" algn="just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endParaRPr lang="bs-Latn-BA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lvl="1" algn="just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endParaRPr lang="bs-Latn-BA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575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819744" y="83099"/>
            <a:ext cx="11302794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10. Koje su teme u vezi s procesom evropskih integracija u medijima predmet Vašeg interesovanja?</a:t>
            </a:r>
            <a:br>
              <a:rPr lang="bs-Latn-BA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s-Latn-BA" sz="20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3ED78B-AEE9-467A-9060-57BD37EE63BD}"/>
              </a:ext>
            </a:extLst>
          </p:cNvPr>
          <p:cNvSpPr/>
          <p:nvPr/>
        </p:nvSpPr>
        <p:spPr>
          <a:xfrm>
            <a:off x="966817" y="756148"/>
            <a:ext cx="296587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BiH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=1.20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FBiH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=7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4,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=418,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DB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=28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54598"/>
            <a:ext cx="1445565" cy="271239"/>
          </a:xfrm>
          <a:prstGeom prst="rect">
            <a:avLst/>
          </a:prstGeom>
        </p:spPr>
      </p:pic>
      <p:graphicFrame>
        <p:nvGraphicFramePr>
          <p:cNvPr id="11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9881237"/>
              </p:ext>
            </p:extLst>
          </p:nvPr>
        </p:nvGraphicFramePr>
        <p:xfrm>
          <a:off x="2564947" y="998613"/>
          <a:ext cx="9526361" cy="4860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55798" y="1428750"/>
            <a:ext cx="3380209" cy="28777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Gotovo 3 od 10 građana Bosne i Hercegovine zainteresovani su za uticaj procesa evropskih integracija na svakodnevni život građana. Jedna četvrtina je zainteresovana za mogućnost korištenja finansijske pomoći EU.</a:t>
            </a: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Teme koje slijede su reforme u okviru procesa integrisanja i prednosti integracije u EU.</a:t>
            </a:r>
            <a:endParaRPr lang="hr-BA" altLang="sr-Latn-RS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hr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Zainteresovanost za mogućnost korištenja finansijske pomoći EU je prisutnija u Federaciji BiH u odnosu na Republiku Srpsku (26,6% vs 20,7%).</a:t>
            </a:r>
          </a:p>
        </p:txBody>
      </p:sp>
    </p:spTree>
    <p:extLst>
      <p:ext uri="{BB962C8B-B14F-4D97-AF65-F5344CB8AC3E}">
        <p14:creationId xmlns:p14="http://schemas.microsoft.com/office/powerpoint/2010/main" val="3511606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819744" y="83099"/>
            <a:ext cx="11302794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11. Koja sredstva informisanja najviše koristite kada je u pitanju informisanje o evropskim integracijama?</a:t>
            </a:r>
            <a:br>
              <a:rPr lang="bs-Latn-BA" sz="2000" b="1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s-Latn-BA" sz="2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3ED78B-AEE9-467A-9060-57BD37EE63BD}"/>
              </a:ext>
            </a:extLst>
          </p:cNvPr>
          <p:cNvSpPr/>
          <p:nvPr/>
        </p:nvSpPr>
        <p:spPr>
          <a:xfrm>
            <a:off x="966817" y="764312"/>
            <a:ext cx="296587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BiH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=1.20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FBiH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=7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4,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=418,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DB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=28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54598"/>
            <a:ext cx="1445565" cy="27123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50998" y="1106291"/>
            <a:ext cx="11369856" cy="4471838"/>
            <a:chOff x="650998" y="1065831"/>
            <a:chExt cx="11369856" cy="4471838"/>
          </a:xfrm>
        </p:grpSpPr>
        <p:graphicFrame>
          <p:nvGraphicFramePr>
            <p:cNvPr id="7" name="Content Placeholder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79469532"/>
                </p:ext>
              </p:extLst>
            </p:nvPr>
          </p:nvGraphicFramePr>
          <p:xfrm>
            <a:off x="2157413" y="1065831"/>
            <a:ext cx="9863441" cy="43597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9" name="Group 8"/>
            <p:cNvGrpSpPr/>
            <p:nvPr/>
          </p:nvGrpSpPr>
          <p:grpSpPr>
            <a:xfrm>
              <a:off x="650998" y="1219200"/>
              <a:ext cx="4102101" cy="3913015"/>
              <a:chOff x="340766" y="1466850"/>
              <a:chExt cx="4102101" cy="391301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40766" y="1903158"/>
                <a:ext cx="4102101" cy="3476707"/>
                <a:chOff x="517525" y="1058781"/>
                <a:chExt cx="4511675" cy="4122820"/>
              </a:xfrm>
            </p:grpSpPr>
            <p:graphicFrame>
              <p:nvGraphicFramePr>
                <p:cNvPr id="15" name="Diagram 14"/>
                <p:cNvGraphicFramePr/>
                <p:nvPr>
                  <p:extLst>
                    <p:ext uri="{D42A27DB-BD31-4B8C-83A1-F6EECF244321}">
                      <p14:modId xmlns:p14="http://schemas.microsoft.com/office/powerpoint/2010/main" val="504517932"/>
                    </p:ext>
                  </p:extLst>
                </p:nvPr>
              </p:nvGraphicFramePr>
              <p:xfrm>
                <a:off x="517525" y="1058781"/>
                <a:ext cx="4511675" cy="4122820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5" r:lo="rId6" r:qs="rId7" r:cs="rId8"/>
                </a:graphicData>
              </a:graphic>
            </p:graphicFrame>
            <p:grpSp>
              <p:nvGrpSpPr>
                <p:cNvPr id="17" name="Group 16"/>
                <p:cNvGrpSpPr>
                  <a:grpSpLocks noChangeAspect="1"/>
                </p:cNvGrpSpPr>
                <p:nvPr/>
              </p:nvGrpSpPr>
              <p:grpSpPr>
                <a:xfrm>
                  <a:off x="1645700" y="1806218"/>
                  <a:ext cx="394461" cy="561145"/>
                  <a:chOff x="-9775566" y="2708269"/>
                  <a:chExt cx="3013063" cy="4286250"/>
                </a:xfrm>
                <a:gradFill flip="none" rotWithShape="1">
                  <a:gsLst>
                    <a:gs pos="0">
                      <a:srgbClr val="F2DA64"/>
                    </a:gs>
                    <a:gs pos="100000">
                      <a:srgbClr val="987000"/>
                    </a:gs>
                    <a:gs pos="18000">
                      <a:srgbClr val="A27700"/>
                    </a:gs>
                    <a:gs pos="51000">
                      <a:srgbClr val="F2DA64"/>
                    </a:gs>
                    <a:gs pos="71000">
                      <a:srgbClr val="D7B446"/>
                    </a:gs>
                  </a:gsLst>
                  <a:lin ang="0" scaled="1"/>
                  <a:tileRect/>
                </a:gradFill>
              </p:grpSpPr>
              <p:sp>
                <p:nvSpPr>
                  <p:cNvPr id="25" name="Freeform 2"/>
                  <p:cNvSpPr>
                    <a:spLocks noChangeArrowheads="1"/>
                  </p:cNvSpPr>
                  <p:nvPr/>
                </p:nvSpPr>
                <p:spPr bwMode="auto">
                  <a:xfrm>
                    <a:off x="-7922961" y="3063866"/>
                    <a:ext cx="666751" cy="1809748"/>
                  </a:xfrm>
                  <a:custGeom>
                    <a:avLst/>
                    <a:gdLst>
                      <a:gd name="T0" fmla="*/ 1198 w 1851"/>
                      <a:gd name="T1" fmla="*/ 2513 h 5026"/>
                      <a:gd name="T2" fmla="*/ 1180 w 1851"/>
                      <a:gd name="T3" fmla="*/ 2813 h 5026"/>
                      <a:gd name="T4" fmla="*/ 1118 w 1851"/>
                      <a:gd name="T5" fmla="*/ 3104 h 5026"/>
                      <a:gd name="T6" fmla="*/ 1013 w 1851"/>
                      <a:gd name="T7" fmla="*/ 3386 h 5026"/>
                      <a:gd name="T8" fmla="*/ 880 w 1851"/>
                      <a:gd name="T9" fmla="*/ 3642 h 5026"/>
                      <a:gd name="T10" fmla="*/ 704 w 1851"/>
                      <a:gd name="T11" fmla="*/ 3889 h 5026"/>
                      <a:gd name="T12" fmla="*/ 502 w 1851"/>
                      <a:gd name="T13" fmla="*/ 4101 h 5026"/>
                      <a:gd name="T14" fmla="*/ 264 w 1851"/>
                      <a:gd name="T15" fmla="*/ 4286 h 5026"/>
                      <a:gd name="T16" fmla="*/ 0 w 1851"/>
                      <a:gd name="T17" fmla="*/ 4445 h 5026"/>
                      <a:gd name="T18" fmla="*/ 290 w 1851"/>
                      <a:gd name="T19" fmla="*/ 5025 h 5026"/>
                      <a:gd name="T20" fmla="*/ 634 w 1851"/>
                      <a:gd name="T21" fmla="*/ 4824 h 5026"/>
                      <a:gd name="T22" fmla="*/ 942 w 1851"/>
                      <a:gd name="T23" fmla="*/ 4577 h 5026"/>
                      <a:gd name="T24" fmla="*/ 1207 w 1851"/>
                      <a:gd name="T25" fmla="*/ 4295 h 5026"/>
                      <a:gd name="T26" fmla="*/ 1426 w 1851"/>
                      <a:gd name="T27" fmla="*/ 3986 h 5026"/>
                      <a:gd name="T28" fmla="*/ 1612 w 1851"/>
                      <a:gd name="T29" fmla="*/ 3651 h 5026"/>
                      <a:gd name="T30" fmla="*/ 1735 w 1851"/>
                      <a:gd name="T31" fmla="*/ 3289 h 5026"/>
                      <a:gd name="T32" fmla="*/ 1823 w 1851"/>
                      <a:gd name="T33" fmla="*/ 2902 h 5026"/>
                      <a:gd name="T34" fmla="*/ 1850 w 1851"/>
                      <a:gd name="T35" fmla="*/ 2513 h 5026"/>
                      <a:gd name="T36" fmla="*/ 1841 w 1851"/>
                      <a:gd name="T37" fmla="*/ 2311 h 5026"/>
                      <a:gd name="T38" fmla="*/ 1788 w 1851"/>
                      <a:gd name="T39" fmla="*/ 1922 h 5026"/>
                      <a:gd name="T40" fmla="*/ 1682 w 1851"/>
                      <a:gd name="T41" fmla="*/ 1552 h 5026"/>
                      <a:gd name="T42" fmla="*/ 1523 w 1851"/>
                      <a:gd name="T43" fmla="*/ 1199 h 5026"/>
                      <a:gd name="T44" fmla="*/ 1320 w 1851"/>
                      <a:gd name="T45" fmla="*/ 882 h 5026"/>
                      <a:gd name="T46" fmla="*/ 1083 w 1851"/>
                      <a:gd name="T47" fmla="*/ 582 h 5026"/>
                      <a:gd name="T48" fmla="*/ 792 w 1851"/>
                      <a:gd name="T49" fmla="*/ 317 h 5026"/>
                      <a:gd name="T50" fmla="*/ 467 w 1851"/>
                      <a:gd name="T51" fmla="*/ 97 h 5026"/>
                      <a:gd name="T52" fmla="*/ 9 w 1851"/>
                      <a:gd name="T53" fmla="*/ 582 h 5026"/>
                      <a:gd name="T54" fmla="*/ 140 w 1851"/>
                      <a:gd name="T55" fmla="*/ 653 h 5026"/>
                      <a:gd name="T56" fmla="*/ 387 w 1851"/>
                      <a:gd name="T57" fmla="*/ 829 h 5026"/>
                      <a:gd name="T58" fmla="*/ 608 w 1851"/>
                      <a:gd name="T59" fmla="*/ 1023 h 5026"/>
                      <a:gd name="T60" fmla="*/ 801 w 1851"/>
                      <a:gd name="T61" fmla="*/ 1252 h 5026"/>
                      <a:gd name="T62" fmla="*/ 951 w 1851"/>
                      <a:gd name="T63" fmla="*/ 1508 h 5026"/>
                      <a:gd name="T64" fmla="*/ 1074 w 1851"/>
                      <a:gd name="T65" fmla="*/ 1772 h 5026"/>
                      <a:gd name="T66" fmla="*/ 1154 w 1851"/>
                      <a:gd name="T67" fmla="*/ 2063 h 5026"/>
                      <a:gd name="T68" fmla="*/ 1198 w 1851"/>
                      <a:gd name="T69" fmla="*/ 2355 h 50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1851" h="5026">
                        <a:moveTo>
                          <a:pt x="1198" y="2513"/>
                        </a:moveTo>
                        <a:lnTo>
                          <a:pt x="1198" y="2513"/>
                        </a:lnTo>
                        <a:lnTo>
                          <a:pt x="1198" y="2663"/>
                        </a:lnTo>
                        <a:lnTo>
                          <a:pt x="1180" y="2813"/>
                        </a:lnTo>
                        <a:lnTo>
                          <a:pt x="1154" y="2963"/>
                        </a:lnTo>
                        <a:lnTo>
                          <a:pt x="1118" y="3104"/>
                        </a:lnTo>
                        <a:lnTo>
                          <a:pt x="1074" y="3245"/>
                        </a:lnTo>
                        <a:lnTo>
                          <a:pt x="1013" y="3386"/>
                        </a:lnTo>
                        <a:lnTo>
                          <a:pt x="951" y="3518"/>
                        </a:lnTo>
                        <a:lnTo>
                          <a:pt x="880" y="3642"/>
                        </a:lnTo>
                        <a:lnTo>
                          <a:pt x="792" y="3765"/>
                        </a:lnTo>
                        <a:lnTo>
                          <a:pt x="704" y="3889"/>
                        </a:lnTo>
                        <a:lnTo>
                          <a:pt x="608" y="3995"/>
                        </a:lnTo>
                        <a:lnTo>
                          <a:pt x="502" y="4101"/>
                        </a:lnTo>
                        <a:lnTo>
                          <a:pt x="387" y="4198"/>
                        </a:lnTo>
                        <a:lnTo>
                          <a:pt x="264" y="4286"/>
                        </a:lnTo>
                        <a:lnTo>
                          <a:pt x="140" y="4374"/>
                        </a:lnTo>
                        <a:lnTo>
                          <a:pt x="0" y="4445"/>
                        </a:lnTo>
                        <a:lnTo>
                          <a:pt x="290" y="5025"/>
                        </a:lnTo>
                        <a:lnTo>
                          <a:pt x="290" y="5025"/>
                        </a:lnTo>
                        <a:lnTo>
                          <a:pt x="467" y="4930"/>
                        </a:lnTo>
                        <a:lnTo>
                          <a:pt x="634" y="4824"/>
                        </a:lnTo>
                        <a:lnTo>
                          <a:pt x="792" y="4701"/>
                        </a:lnTo>
                        <a:lnTo>
                          <a:pt x="942" y="4577"/>
                        </a:lnTo>
                        <a:lnTo>
                          <a:pt x="1074" y="4445"/>
                        </a:lnTo>
                        <a:lnTo>
                          <a:pt x="1207" y="4295"/>
                        </a:lnTo>
                        <a:lnTo>
                          <a:pt x="1320" y="4145"/>
                        </a:lnTo>
                        <a:lnTo>
                          <a:pt x="1426" y="3986"/>
                        </a:lnTo>
                        <a:lnTo>
                          <a:pt x="1523" y="3818"/>
                        </a:lnTo>
                        <a:lnTo>
                          <a:pt x="1612" y="3651"/>
                        </a:lnTo>
                        <a:lnTo>
                          <a:pt x="1682" y="3465"/>
                        </a:lnTo>
                        <a:lnTo>
                          <a:pt x="1735" y="3289"/>
                        </a:lnTo>
                        <a:lnTo>
                          <a:pt x="1788" y="3095"/>
                        </a:lnTo>
                        <a:lnTo>
                          <a:pt x="1823" y="2902"/>
                        </a:lnTo>
                        <a:lnTo>
                          <a:pt x="1841" y="2708"/>
                        </a:lnTo>
                        <a:lnTo>
                          <a:pt x="1850" y="2513"/>
                        </a:lnTo>
                        <a:lnTo>
                          <a:pt x="1850" y="2513"/>
                        </a:lnTo>
                        <a:lnTo>
                          <a:pt x="1841" y="2311"/>
                        </a:lnTo>
                        <a:lnTo>
                          <a:pt x="1823" y="2116"/>
                        </a:lnTo>
                        <a:lnTo>
                          <a:pt x="1788" y="1922"/>
                        </a:lnTo>
                        <a:lnTo>
                          <a:pt x="1735" y="1737"/>
                        </a:lnTo>
                        <a:lnTo>
                          <a:pt x="1682" y="1552"/>
                        </a:lnTo>
                        <a:lnTo>
                          <a:pt x="1612" y="1375"/>
                        </a:lnTo>
                        <a:lnTo>
                          <a:pt x="1523" y="1199"/>
                        </a:lnTo>
                        <a:lnTo>
                          <a:pt x="1426" y="1041"/>
                        </a:lnTo>
                        <a:lnTo>
                          <a:pt x="1320" y="882"/>
                        </a:lnTo>
                        <a:lnTo>
                          <a:pt x="1207" y="723"/>
                        </a:lnTo>
                        <a:lnTo>
                          <a:pt x="1083" y="582"/>
                        </a:lnTo>
                        <a:lnTo>
                          <a:pt x="942" y="450"/>
                        </a:lnTo>
                        <a:lnTo>
                          <a:pt x="792" y="317"/>
                        </a:lnTo>
                        <a:lnTo>
                          <a:pt x="634" y="203"/>
                        </a:lnTo>
                        <a:lnTo>
                          <a:pt x="467" y="97"/>
                        </a:lnTo>
                        <a:lnTo>
                          <a:pt x="290" y="0"/>
                        </a:lnTo>
                        <a:lnTo>
                          <a:pt x="9" y="582"/>
                        </a:lnTo>
                        <a:lnTo>
                          <a:pt x="9" y="582"/>
                        </a:lnTo>
                        <a:lnTo>
                          <a:pt x="140" y="653"/>
                        </a:lnTo>
                        <a:lnTo>
                          <a:pt x="264" y="732"/>
                        </a:lnTo>
                        <a:lnTo>
                          <a:pt x="387" y="829"/>
                        </a:lnTo>
                        <a:lnTo>
                          <a:pt x="502" y="926"/>
                        </a:lnTo>
                        <a:lnTo>
                          <a:pt x="608" y="1023"/>
                        </a:lnTo>
                        <a:lnTo>
                          <a:pt x="704" y="1137"/>
                        </a:lnTo>
                        <a:lnTo>
                          <a:pt x="801" y="1252"/>
                        </a:lnTo>
                        <a:lnTo>
                          <a:pt x="880" y="1375"/>
                        </a:lnTo>
                        <a:lnTo>
                          <a:pt x="951" y="1508"/>
                        </a:lnTo>
                        <a:lnTo>
                          <a:pt x="1013" y="1640"/>
                        </a:lnTo>
                        <a:lnTo>
                          <a:pt x="1074" y="1772"/>
                        </a:lnTo>
                        <a:lnTo>
                          <a:pt x="1118" y="1913"/>
                        </a:lnTo>
                        <a:lnTo>
                          <a:pt x="1154" y="2063"/>
                        </a:lnTo>
                        <a:lnTo>
                          <a:pt x="1180" y="2205"/>
                        </a:lnTo>
                        <a:lnTo>
                          <a:pt x="1198" y="2355"/>
                        </a:lnTo>
                        <a:lnTo>
                          <a:pt x="1198" y="2513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u="sng"/>
                  </a:p>
                </p:txBody>
              </p:sp>
              <p:sp>
                <p:nvSpPr>
                  <p:cNvPr id="26" name="Freeform 3"/>
                  <p:cNvSpPr>
                    <a:spLocks noChangeArrowheads="1"/>
                  </p:cNvSpPr>
                  <p:nvPr/>
                </p:nvSpPr>
                <p:spPr bwMode="auto">
                  <a:xfrm>
                    <a:off x="-7572132" y="2708269"/>
                    <a:ext cx="809629" cy="2517779"/>
                  </a:xfrm>
                  <a:custGeom>
                    <a:avLst/>
                    <a:gdLst>
                      <a:gd name="T0" fmla="*/ 0 w 2248"/>
                      <a:gd name="T1" fmla="*/ 547 h 6994"/>
                      <a:gd name="T2" fmla="*/ 186 w 2248"/>
                      <a:gd name="T3" fmla="*/ 670 h 6994"/>
                      <a:gd name="T4" fmla="*/ 520 w 2248"/>
                      <a:gd name="T5" fmla="*/ 961 h 6994"/>
                      <a:gd name="T6" fmla="*/ 811 w 2248"/>
                      <a:gd name="T7" fmla="*/ 1279 h 6994"/>
                      <a:gd name="T8" fmla="*/ 1066 w 2248"/>
                      <a:gd name="T9" fmla="*/ 1632 h 6994"/>
                      <a:gd name="T10" fmla="*/ 1269 w 2248"/>
                      <a:gd name="T11" fmla="*/ 2011 h 6994"/>
                      <a:gd name="T12" fmla="*/ 1428 w 2248"/>
                      <a:gd name="T13" fmla="*/ 2416 h 6994"/>
                      <a:gd name="T14" fmla="*/ 1534 w 2248"/>
                      <a:gd name="T15" fmla="*/ 2840 h 6994"/>
                      <a:gd name="T16" fmla="*/ 1595 w 2248"/>
                      <a:gd name="T17" fmla="*/ 3272 h 6994"/>
                      <a:gd name="T18" fmla="*/ 1595 w 2248"/>
                      <a:gd name="T19" fmla="*/ 3501 h 6994"/>
                      <a:gd name="T20" fmla="*/ 1569 w 2248"/>
                      <a:gd name="T21" fmla="*/ 3943 h 6994"/>
                      <a:gd name="T22" fmla="*/ 1490 w 2248"/>
                      <a:gd name="T23" fmla="*/ 4374 h 6994"/>
                      <a:gd name="T24" fmla="*/ 1357 w 2248"/>
                      <a:gd name="T25" fmla="*/ 4789 h 6994"/>
                      <a:gd name="T26" fmla="*/ 1172 w 2248"/>
                      <a:gd name="T27" fmla="*/ 5177 h 6994"/>
                      <a:gd name="T28" fmla="*/ 943 w 2248"/>
                      <a:gd name="T29" fmla="*/ 5548 h 6994"/>
                      <a:gd name="T30" fmla="*/ 670 w 2248"/>
                      <a:gd name="T31" fmla="*/ 5883 h 6994"/>
                      <a:gd name="T32" fmla="*/ 352 w 2248"/>
                      <a:gd name="T33" fmla="*/ 6190 h 6994"/>
                      <a:gd name="T34" fmla="*/ 0 w 2248"/>
                      <a:gd name="T35" fmla="*/ 6454 h 6994"/>
                      <a:gd name="T36" fmla="*/ 352 w 2248"/>
                      <a:gd name="T37" fmla="*/ 6993 h 6994"/>
                      <a:gd name="T38" fmla="*/ 776 w 2248"/>
                      <a:gd name="T39" fmla="*/ 6684 h 6994"/>
                      <a:gd name="T40" fmla="*/ 1145 w 2248"/>
                      <a:gd name="T41" fmla="*/ 6322 h 6994"/>
                      <a:gd name="T42" fmla="*/ 1472 w 2248"/>
                      <a:gd name="T43" fmla="*/ 5918 h 6994"/>
                      <a:gd name="T44" fmla="*/ 1744 w 2248"/>
                      <a:gd name="T45" fmla="*/ 5486 h 6994"/>
                      <a:gd name="T46" fmla="*/ 1956 w 2248"/>
                      <a:gd name="T47" fmla="*/ 5018 h 6994"/>
                      <a:gd name="T48" fmla="*/ 2115 w 2248"/>
                      <a:gd name="T49" fmla="*/ 4533 h 6994"/>
                      <a:gd name="T50" fmla="*/ 2212 w 2248"/>
                      <a:gd name="T51" fmla="*/ 4021 h 6994"/>
                      <a:gd name="T52" fmla="*/ 2247 w 2248"/>
                      <a:gd name="T53" fmla="*/ 3501 h 6994"/>
                      <a:gd name="T54" fmla="*/ 2239 w 2248"/>
                      <a:gd name="T55" fmla="*/ 3237 h 6994"/>
                      <a:gd name="T56" fmla="*/ 2168 w 2248"/>
                      <a:gd name="T57" fmla="*/ 2716 h 6994"/>
                      <a:gd name="T58" fmla="*/ 2044 w 2248"/>
                      <a:gd name="T59" fmla="*/ 2222 h 6994"/>
                      <a:gd name="T60" fmla="*/ 1859 w 2248"/>
                      <a:gd name="T61" fmla="*/ 1747 h 6994"/>
                      <a:gd name="T62" fmla="*/ 1613 w 2248"/>
                      <a:gd name="T63" fmla="*/ 1297 h 6994"/>
                      <a:gd name="T64" fmla="*/ 1322 w 2248"/>
                      <a:gd name="T65" fmla="*/ 873 h 6994"/>
                      <a:gd name="T66" fmla="*/ 970 w 2248"/>
                      <a:gd name="T67" fmla="*/ 494 h 6994"/>
                      <a:gd name="T68" fmla="*/ 573 w 2248"/>
                      <a:gd name="T69" fmla="*/ 149 h 69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2248" h="6994">
                        <a:moveTo>
                          <a:pt x="352" y="0"/>
                        </a:moveTo>
                        <a:lnTo>
                          <a:pt x="0" y="547"/>
                        </a:lnTo>
                        <a:lnTo>
                          <a:pt x="0" y="547"/>
                        </a:lnTo>
                        <a:lnTo>
                          <a:pt x="186" y="670"/>
                        </a:lnTo>
                        <a:lnTo>
                          <a:pt x="352" y="811"/>
                        </a:lnTo>
                        <a:lnTo>
                          <a:pt x="520" y="961"/>
                        </a:lnTo>
                        <a:lnTo>
                          <a:pt x="670" y="1111"/>
                        </a:lnTo>
                        <a:lnTo>
                          <a:pt x="811" y="1279"/>
                        </a:lnTo>
                        <a:lnTo>
                          <a:pt x="943" y="1455"/>
                        </a:lnTo>
                        <a:lnTo>
                          <a:pt x="1066" y="1632"/>
                        </a:lnTo>
                        <a:lnTo>
                          <a:pt x="1172" y="1826"/>
                        </a:lnTo>
                        <a:lnTo>
                          <a:pt x="1269" y="2011"/>
                        </a:lnTo>
                        <a:lnTo>
                          <a:pt x="1357" y="2213"/>
                        </a:lnTo>
                        <a:lnTo>
                          <a:pt x="1428" y="2416"/>
                        </a:lnTo>
                        <a:lnTo>
                          <a:pt x="1490" y="2628"/>
                        </a:lnTo>
                        <a:lnTo>
                          <a:pt x="1534" y="2840"/>
                        </a:lnTo>
                        <a:lnTo>
                          <a:pt x="1569" y="3060"/>
                        </a:lnTo>
                        <a:lnTo>
                          <a:pt x="1595" y="3272"/>
                        </a:lnTo>
                        <a:lnTo>
                          <a:pt x="1595" y="3501"/>
                        </a:lnTo>
                        <a:lnTo>
                          <a:pt x="1595" y="3501"/>
                        </a:lnTo>
                        <a:lnTo>
                          <a:pt x="1595" y="3722"/>
                        </a:lnTo>
                        <a:lnTo>
                          <a:pt x="1569" y="3943"/>
                        </a:lnTo>
                        <a:lnTo>
                          <a:pt x="1534" y="4153"/>
                        </a:lnTo>
                        <a:lnTo>
                          <a:pt x="1490" y="4374"/>
                        </a:lnTo>
                        <a:lnTo>
                          <a:pt x="1428" y="4577"/>
                        </a:lnTo>
                        <a:lnTo>
                          <a:pt x="1357" y="4789"/>
                        </a:lnTo>
                        <a:lnTo>
                          <a:pt x="1269" y="4983"/>
                        </a:lnTo>
                        <a:lnTo>
                          <a:pt x="1172" y="5177"/>
                        </a:lnTo>
                        <a:lnTo>
                          <a:pt x="1066" y="5362"/>
                        </a:lnTo>
                        <a:lnTo>
                          <a:pt x="943" y="5548"/>
                        </a:lnTo>
                        <a:lnTo>
                          <a:pt x="811" y="5715"/>
                        </a:lnTo>
                        <a:lnTo>
                          <a:pt x="670" y="5883"/>
                        </a:lnTo>
                        <a:lnTo>
                          <a:pt x="520" y="6040"/>
                        </a:lnTo>
                        <a:lnTo>
                          <a:pt x="352" y="6190"/>
                        </a:lnTo>
                        <a:lnTo>
                          <a:pt x="186" y="6322"/>
                        </a:lnTo>
                        <a:lnTo>
                          <a:pt x="0" y="6454"/>
                        </a:lnTo>
                        <a:lnTo>
                          <a:pt x="352" y="6993"/>
                        </a:lnTo>
                        <a:lnTo>
                          <a:pt x="352" y="6993"/>
                        </a:lnTo>
                        <a:lnTo>
                          <a:pt x="573" y="6843"/>
                        </a:lnTo>
                        <a:lnTo>
                          <a:pt x="776" y="6684"/>
                        </a:lnTo>
                        <a:lnTo>
                          <a:pt x="970" y="6507"/>
                        </a:lnTo>
                        <a:lnTo>
                          <a:pt x="1145" y="6322"/>
                        </a:lnTo>
                        <a:lnTo>
                          <a:pt x="1322" y="6119"/>
                        </a:lnTo>
                        <a:lnTo>
                          <a:pt x="1472" y="5918"/>
                        </a:lnTo>
                        <a:lnTo>
                          <a:pt x="1613" y="5706"/>
                        </a:lnTo>
                        <a:lnTo>
                          <a:pt x="1744" y="5486"/>
                        </a:lnTo>
                        <a:lnTo>
                          <a:pt x="1859" y="5256"/>
                        </a:lnTo>
                        <a:lnTo>
                          <a:pt x="1956" y="5018"/>
                        </a:lnTo>
                        <a:lnTo>
                          <a:pt x="2044" y="4780"/>
                        </a:lnTo>
                        <a:lnTo>
                          <a:pt x="2115" y="4533"/>
                        </a:lnTo>
                        <a:lnTo>
                          <a:pt x="2168" y="4277"/>
                        </a:lnTo>
                        <a:lnTo>
                          <a:pt x="2212" y="4021"/>
                        </a:lnTo>
                        <a:lnTo>
                          <a:pt x="2239" y="3766"/>
                        </a:lnTo>
                        <a:lnTo>
                          <a:pt x="2247" y="3501"/>
                        </a:lnTo>
                        <a:lnTo>
                          <a:pt x="2247" y="3501"/>
                        </a:lnTo>
                        <a:lnTo>
                          <a:pt x="2239" y="3237"/>
                        </a:lnTo>
                        <a:lnTo>
                          <a:pt x="2212" y="2972"/>
                        </a:lnTo>
                        <a:lnTo>
                          <a:pt x="2168" y="2716"/>
                        </a:lnTo>
                        <a:lnTo>
                          <a:pt x="2115" y="2469"/>
                        </a:lnTo>
                        <a:lnTo>
                          <a:pt x="2044" y="2222"/>
                        </a:lnTo>
                        <a:lnTo>
                          <a:pt x="1956" y="1976"/>
                        </a:lnTo>
                        <a:lnTo>
                          <a:pt x="1859" y="1747"/>
                        </a:lnTo>
                        <a:lnTo>
                          <a:pt x="1744" y="1517"/>
                        </a:lnTo>
                        <a:lnTo>
                          <a:pt x="1613" y="1297"/>
                        </a:lnTo>
                        <a:lnTo>
                          <a:pt x="1472" y="1076"/>
                        </a:lnTo>
                        <a:lnTo>
                          <a:pt x="1322" y="873"/>
                        </a:lnTo>
                        <a:lnTo>
                          <a:pt x="1154" y="679"/>
                        </a:lnTo>
                        <a:lnTo>
                          <a:pt x="970" y="494"/>
                        </a:lnTo>
                        <a:lnTo>
                          <a:pt x="776" y="317"/>
                        </a:lnTo>
                        <a:lnTo>
                          <a:pt x="573" y="149"/>
                        </a:lnTo>
                        <a:lnTo>
                          <a:pt x="352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u="sng"/>
                  </a:p>
                </p:txBody>
              </p:sp>
              <p:sp>
                <p:nvSpPr>
                  <p:cNvPr id="27" name="Freeform 4"/>
                  <p:cNvSpPr>
                    <a:spLocks noChangeArrowheads="1"/>
                  </p:cNvSpPr>
                  <p:nvPr/>
                </p:nvSpPr>
                <p:spPr bwMode="auto">
                  <a:xfrm>
                    <a:off x="-9280289" y="3063866"/>
                    <a:ext cx="666752" cy="1809748"/>
                  </a:xfrm>
                  <a:custGeom>
                    <a:avLst/>
                    <a:gdLst>
                      <a:gd name="T0" fmla="*/ 1850 w 1851"/>
                      <a:gd name="T1" fmla="*/ 4445 h 5026"/>
                      <a:gd name="T2" fmla="*/ 1710 w 1851"/>
                      <a:gd name="T3" fmla="*/ 4374 h 5026"/>
                      <a:gd name="T4" fmla="*/ 1463 w 1851"/>
                      <a:gd name="T5" fmla="*/ 4198 h 5026"/>
                      <a:gd name="T6" fmla="*/ 1242 w 1851"/>
                      <a:gd name="T7" fmla="*/ 3995 h 5026"/>
                      <a:gd name="T8" fmla="*/ 1058 w 1851"/>
                      <a:gd name="T9" fmla="*/ 3765 h 5026"/>
                      <a:gd name="T10" fmla="*/ 899 w 1851"/>
                      <a:gd name="T11" fmla="*/ 3518 h 5026"/>
                      <a:gd name="T12" fmla="*/ 776 w 1851"/>
                      <a:gd name="T13" fmla="*/ 3245 h 5026"/>
                      <a:gd name="T14" fmla="*/ 696 w 1851"/>
                      <a:gd name="T15" fmla="*/ 2963 h 5026"/>
                      <a:gd name="T16" fmla="*/ 652 w 1851"/>
                      <a:gd name="T17" fmla="*/ 2663 h 5026"/>
                      <a:gd name="T18" fmla="*/ 652 w 1851"/>
                      <a:gd name="T19" fmla="*/ 2513 h 5026"/>
                      <a:gd name="T20" fmla="*/ 670 w 1851"/>
                      <a:gd name="T21" fmla="*/ 2205 h 5026"/>
                      <a:gd name="T22" fmla="*/ 732 w 1851"/>
                      <a:gd name="T23" fmla="*/ 1913 h 5026"/>
                      <a:gd name="T24" fmla="*/ 837 w 1851"/>
                      <a:gd name="T25" fmla="*/ 1640 h 5026"/>
                      <a:gd name="T26" fmla="*/ 970 w 1851"/>
                      <a:gd name="T27" fmla="*/ 1375 h 5026"/>
                      <a:gd name="T28" fmla="*/ 1146 w 1851"/>
                      <a:gd name="T29" fmla="*/ 1137 h 5026"/>
                      <a:gd name="T30" fmla="*/ 1348 w 1851"/>
                      <a:gd name="T31" fmla="*/ 926 h 5026"/>
                      <a:gd name="T32" fmla="*/ 1586 w 1851"/>
                      <a:gd name="T33" fmla="*/ 732 h 5026"/>
                      <a:gd name="T34" fmla="*/ 1841 w 1851"/>
                      <a:gd name="T35" fmla="*/ 582 h 5026"/>
                      <a:gd name="T36" fmla="*/ 1551 w 1851"/>
                      <a:gd name="T37" fmla="*/ 0 h 5026"/>
                      <a:gd name="T38" fmla="*/ 1216 w 1851"/>
                      <a:gd name="T39" fmla="*/ 203 h 5026"/>
                      <a:gd name="T40" fmla="*/ 908 w 1851"/>
                      <a:gd name="T41" fmla="*/ 450 h 5026"/>
                      <a:gd name="T42" fmla="*/ 643 w 1851"/>
                      <a:gd name="T43" fmla="*/ 723 h 5026"/>
                      <a:gd name="T44" fmla="*/ 424 w 1851"/>
                      <a:gd name="T45" fmla="*/ 1041 h 5026"/>
                      <a:gd name="T46" fmla="*/ 238 w 1851"/>
                      <a:gd name="T47" fmla="*/ 1375 h 5026"/>
                      <a:gd name="T48" fmla="*/ 115 w 1851"/>
                      <a:gd name="T49" fmla="*/ 1737 h 5026"/>
                      <a:gd name="T50" fmla="*/ 27 w 1851"/>
                      <a:gd name="T51" fmla="*/ 2116 h 5026"/>
                      <a:gd name="T52" fmla="*/ 0 w 1851"/>
                      <a:gd name="T53" fmla="*/ 2513 h 5026"/>
                      <a:gd name="T54" fmla="*/ 9 w 1851"/>
                      <a:gd name="T55" fmla="*/ 2708 h 5026"/>
                      <a:gd name="T56" fmla="*/ 62 w 1851"/>
                      <a:gd name="T57" fmla="*/ 3095 h 5026"/>
                      <a:gd name="T58" fmla="*/ 168 w 1851"/>
                      <a:gd name="T59" fmla="*/ 3465 h 5026"/>
                      <a:gd name="T60" fmla="*/ 327 w 1851"/>
                      <a:gd name="T61" fmla="*/ 3818 h 5026"/>
                      <a:gd name="T62" fmla="*/ 530 w 1851"/>
                      <a:gd name="T63" fmla="*/ 4145 h 5026"/>
                      <a:gd name="T64" fmla="*/ 767 w 1851"/>
                      <a:gd name="T65" fmla="*/ 4445 h 5026"/>
                      <a:gd name="T66" fmla="*/ 1058 w 1851"/>
                      <a:gd name="T67" fmla="*/ 4701 h 5026"/>
                      <a:gd name="T68" fmla="*/ 1383 w 1851"/>
                      <a:gd name="T69" fmla="*/ 4930 h 50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1851" h="5026">
                        <a:moveTo>
                          <a:pt x="1560" y="5025"/>
                        </a:moveTo>
                        <a:lnTo>
                          <a:pt x="1850" y="4445"/>
                        </a:lnTo>
                        <a:lnTo>
                          <a:pt x="1850" y="4445"/>
                        </a:lnTo>
                        <a:lnTo>
                          <a:pt x="1710" y="4374"/>
                        </a:lnTo>
                        <a:lnTo>
                          <a:pt x="1586" y="4286"/>
                        </a:lnTo>
                        <a:lnTo>
                          <a:pt x="1463" y="4198"/>
                        </a:lnTo>
                        <a:lnTo>
                          <a:pt x="1348" y="4101"/>
                        </a:lnTo>
                        <a:lnTo>
                          <a:pt x="1242" y="3995"/>
                        </a:lnTo>
                        <a:lnTo>
                          <a:pt x="1146" y="3889"/>
                        </a:lnTo>
                        <a:lnTo>
                          <a:pt x="1058" y="3765"/>
                        </a:lnTo>
                        <a:lnTo>
                          <a:pt x="970" y="3642"/>
                        </a:lnTo>
                        <a:lnTo>
                          <a:pt x="899" y="3518"/>
                        </a:lnTo>
                        <a:lnTo>
                          <a:pt x="837" y="3386"/>
                        </a:lnTo>
                        <a:lnTo>
                          <a:pt x="776" y="3245"/>
                        </a:lnTo>
                        <a:lnTo>
                          <a:pt x="732" y="3104"/>
                        </a:lnTo>
                        <a:lnTo>
                          <a:pt x="696" y="2963"/>
                        </a:lnTo>
                        <a:lnTo>
                          <a:pt x="670" y="2813"/>
                        </a:lnTo>
                        <a:lnTo>
                          <a:pt x="652" y="2663"/>
                        </a:lnTo>
                        <a:lnTo>
                          <a:pt x="652" y="2513"/>
                        </a:lnTo>
                        <a:lnTo>
                          <a:pt x="652" y="2513"/>
                        </a:lnTo>
                        <a:lnTo>
                          <a:pt x="652" y="2355"/>
                        </a:lnTo>
                        <a:lnTo>
                          <a:pt x="670" y="2205"/>
                        </a:lnTo>
                        <a:lnTo>
                          <a:pt x="696" y="2063"/>
                        </a:lnTo>
                        <a:lnTo>
                          <a:pt x="732" y="1913"/>
                        </a:lnTo>
                        <a:lnTo>
                          <a:pt x="776" y="1772"/>
                        </a:lnTo>
                        <a:lnTo>
                          <a:pt x="837" y="1640"/>
                        </a:lnTo>
                        <a:lnTo>
                          <a:pt x="899" y="1508"/>
                        </a:lnTo>
                        <a:lnTo>
                          <a:pt x="970" y="1375"/>
                        </a:lnTo>
                        <a:lnTo>
                          <a:pt x="1049" y="1252"/>
                        </a:lnTo>
                        <a:lnTo>
                          <a:pt x="1146" y="1137"/>
                        </a:lnTo>
                        <a:lnTo>
                          <a:pt x="1242" y="1023"/>
                        </a:lnTo>
                        <a:lnTo>
                          <a:pt x="1348" y="926"/>
                        </a:lnTo>
                        <a:lnTo>
                          <a:pt x="1463" y="829"/>
                        </a:lnTo>
                        <a:lnTo>
                          <a:pt x="1586" y="732"/>
                        </a:lnTo>
                        <a:lnTo>
                          <a:pt x="1710" y="653"/>
                        </a:lnTo>
                        <a:lnTo>
                          <a:pt x="1841" y="582"/>
                        </a:lnTo>
                        <a:lnTo>
                          <a:pt x="1551" y="0"/>
                        </a:lnTo>
                        <a:lnTo>
                          <a:pt x="1551" y="0"/>
                        </a:lnTo>
                        <a:lnTo>
                          <a:pt x="1383" y="97"/>
                        </a:lnTo>
                        <a:lnTo>
                          <a:pt x="1216" y="203"/>
                        </a:lnTo>
                        <a:lnTo>
                          <a:pt x="1058" y="317"/>
                        </a:lnTo>
                        <a:lnTo>
                          <a:pt x="908" y="450"/>
                        </a:lnTo>
                        <a:lnTo>
                          <a:pt x="767" y="582"/>
                        </a:lnTo>
                        <a:lnTo>
                          <a:pt x="643" y="723"/>
                        </a:lnTo>
                        <a:lnTo>
                          <a:pt x="530" y="882"/>
                        </a:lnTo>
                        <a:lnTo>
                          <a:pt x="424" y="1041"/>
                        </a:lnTo>
                        <a:lnTo>
                          <a:pt x="327" y="1199"/>
                        </a:lnTo>
                        <a:lnTo>
                          <a:pt x="238" y="1375"/>
                        </a:lnTo>
                        <a:lnTo>
                          <a:pt x="168" y="1552"/>
                        </a:lnTo>
                        <a:lnTo>
                          <a:pt x="115" y="1737"/>
                        </a:lnTo>
                        <a:lnTo>
                          <a:pt x="62" y="1922"/>
                        </a:lnTo>
                        <a:lnTo>
                          <a:pt x="27" y="2116"/>
                        </a:lnTo>
                        <a:lnTo>
                          <a:pt x="9" y="2311"/>
                        </a:lnTo>
                        <a:lnTo>
                          <a:pt x="0" y="2513"/>
                        </a:lnTo>
                        <a:lnTo>
                          <a:pt x="0" y="2513"/>
                        </a:lnTo>
                        <a:lnTo>
                          <a:pt x="9" y="2708"/>
                        </a:lnTo>
                        <a:lnTo>
                          <a:pt x="27" y="2902"/>
                        </a:lnTo>
                        <a:lnTo>
                          <a:pt x="62" y="3095"/>
                        </a:lnTo>
                        <a:lnTo>
                          <a:pt x="115" y="3289"/>
                        </a:lnTo>
                        <a:lnTo>
                          <a:pt x="168" y="3465"/>
                        </a:lnTo>
                        <a:lnTo>
                          <a:pt x="238" y="3651"/>
                        </a:lnTo>
                        <a:lnTo>
                          <a:pt x="327" y="3818"/>
                        </a:lnTo>
                        <a:lnTo>
                          <a:pt x="424" y="3986"/>
                        </a:lnTo>
                        <a:lnTo>
                          <a:pt x="530" y="4145"/>
                        </a:lnTo>
                        <a:lnTo>
                          <a:pt x="643" y="4295"/>
                        </a:lnTo>
                        <a:lnTo>
                          <a:pt x="767" y="4445"/>
                        </a:lnTo>
                        <a:lnTo>
                          <a:pt x="908" y="4577"/>
                        </a:lnTo>
                        <a:lnTo>
                          <a:pt x="1058" y="4701"/>
                        </a:lnTo>
                        <a:lnTo>
                          <a:pt x="1216" y="4824"/>
                        </a:lnTo>
                        <a:lnTo>
                          <a:pt x="1383" y="4930"/>
                        </a:lnTo>
                        <a:lnTo>
                          <a:pt x="1560" y="5025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u="sng"/>
                  </a:p>
                </p:txBody>
              </p:sp>
              <p:sp>
                <p:nvSpPr>
                  <p:cNvPr id="28" name="Freeform 5"/>
                  <p:cNvSpPr>
                    <a:spLocks noChangeArrowheads="1"/>
                  </p:cNvSpPr>
                  <p:nvPr/>
                </p:nvSpPr>
                <p:spPr bwMode="auto">
                  <a:xfrm>
                    <a:off x="-9775566" y="2708269"/>
                    <a:ext cx="809629" cy="2517779"/>
                  </a:xfrm>
                  <a:custGeom>
                    <a:avLst/>
                    <a:gdLst>
                      <a:gd name="T0" fmla="*/ 2247 w 2248"/>
                      <a:gd name="T1" fmla="*/ 6454 h 6994"/>
                      <a:gd name="T2" fmla="*/ 1895 w 2248"/>
                      <a:gd name="T3" fmla="*/ 6190 h 6994"/>
                      <a:gd name="T4" fmla="*/ 1577 w 2248"/>
                      <a:gd name="T5" fmla="*/ 5883 h 6994"/>
                      <a:gd name="T6" fmla="*/ 1304 w 2248"/>
                      <a:gd name="T7" fmla="*/ 5548 h 6994"/>
                      <a:gd name="T8" fmla="*/ 1075 w 2248"/>
                      <a:gd name="T9" fmla="*/ 5177 h 6994"/>
                      <a:gd name="T10" fmla="*/ 890 w 2248"/>
                      <a:gd name="T11" fmla="*/ 4780 h 6994"/>
                      <a:gd name="T12" fmla="*/ 757 w 2248"/>
                      <a:gd name="T13" fmla="*/ 4374 h 6994"/>
                      <a:gd name="T14" fmla="*/ 678 w 2248"/>
                      <a:gd name="T15" fmla="*/ 3943 h 6994"/>
                      <a:gd name="T16" fmla="*/ 652 w 2248"/>
                      <a:gd name="T17" fmla="*/ 3501 h 6994"/>
                      <a:gd name="T18" fmla="*/ 652 w 2248"/>
                      <a:gd name="T19" fmla="*/ 3272 h 6994"/>
                      <a:gd name="T20" fmla="*/ 713 w 2248"/>
                      <a:gd name="T21" fmla="*/ 2840 h 6994"/>
                      <a:gd name="T22" fmla="*/ 819 w 2248"/>
                      <a:gd name="T23" fmla="*/ 2416 h 6994"/>
                      <a:gd name="T24" fmla="*/ 978 w 2248"/>
                      <a:gd name="T25" fmla="*/ 2011 h 6994"/>
                      <a:gd name="T26" fmla="*/ 1181 w 2248"/>
                      <a:gd name="T27" fmla="*/ 1632 h 6994"/>
                      <a:gd name="T28" fmla="*/ 1436 w 2248"/>
                      <a:gd name="T29" fmla="*/ 1279 h 6994"/>
                      <a:gd name="T30" fmla="*/ 1727 w 2248"/>
                      <a:gd name="T31" fmla="*/ 961 h 6994"/>
                      <a:gd name="T32" fmla="*/ 2061 w 2248"/>
                      <a:gd name="T33" fmla="*/ 670 h 6994"/>
                      <a:gd name="T34" fmla="*/ 1895 w 2248"/>
                      <a:gd name="T35" fmla="*/ 0 h 6994"/>
                      <a:gd name="T36" fmla="*/ 1674 w 2248"/>
                      <a:gd name="T37" fmla="*/ 149 h 6994"/>
                      <a:gd name="T38" fmla="*/ 1277 w 2248"/>
                      <a:gd name="T39" fmla="*/ 494 h 6994"/>
                      <a:gd name="T40" fmla="*/ 925 w 2248"/>
                      <a:gd name="T41" fmla="*/ 873 h 6994"/>
                      <a:gd name="T42" fmla="*/ 634 w 2248"/>
                      <a:gd name="T43" fmla="*/ 1297 h 6994"/>
                      <a:gd name="T44" fmla="*/ 388 w 2248"/>
                      <a:gd name="T45" fmla="*/ 1747 h 6994"/>
                      <a:gd name="T46" fmla="*/ 203 w 2248"/>
                      <a:gd name="T47" fmla="*/ 2222 h 6994"/>
                      <a:gd name="T48" fmla="*/ 79 w 2248"/>
                      <a:gd name="T49" fmla="*/ 2716 h 6994"/>
                      <a:gd name="T50" fmla="*/ 8 w 2248"/>
                      <a:gd name="T51" fmla="*/ 3237 h 6994"/>
                      <a:gd name="T52" fmla="*/ 0 w 2248"/>
                      <a:gd name="T53" fmla="*/ 3501 h 6994"/>
                      <a:gd name="T54" fmla="*/ 35 w 2248"/>
                      <a:gd name="T55" fmla="*/ 4021 h 6994"/>
                      <a:gd name="T56" fmla="*/ 132 w 2248"/>
                      <a:gd name="T57" fmla="*/ 4533 h 6994"/>
                      <a:gd name="T58" fmla="*/ 291 w 2248"/>
                      <a:gd name="T59" fmla="*/ 5018 h 6994"/>
                      <a:gd name="T60" fmla="*/ 503 w 2248"/>
                      <a:gd name="T61" fmla="*/ 5486 h 6994"/>
                      <a:gd name="T62" fmla="*/ 775 w 2248"/>
                      <a:gd name="T63" fmla="*/ 5918 h 6994"/>
                      <a:gd name="T64" fmla="*/ 1102 w 2248"/>
                      <a:gd name="T65" fmla="*/ 6322 h 6994"/>
                      <a:gd name="T66" fmla="*/ 1471 w 2248"/>
                      <a:gd name="T67" fmla="*/ 6684 h 6994"/>
                      <a:gd name="T68" fmla="*/ 1895 w 2248"/>
                      <a:gd name="T69" fmla="*/ 6993 h 69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2248" h="6994">
                        <a:moveTo>
                          <a:pt x="2247" y="6454"/>
                        </a:moveTo>
                        <a:lnTo>
                          <a:pt x="2247" y="6454"/>
                        </a:lnTo>
                        <a:lnTo>
                          <a:pt x="2061" y="6322"/>
                        </a:lnTo>
                        <a:lnTo>
                          <a:pt x="1895" y="6190"/>
                        </a:lnTo>
                        <a:lnTo>
                          <a:pt x="1727" y="6040"/>
                        </a:lnTo>
                        <a:lnTo>
                          <a:pt x="1577" y="5883"/>
                        </a:lnTo>
                        <a:lnTo>
                          <a:pt x="1436" y="5715"/>
                        </a:lnTo>
                        <a:lnTo>
                          <a:pt x="1304" y="5548"/>
                        </a:lnTo>
                        <a:lnTo>
                          <a:pt x="1181" y="5362"/>
                        </a:lnTo>
                        <a:lnTo>
                          <a:pt x="1075" y="5177"/>
                        </a:lnTo>
                        <a:lnTo>
                          <a:pt x="978" y="4983"/>
                        </a:lnTo>
                        <a:lnTo>
                          <a:pt x="890" y="4780"/>
                        </a:lnTo>
                        <a:lnTo>
                          <a:pt x="819" y="4577"/>
                        </a:lnTo>
                        <a:lnTo>
                          <a:pt x="757" y="4374"/>
                        </a:lnTo>
                        <a:lnTo>
                          <a:pt x="713" y="4153"/>
                        </a:lnTo>
                        <a:lnTo>
                          <a:pt x="678" y="3943"/>
                        </a:lnTo>
                        <a:lnTo>
                          <a:pt x="652" y="3722"/>
                        </a:lnTo>
                        <a:lnTo>
                          <a:pt x="652" y="3501"/>
                        </a:lnTo>
                        <a:lnTo>
                          <a:pt x="652" y="3501"/>
                        </a:lnTo>
                        <a:lnTo>
                          <a:pt x="652" y="3272"/>
                        </a:lnTo>
                        <a:lnTo>
                          <a:pt x="678" y="3060"/>
                        </a:lnTo>
                        <a:lnTo>
                          <a:pt x="713" y="2840"/>
                        </a:lnTo>
                        <a:lnTo>
                          <a:pt x="757" y="2628"/>
                        </a:lnTo>
                        <a:lnTo>
                          <a:pt x="819" y="2416"/>
                        </a:lnTo>
                        <a:lnTo>
                          <a:pt x="890" y="2213"/>
                        </a:lnTo>
                        <a:lnTo>
                          <a:pt x="978" y="2011"/>
                        </a:lnTo>
                        <a:lnTo>
                          <a:pt x="1075" y="1826"/>
                        </a:lnTo>
                        <a:lnTo>
                          <a:pt x="1181" y="1632"/>
                        </a:lnTo>
                        <a:lnTo>
                          <a:pt x="1304" y="1455"/>
                        </a:lnTo>
                        <a:lnTo>
                          <a:pt x="1436" y="1279"/>
                        </a:lnTo>
                        <a:lnTo>
                          <a:pt x="1577" y="1111"/>
                        </a:lnTo>
                        <a:lnTo>
                          <a:pt x="1727" y="961"/>
                        </a:lnTo>
                        <a:lnTo>
                          <a:pt x="1895" y="811"/>
                        </a:lnTo>
                        <a:lnTo>
                          <a:pt x="2061" y="670"/>
                        </a:lnTo>
                        <a:lnTo>
                          <a:pt x="2247" y="547"/>
                        </a:lnTo>
                        <a:lnTo>
                          <a:pt x="1895" y="0"/>
                        </a:lnTo>
                        <a:lnTo>
                          <a:pt x="1895" y="0"/>
                        </a:lnTo>
                        <a:lnTo>
                          <a:pt x="1674" y="149"/>
                        </a:lnTo>
                        <a:lnTo>
                          <a:pt x="1471" y="317"/>
                        </a:lnTo>
                        <a:lnTo>
                          <a:pt x="1277" y="494"/>
                        </a:lnTo>
                        <a:lnTo>
                          <a:pt x="1102" y="679"/>
                        </a:lnTo>
                        <a:lnTo>
                          <a:pt x="925" y="873"/>
                        </a:lnTo>
                        <a:lnTo>
                          <a:pt x="775" y="1076"/>
                        </a:lnTo>
                        <a:lnTo>
                          <a:pt x="634" y="1297"/>
                        </a:lnTo>
                        <a:lnTo>
                          <a:pt x="503" y="1517"/>
                        </a:lnTo>
                        <a:lnTo>
                          <a:pt x="388" y="1747"/>
                        </a:lnTo>
                        <a:lnTo>
                          <a:pt x="291" y="1976"/>
                        </a:lnTo>
                        <a:lnTo>
                          <a:pt x="203" y="2222"/>
                        </a:lnTo>
                        <a:lnTo>
                          <a:pt x="132" y="2469"/>
                        </a:lnTo>
                        <a:lnTo>
                          <a:pt x="79" y="2716"/>
                        </a:lnTo>
                        <a:lnTo>
                          <a:pt x="35" y="2972"/>
                        </a:lnTo>
                        <a:lnTo>
                          <a:pt x="8" y="3237"/>
                        </a:lnTo>
                        <a:lnTo>
                          <a:pt x="0" y="3501"/>
                        </a:lnTo>
                        <a:lnTo>
                          <a:pt x="0" y="3501"/>
                        </a:lnTo>
                        <a:lnTo>
                          <a:pt x="8" y="3766"/>
                        </a:lnTo>
                        <a:lnTo>
                          <a:pt x="35" y="4021"/>
                        </a:lnTo>
                        <a:lnTo>
                          <a:pt x="79" y="4277"/>
                        </a:lnTo>
                        <a:lnTo>
                          <a:pt x="132" y="4533"/>
                        </a:lnTo>
                        <a:lnTo>
                          <a:pt x="203" y="4780"/>
                        </a:lnTo>
                        <a:lnTo>
                          <a:pt x="291" y="5018"/>
                        </a:lnTo>
                        <a:lnTo>
                          <a:pt x="388" y="5256"/>
                        </a:lnTo>
                        <a:lnTo>
                          <a:pt x="503" y="5486"/>
                        </a:lnTo>
                        <a:lnTo>
                          <a:pt x="634" y="5706"/>
                        </a:lnTo>
                        <a:lnTo>
                          <a:pt x="775" y="5918"/>
                        </a:lnTo>
                        <a:lnTo>
                          <a:pt x="925" y="6119"/>
                        </a:lnTo>
                        <a:lnTo>
                          <a:pt x="1102" y="6322"/>
                        </a:lnTo>
                        <a:lnTo>
                          <a:pt x="1277" y="6507"/>
                        </a:lnTo>
                        <a:lnTo>
                          <a:pt x="1471" y="6684"/>
                        </a:lnTo>
                        <a:lnTo>
                          <a:pt x="1674" y="6843"/>
                        </a:lnTo>
                        <a:lnTo>
                          <a:pt x="1895" y="6993"/>
                        </a:lnTo>
                        <a:lnTo>
                          <a:pt x="2247" y="6454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u="sng"/>
                  </a:p>
                </p:txBody>
              </p:sp>
              <p:sp>
                <p:nvSpPr>
                  <p:cNvPr id="29" name="Freeform 6"/>
                  <p:cNvSpPr>
                    <a:spLocks noChangeArrowheads="1"/>
                  </p:cNvSpPr>
                  <p:nvPr/>
                </p:nvSpPr>
                <p:spPr bwMode="auto">
                  <a:xfrm>
                    <a:off x="-9340617" y="3451219"/>
                    <a:ext cx="2144712" cy="3543300"/>
                  </a:xfrm>
                  <a:custGeom>
                    <a:avLst/>
                    <a:gdLst>
                      <a:gd name="T0" fmla="*/ 3417 w 5956"/>
                      <a:gd name="T1" fmla="*/ 2796 h 9843"/>
                      <a:gd name="T2" fmla="*/ 3744 w 5956"/>
                      <a:gd name="T3" fmla="*/ 2646 h 9843"/>
                      <a:gd name="T4" fmla="*/ 4016 w 5956"/>
                      <a:gd name="T5" fmla="*/ 2417 h 9843"/>
                      <a:gd name="T6" fmla="*/ 4228 w 5956"/>
                      <a:gd name="T7" fmla="*/ 2135 h 9843"/>
                      <a:gd name="T8" fmla="*/ 4360 w 5956"/>
                      <a:gd name="T9" fmla="*/ 1800 h 9843"/>
                      <a:gd name="T10" fmla="*/ 4413 w 5956"/>
                      <a:gd name="T11" fmla="*/ 1438 h 9843"/>
                      <a:gd name="T12" fmla="*/ 4378 w 5956"/>
                      <a:gd name="T13" fmla="*/ 1147 h 9843"/>
                      <a:gd name="T14" fmla="*/ 4237 w 5956"/>
                      <a:gd name="T15" fmla="*/ 750 h 9843"/>
                      <a:gd name="T16" fmla="*/ 3990 w 5956"/>
                      <a:gd name="T17" fmla="*/ 424 h 9843"/>
                      <a:gd name="T18" fmla="*/ 3655 w 5956"/>
                      <a:gd name="T19" fmla="*/ 177 h 9843"/>
                      <a:gd name="T20" fmla="*/ 3268 w 5956"/>
                      <a:gd name="T21" fmla="*/ 36 h 9843"/>
                      <a:gd name="T22" fmla="*/ 2978 w 5956"/>
                      <a:gd name="T23" fmla="*/ 0 h 9843"/>
                      <a:gd name="T24" fmla="*/ 2555 w 5956"/>
                      <a:gd name="T25" fmla="*/ 71 h 9843"/>
                      <a:gd name="T26" fmla="*/ 2176 w 5956"/>
                      <a:gd name="T27" fmla="*/ 247 h 9843"/>
                      <a:gd name="T28" fmla="*/ 1877 w 5956"/>
                      <a:gd name="T29" fmla="*/ 521 h 9843"/>
                      <a:gd name="T30" fmla="*/ 1656 w 5956"/>
                      <a:gd name="T31" fmla="*/ 883 h 9843"/>
                      <a:gd name="T32" fmla="*/ 1550 w 5956"/>
                      <a:gd name="T33" fmla="*/ 1288 h 9843"/>
                      <a:gd name="T34" fmla="*/ 1550 w 5956"/>
                      <a:gd name="T35" fmla="*/ 1562 h 9843"/>
                      <a:gd name="T36" fmla="*/ 1630 w 5956"/>
                      <a:gd name="T37" fmla="*/ 1924 h 9843"/>
                      <a:gd name="T38" fmla="*/ 1789 w 5956"/>
                      <a:gd name="T39" fmla="*/ 2240 h 9843"/>
                      <a:gd name="T40" fmla="*/ 2026 w 5956"/>
                      <a:gd name="T41" fmla="*/ 2505 h 9843"/>
                      <a:gd name="T42" fmla="*/ 2317 w 5956"/>
                      <a:gd name="T43" fmla="*/ 2708 h 9843"/>
                      <a:gd name="T44" fmla="*/ 2653 w 5956"/>
                      <a:gd name="T45" fmla="*/ 2832 h 9843"/>
                      <a:gd name="T46" fmla="*/ 0 w 5956"/>
                      <a:gd name="T47" fmla="*/ 9842 h 9843"/>
                      <a:gd name="T48" fmla="*/ 3302 w 5956"/>
                      <a:gd name="T49" fmla="*/ 7452 h 9843"/>
                      <a:gd name="T50" fmla="*/ 2194 w 5956"/>
                      <a:gd name="T51" fmla="*/ 1438 h 9843"/>
                      <a:gd name="T52" fmla="*/ 2229 w 5956"/>
                      <a:gd name="T53" fmla="*/ 1200 h 9843"/>
                      <a:gd name="T54" fmla="*/ 2326 w 5956"/>
                      <a:gd name="T55" fmla="*/ 997 h 9843"/>
                      <a:gd name="T56" fmla="*/ 2476 w 5956"/>
                      <a:gd name="T57" fmla="*/ 830 h 9843"/>
                      <a:gd name="T58" fmla="*/ 2669 w 5956"/>
                      <a:gd name="T59" fmla="*/ 715 h 9843"/>
                      <a:gd name="T60" fmla="*/ 2899 w 5956"/>
                      <a:gd name="T61" fmla="*/ 653 h 9843"/>
                      <a:gd name="T62" fmla="*/ 3056 w 5956"/>
                      <a:gd name="T63" fmla="*/ 653 h 9843"/>
                      <a:gd name="T64" fmla="*/ 3286 w 5956"/>
                      <a:gd name="T65" fmla="*/ 715 h 9843"/>
                      <a:gd name="T66" fmla="*/ 3479 w 5956"/>
                      <a:gd name="T67" fmla="*/ 830 h 9843"/>
                      <a:gd name="T68" fmla="*/ 3629 w 5956"/>
                      <a:gd name="T69" fmla="*/ 997 h 9843"/>
                      <a:gd name="T70" fmla="*/ 3726 w 5956"/>
                      <a:gd name="T71" fmla="*/ 1200 h 9843"/>
                      <a:gd name="T72" fmla="*/ 3761 w 5956"/>
                      <a:gd name="T73" fmla="*/ 1438 h 9843"/>
                      <a:gd name="T74" fmla="*/ 3744 w 5956"/>
                      <a:gd name="T75" fmla="*/ 1597 h 9843"/>
                      <a:gd name="T76" fmla="*/ 3664 w 5956"/>
                      <a:gd name="T77" fmla="*/ 1809 h 9843"/>
                      <a:gd name="T78" fmla="*/ 3532 w 5956"/>
                      <a:gd name="T79" fmla="*/ 1993 h 9843"/>
                      <a:gd name="T80" fmla="*/ 3347 w 5956"/>
                      <a:gd name="T81" fmla="*/ 2126 h 9843"/>
                      <a:gd name="T82" fmla="*/ 3136 w 5956"/>
                      <a:gd name="T83" fmla="*/ 2205 h 9843"/>
                      <a:gd name="T84" fmla="*/ 2978 w 5956"/>
                      <a:gd name="T85" fmla="*/ 2223 h 9843"/>
                      <a:gd name="T86" fmla="*/ 2749 w 5956"/>
                      <a:gd name="T87" fmla="*/ 2188 h 9843"/>
                      <a:gd name="T88" fmla="*/ 2538 w 5956"/>
                      <a:gd name="T89" fmla="*/ 2090 h 9843"/>
                      <a:gd name="T90" fmla="*/ 2370 w 5956"/>
                      <a:gd name="T91" fmla="*/ 1933 h 9843"/>
                      <a:gd name="T92" fmla="*/ 2255 w 5956"/>
                      <a:gd name="T93" fmla="*/ 1738 h 9843"/>
                      <a:gd name="T94" fmla="*/ 2194 w 5956"/>
                      <a:gd name="T95" fmla="*/ 1518 h 9843"/>
                      <a:gd name="T96" fmla="*/ 652 w 5956"/>
                      <a:gd name="T97" fmla="*/ 9190 h 9843"/>
                      <a:gd name="T98" fmla="*/ 5303 w 5956"/>
                      <a:gd name="T99" fmla="*/ 9190 h 98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5956" h="9843">
                        <a:moveTo>
                          <a:pt x="3302" y="2832"/>
                        </a:moveTo>
                        <a:lnTo>
                          <a:pt x="3302" y="2832"/>
                        </a:lnTo>
                        <a:lnTo>
                          <a:pt x="3417" y="2796"/>
                        </a:lnTo>
                        <a:lnTo>
                          <a:pt x="3532" y="2752"/>
                        </a:lnTo>
                        <a:lnTo>
                          <a:pt x="3638" y="2708"/>
                        </a:lnTo>
                        <a:lnTo>
                          <a:pt x="3744" y="2646"/>
                        </a:lnTo>
                        <a:lnTo>
                          <a:pt x="3841" y="2576"/>
                        </a:lnTo>
                        <a:lnTo>
                          <a:pt x="3929" y="2505"/>
                        </a:lnTo>
                        <a:lnTo>
                          <a:pt x="4016" y="2417"/>
                        </a:lnTo>
                        <a:lnTo>
                          <a:pt x="4096" y="2329"/>
                        </a:lnTo>
                        <a:lnTo>
                          <a:pt x="4166" y="2240"/>
                        </a:lnTo>
                        <a:lnTo>
                          <a:pt x="4228" y="2135"/>
                        </a:lnTo>
                        <a:lnTo>
                          <a:pt x="4281" y="2029"/>
                        </a:lnTo>
                        <a:lnTo>
                          <a:pt x="4325" y="1924"/>
                        </a:lnTo>
                        <a:lnTo>
                          <a:pt x="4360" y="1800"/>
                        </a:lnTo>
                        <a:lnTo>
                          <a:pt x="4387" y="1686"/>
                        </a:lnTo>
                        <a:lnTo>
                          <a:pt x="4405" y="1562"/>
                        </a:lnTo>
                        <a:lnTo>
                          <a:pt x="4413" y="1438"/>
                        </a:lnTo>
                        <a:lnTo>
                          <a:pt x="4413" y="1438"/>
                        </a:lnTo>
                        <a:lnTo>
                          <a:pt x="4405" y="1288"/>
                        </a:lnTo>
                        <a:lnTo>
                          <a:pt x="4378" y="1147"/>
                        </a:lnTo>
                        <a:lnTo>
                          <a:pt x="4343" y="1006"/>
                        </a:lnTo>
                        <a:lnTo>
                          <a:pt x="4299" y="883"/>
                        </a:lnTo>
                        <a:lnTo>
                          <a:pt x="4237" y="750"/>
                        </a:lnTo>
                        <a:lnTo>
                          <a:pt x="4166" y="636"/>
                        </a:lnTo>
                        <a:lnTo>
                          <a:pt x="4078" y="521"/>
                        </a:lnTo>
                        <a:lnTo>
                          <a:pt x="3990" y="424"/>
                        </a:lnTo>
                        <a:lnTo>
                          <a:pt x="3885" y="327"/>
                        </a:lnTo>
                        <a:lnTo>
                          <a:pt x="3779" y="247"/>
                        </a:lnTo>
                        <a:lnTo>
                          <a:pt x="3655" y="177"/>
                        </a:lnTo>
                        <a:lnTo>
                          <a:pt x="3532" y="115"/>
                        </a:lnTo>
                        <a:lnTo>
                          <a:pt x="3400" y="71"/>
                        </a:lnTo>
                        <a:lnTo>
                          <a:pt x="3268" y="36"/>
                        </a:lnTo>
                        <a:lnTo>
                          <a:pt x="3127" y="9"/>
                        </a:lnTo>
                        <a:lnTo>
                          <a:pt x="2978" y="0"/>
                        </a:lnTo>
                        <a:lnTo>
                          <a:pt x="2978" y="0"/>
                        </a:lnTo>
                        <a:lnTo>
                          <a:pt x="2828" y="9"/>
                        </a:lnTo>
                        <a:lnTo>
                          <a:pt x="2687" y="36"/>
                        </a:lnTo>
                        <a:lnTo>
                          <a:pt x="2555" y="71"/>
                        </a:lnTo>
                        <a:lnTo>
                          <a:pt x="2423" y="115"/>
                        </a:lnTo>
                        <a:lnTo>
                          <a:pt x="2300" y="177"/>
                        </a:lnTo>
                        <a:lnTo>
                          <a:pt x="2176" y="247"/>
                        </a:lnTo>
                        <a:lnTo>
                          <a:pt x="2070" y="327"/>
                        </a:lnTo>
                        <a:lnTo>
                          <a:pt x="1965" y="424"/>
                        </a:lnTo>
                        <a:lnTo>
                          <a:pt x="1877" y="521"/>
                        </a:lnTo>
                        <a:lnTo>
                          <a:pt x="1789" y="636"/>
                        </a:lnTo>
                        <a:lnTo>
                          <a:pt x="1718" y="750"/>
                        </a:lnTo>
                        <a:lnTo>
                          <a:pt x="1656" y="883"/>
                        </a:lnTo>
                        <a:lnTo>
                          <a:pt x="1612" y="1006"/>
                        </a:lnTo>
                        <a:lnTo>
                          <a:pt x="1577" y="1147"/>
                        </a:lnTo>
                        <a:lnTo>
                          <a:pt x="1550" y="1288"/>
                        </a:lnTo>
                        <a:lnTo>
                          <a:pt x="1550" y="1438"/>
                        </a:lnTo>
                        <a:lnTo>
                          <a:pt x="1550" y="1438"/>
                        </a:lnTo>
                        <a:lnTo>
                          <a:pt x="1550" y="1562"/>
                        </a:lnTo>
                        <a:lnTo>
                          <a:pt x="1568" y="1686"/>
                        </a:lnTo>
                        <a:lnTo>
                          <a:pt x="1595" y="1800"/>
                        </a:lnTo>
                        <a:lnTo>
                          <a:pt x="1630" y="1924"/>
                        </a:lnTo>
                        <a:lnTo>
                          <a:pt x="1674" y="2029"/>
                        </a:lnTo>
                        <a:lnTo>
                          <a:pt x="1727" y="2135"/>
                        </a:lnTo>
                        <a:lnTo>
                          <a:pt x="1789" y="2240"/>
                        </a:lnTo>
                        <a:lnTo>
                          <a:pt x="1859" y="2329"/>
                        </a:lnTo>
                        <a:lnTo>
                          <a:pt x="1939" y="2417"/>
                        </a:lnTo>
                        <a:lnTo>
                          <a:pt x="2026" y="2505"/>
                        </a:lnTo>
                        <a:lnTo>
                          <a:pt x="2114" y="2576"/>
                        </a:lnTo>
                        <a:lnTo>
                          <a:pt x="2211" y="2646"/>
                        </a:lnTo>
                        <a:lnTo>
                          <a:pt x="2317" y="2708"/>
                        </a:lnTo>
                        <a:lnTo>
                          <a:pt x="2423" y="2752"/>
                        </a:lnTo>
                        <a:lnTo>
                          <a:pt x="2538" y="2796"/>
                        </a:lnTo>
                        <a:lnTo>
                          <a:pt x="2653" y="2832"/>
                        </a:lnTo>
                        <a:lnTo>
                          <a:pt x="2653" y="7452"/>
                        </a:lnTo>
                        <a:lnTo>
                          <a:pt x="0" y="7452"/>
                        </a:lnTo>
                        <a:lnTo>
                          <a:pt x="0" y="9842"/>
                        </a:lnTo>
                        <a:lnTo>
                          <a:pt x="5955" y="9842"/>
                        </a:lnTo>
                        <a:lnTo>
                          <a:pt x="5955" y="7452"/>
                        </a:lnTo>
                        <a:lnTo>
                          <a:pt x="3302" y="7452"/>
                        </a:lnTo>
                        <a:lnTo>
                          <a:pt x="3302" y="2832"/>
                        </a:lnTo>
                        <a:close/>
                        <a:moveTo>
                          <a:pt x="2194" y="1438"/>
                        </a:moveTo>
                        <a:lnTo>
                          <a:pt x="2194" y="1438"/>
                        </a:lnTo>
                        <a:lnTo>
                          <a:pt x="2194" y="1359"/>
                        </a:lnTo>
                        <a:lnTo>
                          <a:pt x="2211" y="1280"/>
                        </a:lnTo>
                        <a:lnTo>
                          <a:pt x="2229" y="1200"/>
                        </a:lnTo>
                        <a:lnTo>
                          <a:pt x="2255" y="1130"/>
                        </a:lnTo>
                        <a:lnTo>
                          <a:pt x="2291" y="1059"/>
                        </a:lnTo>
                        <a:lnTo>
                          <a:pt x="2326" y="997"/>
                        </a:lnTo>
                        <a:lnTo>
                          <a:pt x="2370" y="936"/>
                        </a:lnTo>
                        <a:lnTo>
                          <a:pt x="2423" y="883"/>
                        </a:lnTo>
                        <a:lnTo>
                          <a:pt x="2476" y="830"/>
                        </a:lnTo>
                        <a:lnTo>
                          <a:pt x="2538" y="786"/>
                        </a:lnTo>
                        <a:lnTo>
                          <a:pt x="2608" y="741"/>
                        </a:lnTo>
                        <a:lnTo>
                          <a:pt x="2669" y="715"/>
                        </a:lnTo>
                        <a:lnTo>
                          <a:pt x="2749" y="688"/>
                        </a:lnTo>
                        <a:lnTo>
                          <a:pt x="2819" y="671"/>
                        </a:lnTo>
                        <a:lnTo>
                          <a:pt x="2899" y="653"/>
                        </a:lnTo>
                        <a:lnTo>
                          <a:pt x="2978" y="653"/>
                        </a:lnTo>
                        <a:lnTo>
                          <a:pt x="2978" y="653"/>
                        </a:lnTo>
                        <a:lnTo>
                          <a:pt x="3056" y="653"/>
                        </a:lnTo>
                        <a:lnTo>
                          <a:pt x="3136" y="671"/>
                        </a:lnTo>
                        <a:lnTo>
                          <a:pt x="3206" y="688"/>
                        </a:lnTo>
                        <a:lnTo>
                          <a:pt x="3286" y="715"/>
                        </a:lnTo>
                        <a:lnTo>
                          <a:pt x="3347" y="741"/>
                        </a:lnTo>
                        <a:lnTo>
                          <a:pt x="3417" y="786"/>
                        </a:lnTo>
                        <a:lnTo>
                          <a:pt x="3479" y="830"/>
                        </a:lnTo>
                        <a:lnTo>
                          <a:pt x="3532" y="883"/>
                        </a:lnTo>
                        <a:lnTo>
                          <a:pt x="3585" y="936"/>
                        </a:lnTo>
                        <a:lnTo>
                          <a:pt x="3629" y="997"/>
                        </a:lnTo>
                        <a:lnTo>
                          <a:pt x="3664" y="1059"/>
                        </a:lnTo>
                        <a:lnTo>
                          <a:pt x="3700" y="1130"/>
                        </a:lnTo>
                        <a:lnTo>
                          <a:pt x="3726" y="1200"/>
                        </a:lnTo>
                        <a:lnTo>
                          <a:pt x="3744" y="1280"/>
                        </a:lnTo>
                        <a:lnTo>
                          <a:pt x="3761" y="1359"/>
                        </a:lnTo>
                        <a:lnTo>
                          <a:pt x="3761" y="1438"/>
                        </a:lnTo>
                        <a:lnTo>
                          <a:pt x="3761" y="1438"/>
                        </a:lnTo>
                        <a:lnTo>
                          <a:pt x="3761" y="1518"/>
                        </a:lnTo>
                        <a:lnTo>
                          <a:pt x="3744" y="1597"/>
                        </a:lnTo>
                        <a:lnTo>
                          <a:pt x="3726" y="1668"/>
                        </a:lnTo>
                        <a:lnTo>
                          <a:pt x="3700" y="1738"/>
                        </a:lnTo>
                        <a:lnTo>
                          <a:pt x="3664" y="1809"/>
                        </a:lnTo>
                        <a:lnTo>
                          <a:pt x="3629" y="1880"/>
                        </a:lnTo>
                        <a:lnTo>
                          <a:pt x="3585" y="1933"/>
                        </a:lnTo>
                        <a:lnTo>
                          <a:pt x="3532" y="1993"/>
                        </a:lnTo>
                        <a:lnTo>
                          <a:pt x="3479" y="2046"/>
                        </a:lnTo>
                        <a:lnTo>
                          <a:pt x="3417" y="2090"/>
                        </a:lnTo>
                        <a:lnTo>
                          <a:pt x="3347" y="2126"/>
                        </a:lnTo>
                        <a:lnTo>
                          <a:pt x="3286" y="2161"/>
                        </a:lnTo>
                        <a:lnTo>
                          <a:pt x="3206" y="2188"/>
                        </a:lnTo>
                        <a:lnTo>
                          <a:pt x="3136" y="2205"/>
                        </a:lnTo>
                        <a:lnTo>
                          <a:pt x="3056" y="2214"/>
                        </a:lnTo>
                        <a:lnTo>
                          <a:pt x="2978" y="2223"/>
                        </a:lnTo>
                        <a:lnTo>
                          <a:pt x="2978" y="2223"/>
                        </a:lnTo>
                        <a:lnTo>
                          <a:pt x="2899" y="2214"/>
                        </a:lnTo>
                        <a:lnTo>
                          <a:pt x="2819" y="2205"/>
                        </a:lnTo>
                        <a:lnTo>
                          <a:pt x="2749" y="2188"/>
                        </a:lnTo>
                        <a:lnTo>
                          <a:pt x="2669" y="2161"/>
                        </a:lnTo>
                        <a:lnTo>
                          <a:pt x="2608" y="2126"/>
                        </a:lnTo>
                        <a:lnTo>
                          <a:pt x="2538" y="2090"/>
                        </a:lnTo>
                        <a:lnTo>
                          <a:pt x="2476" y="2046"/>
                        </a:lnTo>
                        <a:lnTo>
                          <a:pt x="2423" y="1993"/>
                        </a:lnTo>
                        <a:lnTo>
                          <a:pt x="2370" y="1933"/>
                        </a:lnTo>
                        <a:lnTo>
                          <a:pt x="2326" y="1880"/>
                        </a:lnTo>
                        <a:lnTo>
                          <a:pt x="2291" y="1809"/>
                        </a:lnTo>
                        <a:lnTo>
                          <a:pt x="2255" y="1738"/>
                        </a:lnTo>
                        <a:lnTo>
                          <a:pt x="2229" y="1668"/>
                        </a:lnTo>
                        <a:lnTo>
                          <a:pt x="2211" y="1597"/>
                        </a:lnTo>
                        <a:lnTo>
                          <a:pt x="2194" y="1518"/>
                        </a:lnTo>
                        <a:lnTo>
                          <a:pt x="2194" y="1438"/>
                        </a:lnTo>
                        <a:close/>
                        <a:moveTo>
                          <a:pt x="5303" y="9190"/>
                        </a:moveTo>
                        <a:lnTo>
                          <a:pt x="652" y="9190"/>
                        </a:lnTo>
                        <a:lnTo>
                          <a:pt x="652" y="8095"/>
                        </a:lnTo>
                        <a:lnTo>
                          <a:pt x="5303" y="8095"/>
                        </a:lnTo>
                        <a:lnTo>
                          <a:pt x="5303" y="919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u="sng"/>
                  </a:p>
                </p:txBody>
              </p:sp>
            </p:grpSp>
            <p:sp>
              <p:nvSpPr>
                <p:cNvPr id="23" name="Freeform 22"/>
                <p:cNvSpPr>
                  <a:spLocks noChangeArrowheads="1"/>
                </p:cNvSpPr>
                <p:nvPr/>
              </p:nvSpPr>
              <p:spPr bwMode="auto">
                <a:xfrm>
                  <a:off x="3357464" y="1821180"/>
                  <a:ext cx="553039" cy="546182"/>
                </a:xfrm>
                <a:custGeom>
                  <a:avLst/>
                  <a:gdLst>
                    <a:gd name="T0" fmla="*/ 11408 w 11736"/>
                    <a:gd name="T1" fmla="*/ 3467 h 11590"/>
                    <a:gd name="T2" fmla="*/ 5982 w 11736"/>
                    <a:gd name="T3" fmla="*/ 3467 h 11590"/>
                    <a:gd name="T4" fmla="*/ 6819 w 11736"/>
                    <a:gd name="T5" fmla="*/ 159 h 11590"/>
                    <a:gd name="T6" fmla="*/ 6192 w 11736"/>
                    <a:gd name="T7" fmla="*/ 0 h 11590"/>
                    <a:gd name="T8" fmla="*/ 5568 w 11736"/>
                    <a:gd name="T9" fmla="*/ 2470 h 11590"/>
                    <a:gd name="T10" fmla="*/ 4942 w 11736"/>
                    <a:gd name="T11" fmla="*/ 0 h 11590"/>
                    <a:gd name="T12" fmla="*/ 4317 w 11736"/>
                    <a:gd name="T13" fmla="*/ 159 h 11590"/>
                    <a:gd name="T14" fmla="*/ 5154 w 11736"/>
                    <a:gd name="T15" fmla="*/ 3467 h 11590"/>
                    <a:gd name="T16" fmla="*/ 327 w 11736"/>
                    <a:gd name="T17" fmla="*/ 3467 h 11590"/>
                    <a:gd name="T18" fmla="*/ 327 w 11736"/>
                    <a:gd name="T19" fmla="*/ 3467 h 11590"/>
                    <a:gd name="T20" fmla="*/ 256 w 11736"/>
                    <a:gd name="T21" fmla="*/ 3467 h 11590"/>
                    <a:gd name="T22" fmla="*/ 194 w 11736"/>
                    <a:gd name="T23" fmla="*/ 3485 h 11590"/>
                    <a:gd name="T24" fmla="*/ 141 w 11736"/>
                    <a:gd name="T25" fmla="*/ 3520 h 11590"/>
                    <a:gd name="T26" fmla="*/ 97 w 11736"/>
                    <a:gd name="T27" fmla="*/ 3555 h 11590"/>
                    <a:gd name="T28" fmla="*/ 53 w 11736"/>
                    <a:gd name="T29" fmla="*/ 3608 h 11590"/>
                    <a:gd name="T30" fmla="*/ 27 w 11736"/>
                    <a:gd name="T31" fmla="*/ 3661 h 11590"/>
                    <a:gd name="T32" fmla="*/ 9 w 11736"/>
                    <a:gd name="T33" fmla="*/ 3723 h 11590"/>
                    <a:gd name="T34" fmla="*/ 0 w 11736"/>
                    <a:gd name="T35" fmla="*/ 3785 h 11590"/>
                    <a:gd name="T36" fmla="*/ 0 w 11736"/>
                    <a:gd name="T37" fmla="*/ 11262 h 11590"/>
                    <a:gd name="T38" fmla="*/ 0 w 11736"/>
                    <a:gd name="T39" fmla="*/ 11262 h 11590"/>
                    <a:gd name="T40" fmla="*/ 9 w 11736"/>
                    <a:gd name="T41" fmla="*/ 11324 h 11590"/>
                    <a:gd name="T42" fmla="*/ 27 w 11736"/>
                    <a:gd name="T43" fmla="*/ 11386 h 11590"/>
                    <a:gd name="T44" fmla="*/ 53 w 11736"/>
                    <a:gd name="T45" fmla="*/ 11448 h 11590"/>
                    <a:gd name="T46" fmla="*/ 97 w 11736"/>
                    <a:gd name="T47" fmla="*/ 11492 h 11590"/>
                    <a:gd name="T48" fmla="*/ 141 w 11736"/>
                    <a:gd name="T49" fmla="*/ 11527 h 11590"/>
                    <a:gd name="T50" fmla="*/ 194 w 11736"/>
                    <a:gd name="T51" fmla="*/ 11562 h 11590"/>
                    <a:gd name="T52" fmla="*/ 256 w 11736"/>
                    <a:gd name="T53" fmla="*/ 11580 h 11590"/>
                    <a:gd name="T54" fmla="*/ 327 w 11736"/>
                    <a:gd name="T55" fmla="*/ 11589 h 11590"/>
                    <a:gd name="T56" fmla="*/ 11408 w 11736"/>
                    <a:gd name="T57" fmla="*/ 11589 h 11590"/>
                    <a:gd name="T58" fmla="*/ 11408 w 11736"/>
                    <a:gd name="T59" fmla="*/ 11589 h 11590"/>
                    <a:gd name="T60" fmla="*/ 11479 w 11736"/>
                    <a:gd name="T61" fmla="*/ 11580 h 11590"/>
                    <a:gd name="T62" fmla="*/ 11541 w 11736"/>
                    <a:gd name="T63" fmla="*/ 11562 h 11590"/>
                    <a:gd name="T64" fmla="*/ 11594 w 11736"/>
                    <a:gd name="T65" fmla="*/ 11527 h 11590"/>
                    <a:gd name="T66" fmla="*/ 11638 w 11736"/>
                    <a:gd name="T67" fmla="*/ 11492 h 11590"/>
                    <a:gd name="T68" fmla="*/ 11682 w 11736"/>
                    <a:gd name="T69" fmla="*/ 11448 h 11590"/>
                    <a:gd name="T70" fmla="*/ 11708 w 11736"/>
                    <a:gd name="T71" fmla="*/ 11386 h 11590"/>
                    <a:gd name="T72" fmla="*/ 11726 w 11736"/>
                    <a:gd name="T73" fmla="*/ 11324 h 11590"/>
                    <a:gd name="T74" fmla="*/ 11735 w 11736"/>
                    <a:gd name="T75" fmla="*/ 11262 h 11590"/>
                    <a:gd name="T76" fmla="*/ 11735 w 11736"/>
                    <a:gd name="T77" fmla="*/ 3785 h 11590"/>
                    <a:gd name="T78" fmla="*/ 11735 w 11736"/>
                    <a:gd name="T79" fmla="*/ 3785 h 11590"/>
                    <a:gd name="T80" fmla="*/ 11726 w 11736"/>
                    <a:gd name="T81" fmla="*/ 3723 h 11590"/>
                    <a:gd name="T82" fmla="*/ 11708 w 11736"/>
                    <a:gd name="T83" fmla="*/ 3661 h 11590"/>
                    <a:gd name="T84" fmla="*/ 11682 w 11736"/>
                    <a:gd name="T85" fmla="*/ 3608 h 11590"/>
                    <a:gd name="T86" fmla="*/ 11638 w 11736"/>
                    <a:gd name="T87" fmla="*/ 3555 h 11590"/>
                    <a:gd name="T88" fmla="*/ 11594 w 11736"/>
                    <a:gd name="T89" fmla="*/ 3520 h 11590"/>
                    <a:gd name="T90" fmla="*/ 11541 w 11736"/>
                    <a:gd name="T91" fmla="*/ 3485 h 11590"/>
                    <a:gd name="T92" fmla="*/ 11479 w 11736"/>
                    <a:gd name="T93" fmla="*/ 3467 h 11590"/>
                    <a:gd name="T94" fmla="*/ 11408 w 11736"/>
                    <a:gd name="T95" fmla="*/ 3467 h 11590"/>
                    <a:gd name="T96" fmla="*/ 11092 w 11736"/>
                    <a:gd name="T97" fmla="*/ 10936 h 11590"/>
                    <a:gd name="T98" fmla="*/ 643 w 11736"/>
                    <a:gd name="T99" fmla="*/ 10936 h 11590"/>
                    <a:gd name="T100" fmla="*/ 643 w 11736"/>
                    <a:gd name="T101" fmla="*/ 4110 h 11590"/>
                    <a:gd name="T102" fmla="*/ 11092 w 11736"/>
                    <a:gd name="T103" fmla="*/ 4110 h 11590"/>
                    <a:gd name="T104" fmla="*/ 11092 w 11736"/>
                    <a:gd name="T105" fmla="*/ 10936 h 115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1736" h="11590">
                      <a:moveTo>
                        <a:pt x="11408" y="3467"/>
                      </a:moveTo>
                      <a:lnTo>
                        <a:pt x="5982" y="3467"/>
                      </a:lnTo>
                      <a:lnTo>
                        <a:pt x="6819" y="159"/>
                      </a:lnTo>
                      <a:lnTo>
                        <a:pt x="6192" y="0"/>
                      </a:lnTo>
                      <a:lnTo>
                        <a:pt x="5568" y="2470"/>
                      </a:lnTo>
                      <a:lnTo>
                        <a:pt x="4942" y="0"/>
                      </a:lnTo>
                      <a:lnTo>
                        <a:pt x="4317" y="159"/>
                      </a:lnTo>
                      <a:lnTo>
                        <a:pt x="5154" y="3467"/>
                      </a:lnTo>
                      <a:lnTo>
                        <a:pt x="327" y="3467"/>
                      </a:lnTo>
                      <a:lnTo>
                        <a:pt x="327" y="3467"/>
                      </a:lnTo>
                      <a:lnTo>
                        <a:pt x="256" y="3467"/>
                      </a:lnTo>
                      <a:lnTo>
                        <a:pt x="194" y="3485"/>
                      </a:lnTo>
                      <a:lnTo>
                        <a:pt x="141" y="3520"/>
                      </a:lnTo>
                      <a:lnTo>
                        <a:pt x="97" y="3555"/>
                      </a:lnTo>
                      <a:lnTo>
                        <a:pt x="53" y="3608"/>
                      </a:lnTo>
                      <a:lnTo>
                        <a:pt x="27" y="3661"/>
                      </a:lnTo>
                      <a:lnTo>
                        <a:pt x="9" y="3723"/>
                      </a:lnTo>
                      <a:lnTo>
                        <a:pt x="0" y="3785"/>
                      </a:lnTo>
                      <a:lnTo>
                        <a:pt x="0" y="11262"/>
                      </a:lnTo>
                      <a:lnTo>
                        <a:pt x="0" y="11262"/>
                      </a:lnTo>
                      <a:lnTo>
                        <a:pt x="9" y="11324"/>
                      </a:lnTo>
                      <a:lnTo>
                        <a:pt x="27" y="11386"/>
                      </a:lnTo>
                      <a:lnTo>
                        <a:pt x="53" y="11448"/>
                      </a:lnTo>
                      <a:lnTo>
                        <a:pt x="97" y="11492"/>
                      </a:lnTo>
                      <a:lnTo>
                        <a:pt x="141" y="11527"/>
                      </a:lnTo>
                      <a:lnTo>
                        <a:pt x="194" y="11562"/>
                      </a:lnTo>
                      <a:lnTo>
                        <a:pt x="256" y="11580"/>
                      </a:lnTo>
                      <a:lnTo>
                        <a:pt x="327" y="11589"/>
                      </a:lnTo>
                      <a:lnTo>
                        <a:pt x="11408" y="11589"/>
                      </a:lnTo>
                      <a:lnTo>
                        <a:pt x="11408" y="11589"/>
                      </a:lnTo>
                      <a:lnTo>
                        <a:pt x="11479" y="11580"/>
                      </a:lnTo>
                      <a:lnTo>
                        <a:pt x="11541" y="11562"/>
                      </a:lnTo>
                      <a:lnTo>
                        <a:pt x="11594" y="11527"/>
                      </a:lnTo>
                      <a:lnTo>
                        <a:pt x="11638" y="11492"/>
                      </a:lnTo>
                      <a:lnTo>
                        <a:pt x="11682" y="11448"/>
                      </a:lnTo>
                      <a:lnTo>
                        <a:pt x="11708" y="11386"/>
                      </a:lnTo>
                      <a:lnTo>
                        <a:pt x="11726" y="11324"/>
                      </a:lnTo>
                      <a:lnTo>
                        <a:pt x="11735" y="11262"/>
                      </a:lnTo>
                      <a:lnTo>
                        <a:pt x="11735" y="3785"/>
                      </a:lnTo>
                      <a:lnTo>
                        <a:pt x="11735" y="3785"/>
                      </a:lnTo>
                      <a:lnTo>
                        <a:pt x="11726" y="3723"/>
                      </a:lnTo>
                      <a:lnTo>
                        <a:pt x="11708" y="3661"/>
                      </a:lnTo>
                      <a:lnTo>
                        <a:pt x="11682" y="3608"/>
                      </a:lnTo>
                      <a:lnTo>
                        <a:pt x="11638" y="3555"/>
                      </a:lnTo>
                      <a:lnTo>
                        <a:pt x="11594" y="3520"/>
                      </a:lnTo>
                      <a:lnTo>
                        <a:pt x="11541" y="3485"/>
                      </a:lnTo>
                      <a:lnTo>
                        <a:pt x="11479" y="3467"/>
                      </a:lnTo>
                      <a:lnTo>
                        <a:pt x="11408" y="3467"/>
                      </a:lnTo>
                      <a:close/>
                      <a:moveTo>
                        <a:pt x="11092" y="10936"/>
                      </a:moveTo>
                      <a:lnTo>
                        <a:pt x="643" y="10936"/>
                      </a:lnTo>
                      <a:lnTo>
                        <a:pt x="643" y="4110"/>
                      </a:lnTo>
                      <a:lnTo>
                        <a:pt x="11092" y="4110"/>
                      </a:lnTo>
                      <a:lnTo>
                        <a:pt x="11092" y="1093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2DA64"/>
                    </a:gs>
                    <a:gs pos="100000">
                      <a:srgbClr val="987000"/>
                    </a:gs>
                    <a:gs pos="18000">
                      <a:srgbClr val="A27700"/>
                    </a:gs>
                    <a:gs pos="51000">
                      <a:srgbClr val="F2DA64"/>
                    </a:gs>
                    <a:gs pos="71000">
                      <a:srgbClr val="D7B446"/>
                    </a:gs>
                  </a:gsLst>
                  <a:lin ang="0" scaled="1"/>
                  <a:tileRect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u="sng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1345233" y="1067141"/>
                  <a:ext cx="995598" cy="6569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bs-Latn-BA" b="1" u="sng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1. Internet</a:t>
                  </a: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2880312" y="1067141"/>
                  <a:ext cx="1739313" cy="3284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bs-Latn-BA" b="1" u="sng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2. TV</a:t>
                  </a: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1894671" y="3269679"/>
                  <a:ext cx="1739313" cy="3284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bs-Latn-BA" b="1" u="sng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3. Štampa </a:t>
                  </a:r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1626725" y="1466850"/>
                <a:ext cx="126477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bs-Latn-BA" sz="16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Prvi odgovor</a:t>
                </a:r>
              </a:p>
            </p:txBody>
          </p:sp>
        </p:grpSp>
        <p:sp>
          <p:nvSpPr>
            <p:cNvPr id="36" name="Rectangle 35"/>
            <p:cNvSpPr/>
            <p:nvPr/>
          </p:nvSpPr>
          <p:spPr>
            <a:xfrm>
              <a:off x="8006433" y="4583562"/>
              <a:ext cx="371475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just">
                <a:spcAft>
                  <a:spcPts val="300"/>
                </a:spcAft>
                <a:buClr>
                  <a:srgbClr val="660033"/>
                </a:buClr>
                <a:buSzPct val="145000"/>
                <a:tabLst>
                  <a:tab pos="268288" algn="l"/>
                </a:tabLst>
                <a:defRPr/>
              </a:pPr>
              <a:r>
                <a:rPr lang="hr-BA" altLang="sr-Latn-RS" sz="1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Građani Bosne i Hercegovine najčešće se po pitanju evropskih integracija informišu putem </a:t>
              </a:r>
              <a:r>
                <a:rPr lang="hr-BA" altLang="sr-Latn-RS" sz="1400" b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interneta,</a:t>
              </a:r>
              <a:r>
                <a:rPr lang="hr-BA" altLang="sr-Latn-RS" sz="1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a potom slijede </a:t>
              </a:r>
              <a:r>
                <a:rPr lang="hr-BA" altLang="sr-Latn-RS" sz="1400" b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televizija i štampa</a:t>
              </a:r>
              <a:r>
                <a:rPr lang="hr-BA" altLang="sr-Latn-RS" sz="1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03BB9C5-7A43-4640-6F0C-DF760809EE8D}"/>
              </a:ext>
            </a:extLst>
          </p:cNvPr>
          <p:cNvGrpSpPr>
            <a:grpSpLocks noChangeAspect="1"/>
          </p:cNvGrpSpPr>
          <p:nvPr/>
        </p:nvGrpSpPr>
        <p:grpSpPr>
          <a:xfrm>
            <a:off x="2407105" y="4160329"/>
            <a:ext cx="490506" cy="512101"/>
            <a:chOff x="3060700" y="266700"/>
            <a:chExt cx="6057900" cy="6324600"/>
          </a:xfrm>
          <a:gradFill flip="none" rotWithShape="1">
            <a:gsLst>
              <a:gs pos="0">
                <a:srgbClr val="F2DA64"/>
              </a:gs>
              <a:gs pos="100000">
                <a:srgbClr val="987000"/>
              </a:gs>
              <a:gs pos="18000">
                <a:srgbClr val="A27700"/>
              </a:gs>
              <a:gs pos="51000">
                <a:srgbClr val="F2DA64"/>
              </a:gs>
              <a:gs pos="71000">
                <a:srgbClr val="D7B446"/>
              </a:gs>
            </a:gsLst>
            <a:lin ang="0" scaled="1"/>
            <a:tileRect/>
          </a:gradFill>
        </p:grpSpPr>
        <p:sp>
          <p:nvSpPr>
            <p:cNvPr id="5" name="Freeform 259">
              <a:extLst>
                <a:ext uri="{FF2B5EF4-FFF2-40B4-BE49-F238E27FC236}">
                  <a16:creationId xmlns:a16="http://schemas.microsoft.com/office/drawing/2014/main" id="{074FC08D-B340-78FF-16B9-3BDCAA9F59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0700" y="266700"/>
              <a:ext cx="6057900" cy="6324600"/>
            </a:xfrm>
            <a:custGeom>
              <a:avLst/>
              <a:gdLst>
                <a:gd name="T0" fmla="*/ 15030 w 16828"/>
                <a:gd name="T1" fmla="*/ 0 h 17568"/>
                <a:gd name="T2" fmla="*/ 1868 w 16828"/>
                <a:gd name="T3" fmla="*/ 0 h 17568"/>
                <a:gd name="T4" fmla="*/ 0 w 16828"/>
                <a:gd name="T5" fmla="*/ 1799 h 17568"/>
                <a:gd name="T6" fmla="*/ 0 w 16828"/>
                <a:gd name="T7" fmla="*/ 15706 h 17568"/>
                <a:gd name="T8" fmla="*/ 1797 w 16828"/>
                <a:gd name="T9" fmla="*/ 17567 h 17568"/>
                <a:gd name="T10" fmla="*/ 14959 w 16828"/>
                <a:gd name="T11" fmla="*/ 17567 h 17568"/>
                <a:gd name="T12" fmla="*/ 16827 w 16828"/>
                <a:gd name="T13" fmla="*/ 15768 h 17568"/>
                <a:gd name="T14" fmla="*/ 16827 w 16828"/>
                <a:gd name="T15" fmla="*/ 1861 h 17568"/>
                <a:gd name="T16" fmla="*/ 15030 w 16828"/>
                <a:gd name="T17" fmla="*/ 0 h 17568"/>
                <a:gd name="T18" fmla="*/ 16246 w 16828"/>
                <a:gd name="T19" fmla="*/ 15521 h 17568"/>
                <a:gd name="T20" fmla="*/ 14730 w 16828"/>
                <a:gd name="T21" fmla="*/ 16985 h 17568"/>
                <a:gd name="T22" fmla="*/ 2044 w 16828"/>
                <a:gd name="T23" fmla="*/ 16985 h 17568"/>
                <a:gd name="T24" fmla="*/ 581 w 16828"/>
                <a:gd name="T25" fmla="*/ 15468 h 17568"/>
                <a:gd name="T26" fmla="*/ 581 w 16828"/>
                <a:gd name="T27" fmla="*/ 2046 h 17568"/>
                <a:gd name="T28" fmla="*/ 2097 w 16828"/>
                <a:gd name="T29" fmla="*/ 582 h 17568"/>
                <a:gd name="T30" fmla="*/ 14783 w 16828"/>
                <a:gd name="T31" fmla="*/ 582 h 17568"/>
                <a:gd name="T32" fmla="*/ 16246 w 16828"/>
                <a:gd name="T33" fmla="*/ 2099 h 17568"/>
                <a:gd name="T34" fmla="*/ 16246 w 16828"/>
                <a:gd name="T35" fmla="*/ 15521 h 17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828" h="17568">
                  <a:moveTo>
                    <a:pt x="15030" y="0"/>
                  </a:moveTo>
                  <a:lnTo>
                    <a:pt x="1868" y="0"/>
                  </a:lnTo>
                  <a:lnTo>
                    <a:pt x="0" y="1799"/>
                  </a:lnTo>
                  <a:lnTo>
                    <a:pt x="0" y="15706"/>
                  </a:lnTo>
                  <a:lnTo>
                    <a:pt x="1797" y="17567"/>
                  </a:lnTo>
                  <a:lnTo>
                    <a:pt x="14959" y="17567"/>
                  </a:lnTo>
                  <a:lnTo>
                    <a:pt x="16827" y="15768"/>
                  </a:lnTo>
                  <a:lnTo>
                    <a:pt x="16827" y="1861"/>
                  </a:lnTo>
                  <a:lnTo>
                    <a:pt x="15030" y="0"/>
                  </a:lnTo>
                  <a:close/>
                  <a:moveTo>
                    <a:pt x="16246" y="15521"/>
                  </a:moveTo>
                  <a:lnTo>
                    <a:pt x="14730" y="16985"/>
                  </a:lnTo>
                  <a:lnTo>
                    <a:pt x="2044" y="16985"/>
                  </a:lnTo>
                  <a:lnTo>
                    <a:pt x="581" y="15468"/>
                  </a:lnTo>
                  <a:lnTo>
                    <a:pt x="581" y="2046"/>
                  </a:lnTo>
                  <a:lnTo>
                    <a:pt x="2097" y="582"/>
                  </a:lnTo>
                  <a:lnTo>
                    <a:pt x="14783" y="582"/>
                  </a:lnTo>
                  <a:lnTo>
                    <a:pt x="16246" y="2099"/>
                  </a:lnTo>
                  <a:lnTo>
                    <a:pt x="16246" y="1552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" name="Freeform 260">
              <a:extLst>
                <a:ext uri="{FF2B5EF4-FFF2-40B4-BE49-F238E27FC236}">
                  <a16:creationId xmlns:a16="http://schemas.microsoft.com/office/drawing/2014/main" id="{ED47E24A-D9EA-1585-7AA4-4FDC4C445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5888" y="1368425"/>
              <a:ext cx="4325937" cy="4121150"/>
            </a:xfrm>
            <a:custGeom>
              <a:avLst/>
              <a:gdLst>
                <a:gd name="T0" fmla="*/ 2265 w 12018"/>
                <a:gd name="T1" fmla="*/ 0 h 11448"/>
                <a:gd name="T2" fmla="*/ 2203 w 12018"/>
                <a:gd name="T3" fmla="*/ 9 h 11448"/>
                <a:gd name="T4" fmla="*/ 2079 w 12018"/>
                <a:gd name="T5" fmla="*/ 53 h 11448"/>
                <a:gd name="T6" fmla="*/ 2000 w 12018"/>
                <a:gd name="T7" fmla="*/ 141 h 11448"/>
                <a:gd name="T8" fmla="*/ 1947 w 12018"/>
                <a:gd name="T9" fmla="*/ 256 h 11448"/>
                <a:gd name="T10" fmla="*/ 1938 w 12018"/>
                <a:gd name="T11" fmla="*/ 1694 h 11448"/>
                <a:gd name="T12" fmla="*/ 326 w 12018"/>
                <a:gd name="T13" fmla="*/ 1694 h 11448"/>
                <a:gd name="T14" fmla="*/ 203 w 12018"/>
                <a:gd name="T15" fmla="*/ 1720 h 11448"/>
                <a:gd name="T16" fmla="*/ 97 w 12018"/>
                <a:gd name="T17" fmla="*/ 1791 h 11448"/>
                <a:gd name="T18" fmla="*/ 26 w 12018"/>
                <a:gd name="T19" fmla="*/ 1896 h 11448"/>
                <a:gd name="T20" fmla="*/ 0 w 12018"/>
                <a:gd name="T21" fmla="*/ 2020 h 11448"/>
                <a:gd name="T22" fmla="*/ 0 w 12018"/>
                <a:gd name="T23" fmla="*/ 11121 h 11448"/>
                <a:gd name="T24" fmla="*/ 26 w 12018"/>
                <a:gd name="T25" fmla="*/ 11244 h 11448"/>
                <a:gd name="T26" fmla="*/ 97 w 12018"/>
                <a:gd name="T27" fmla="*/ 11350 h 11448"/>
                <a:gd name="T28" fmla="*/ 203 w 12018"/>
                <a:gd name="T29" fmla="*/ 11421 h 11448"/>
                <a:gd name="T30" fmla="*/ 326 w 12018"/>
                <a:gd name="T31" fmla="*/ 11447 h 11448"/>
                <a:gd name="T32" fmla="*/ 11691 w 12018"/>
                <a:gd name="T33" fmla="*/ 11447 h 11448"/>
                <a:gd name="T34" fmla="*/ 11752 w 12018"/>
                <a:gd name="T35" fmla="*/ 11438 h 11448"/>
                <a:gd name="T36" fmla="*/ 11876 w 12018"/>
                <a:gd name="T37" fmla="*/ 11394 h 11448"/>
                <a:gd name="T38" fmla="*/ 11964 w 12018"/>
                <a:gd name="T39" fmla="*/ 11306 h 11448"/>
                <a:gd name="T40" fmla="*/ 12008 w 12018"/>
                <a:gd name="T41" fmla="*/ 11191 h 11448"/>
                <a:gd name="T42" fmla="*/ 12017 w 12018"/>
                <a:gd name="T43" fmla="*/ 326 h 11448"/>
                <a:gd name="T44" fmla="*/ 12008 w 12018"/>
                <a:gd name="T45" fmla="*/ 256 h 11448"/>
                <a:gd name="T46" fmla="*/ 11964 w 12018"/>
                <a:gd name="T47" fmla="*/ 141 h 11448"/>
                <a:gd name="T48" fmla="*/ 11876 w 12018"/>
                <a:gd name="T49" fmla="*/ 53 h 11448"/>
                <a:gd name="T50" fmla="*/ 11752 w 12018"/>
                <a:gd name="T51" fmla="*/ 9 h 11448"/>
                <a:gd name="T52" fmla="*/ 652 w 12018"/>
                <a:gd name="T53" fmla="*/ 2346 h 11448"/>
                <a:gd name="T54" fmla="*/ 1938 w 12018"/>
                <a:gd name="T55" fmla="*/ 10794 h 11448"/>
                <a:gd name="T56" fmla="*/ 652 w 12018"/>
                <a:gd name="T57" fmla="*/ 2346 h 11448"/>
                <a:gd name="T58" fmla="*/ 2590 w 12018"/>
                <a:gd name="T59" fmla="*/ 10794 h 11448"/>
                <a:gd name="T60" fmla="*/ 2590 w 12018"/>
                <a:gd name="T61" fmla="*/ 653 h 11448"/>
                <a:gd name="T62" fmla="*/ 11365 w 12018"/>
                <a:gd name="T63" fmla="*/ 10794 h 1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018" h="11448">
                  <a:moveTo>
                    <a:pt x="11691" y="0"/>
                  </a:moveTo>
                  <a:lnTo>
                    <a:pt x="2265" y="0"/>
                  </a:lnTo>
                  <a:lnTo>
                    <a:pt x="2265" y="0"/>
                  </a:lnTo>
                  <a:lnTo>
                    <a:pt x="2203" y="9"/>
                  </a:lnTo>
                  <a:lnTo>
                    <a:pt x="2141" y="26"/>
                  </a:lnTo>
                  <a:lnTo>
                    <a:pt x="2079" y="53"/>
                  </a:lnTo>
                  <a:lnTo>
                    <a:pt x="2035" y="97"/>
                  </a:lnTo>
                  <a:lnTo>
                    <a:pt x="2000" y="141"/>
                  </a:lnTo>
                  <a:lnTo>
                    <a:pt x="1965" y="203"/>
                  </a:lnTo>
                  <a:lnTo>
                    <a:pt x="1947" y="256"/>
                  </a:lnTo>
                  <a:lnTo>
                    <a:pt x="1938" y="326"/>
                  </a:lnTo>
                  <a:lnTo>
                    <a:pt x="1938" y="1694"/>
                  </a:lnTo>
                  <a:lnTo>
                    <a:pt x="326" y="1694"/>
                  </a:lnTo>
                  <a:lnTo>
                    <a:pt x="326" y="1694"/>
                  </a:lnTo>
                  <a:lnTo>
                    <a:pt x="265" y="1703"/>
                  </a:lnTo>
                  <a:lnTo>
                    <a:pt x="203" y="1720"/>
                  </a:lnTo>
                  <a:lnTo>
                    <a:pt x="141" y="1756"/>
                  </a:lnTo>
                  <a:lnTo>
                    <a:pt x="97" y="1791"/>
                  </a:lnTo>
                  <a:lnTo>
                    <a:pt x="53" y="1843"/>
                  </a:lnTo>
                  <a:lnTo>
                    <a:pt x="26" y="1896"/>
                  </a:lnTo>
                  <a:lnTo>
                    <a:pt x="9" y="1958"/>
                  </a:lnTo>
                  <a:lnTo>
                    <a:pt x="0" y="2020"/>
                  </a:lnTo>
                  <a:lnTo>
                    <a:pt x="0" y="11121"/>
                  </a:lnTo>
                  <a:lnTo>
                    <a:pt x="0" y="11121"/>
                  </a:lnTo>
                  <a:lnTo>
                    <a:pt x="9" y="11191"/>
                  </a:lnTo>
                  <a:lnTo>
                    <a:pt x="26" y="11244"/>
                  </a:lnTo>
                  <a:lnTo>
                    <a:pt x="53" y="11306"/>
                  </a:lnTo>
                  <a:lnTo>
                    <a:pt x="97" y="11350"/>
                  </a:lnTo>
                  <a:lnTo>
                    <a:pt x="141" y="11394"/>
                  </a:lnTo>
                  <a:lnTo>
                    <a:pt x="203" y="11421"/>
                  </a:lnTo>
                  <a:lnTo>
                    <a:pt x="265" y="11438"/>
                  </a:lnTo>
                  <a:lnTo>
                    <a:pt x="326" y="11447"/>
                  </a:lnTo>
                  <a:lnTo>
                    <a:pt x="2265" y="11447"/>
                  </a:lnTo>
                  <a:lnTo>
                    <a:pt x="11691" y="11447"/>
                  </a:lnTo>
                  <a:lnTo>
                    <a:pt x="11691" y="11447"/>
                  </a:lnTo>
                  <a:lnTo>
                    <a:pt x="11752" y="11438"/>
                  </a:lnTo>
                  <a:lnTo>
                    <a:pt x="11814" y="11421"/>
                  </a:lnTo>
                  <a:lnTo>
                    <a:pt x="11876" y="11394"/>
                  </a:lnTo>
                  <a:lnTo>
                    <a:pt x="11920" y="11350"/>
                  </a:lnTo>
                  <a:lnTo>
                    <a:pt x="11964" y="11306"/>
                  </a:lnTo>
                  <a:lnTo>
                    <a:pt x="11991" y="11244"/>
                  </a:lnTo>
                  <a:lnTo>
                    <a:pt x="12008" y="11191"/>
                  </a:lnTo>
                  <a:lnTo>
                    <a:pt x="12017" y="11121"/>
                  </a:lnTo>
                  <a:lnTo>
                    <a:pt x="12017" y="326"/>
                  </a:lnTo>
                  <a:lnTo>
                    <a:pt x="12017" y="326"/>
                  </a:lnTo>
                  <a:lnTo>
                    <a:pt x="12008" y="256"/>
                  </a:lnTo>
                  <a:lnTo>
                    <a:pt x="11991" y="203"/>
                  </a:lnTo>
                  <a:lnTo>
                    <a:pt x="11964" y="141"/>
                  </a:lnTo>
                  <a:lnTo>
                    <a:pt x="11920" y="97"/>
                  </a:lnTo>
                  <a:lnTo>
                    <a:pt x="11876" y="53"/>
                  </a:lnTo>
                  <a:lnTo>
                    <a:pt x="11814" y="26"/>
                  </a:lnTo>
                  <a:lnTo>
                    <a:pt x="11752" y="9"/>
                  </a:lnTo>
                  <a:lnTo>
                    <a:pt x="11691" y="0"/>
                  </a:lnTo>
                  <a:close/>
                  <a:moveTo>
                    <a:pt x="652" y="2346"/>
                  </a:moveTo>
                  <a:lnTo>
                    <a:pt x="1938" y="2346"/>
                  </a:lnTo>
                  <a:lnTo>
                    <a:pt x="1938" y="10794"/>
                  </a:lnTo>
                  <a:lnTo>
                    <a:pt x="652" y="10794"/>
                  </a:lnTo>
                  <a:lnTo>
                    <a:pt x="652" y="2346"/>
                  </a:lnTo>
                  <a:close/>
                  <a:moveTo>
                    <a:pt x="11365" y="10794"/>
                  </a:moveTo>
                  <a:lnTo>
                    <a:pt x="2590" y="10794"/>
                  </a:lnTo>
                  <a:lnTo>
                    <a:pt x="2590" y="2020"/>
                  </a:lnTo>
                  <a:lnTo>
                    <a:pt x="2590" y="653"/>
                  </a:lnTo>
                  <a:lnTo>
                    <a:pt x="11365" y="653"/>
                  </a:lnTo>
                  <a:lnTo>
                    <a:pt x="11365" y="1079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 261">
              <a:extLst>
                <a:ext uri="{FF2B5EF4-FFF2-40B4-BE49-F238E27FC236}">
                  <a16:creationId xmlns:a16="http://schemas.microsoft.com/office/drawing/2014/main" id="{A70D3955-A664-CA47-FB0A-9DA4F05C9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1600" y="1978025"/>
              <a:ext cx="1149350" cy="1435100"/>
            </a:xfrm>
            <a:custGeom>
              <a:avLst/>
              <a:gdLst>
                <a:gd name="T0" fmla="*/ 3190 w 3191"/>
                <a:gd name="T1" fmla="*/ 0 h 3987"/>
                <a:gd name="T2" fmla="*/ 0 w 3191"/>
                <a:gd name="T3" fmla="*/ 0 h 3987"/>
                <a:gd name="T4" fmla="*/ 0 w 3191"/>
                <a:gd name="T5" fmla="*/ 3986 h 3987"/>
                <a:gd name="T6" fmla="*/ 3190 w 3191"/>
                <a:gd name="T7" fmla="*/ 3986 h 3987"/>
                <a:gd name="T8" fmla="*/ 3190 w 3191"/>
                <a:gd name="T9" fmla="*/ 0 h 3987"/>
                <a:gd name="T10" fmla="*/ 2538 w 3191"/>
                <a:gd name="T11" fmla="*/ 3333 h 3987"/>
                <a:gd name="T12" fmla="*/ 652 w 3191"/>
                <a:gd name="T13" fmla="*/ 3333 h 3987"/>
                <a:gd name="T14" fmla="*/ 652 w 3191"/>
                <a:gd name="T15" fmla="*/ 652 h 3987"/>
                <a:gd name="T16" fmla="*/ 2538 w 3191"/>
                <a:gd name="T17" fmla="*/ 652 h 3987"/>
                <a:gd name="T18" fmla="*/ 2538 w 3191"/>
                <a:gd name="T19" fmla="*/ 3333 h 3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91" h="3987">
                  <a:moveTo>
                    <a:pt x="3190" y="0"/>
                  </a:moveTo>
                  <a:lnTo>
                    <a:pt x="0" y="0"/>
                  </a:lnTo>
                  <a:lnTo>
                    <a:pt x="0" y="3986"/>
                  </a:lnTo>
                  <a:lnTo>
                    <a:pt x="3190" y="3986"/>
                  </a:lnTo>
                  <a:lnTo>
                    <a:pt x="3190" y="0"/>
                  </a:lnTo>
                  <a:close/>
                  <a:moveTo>
                    <a:pt x="2538" y="3333"/>
                  </a:moveTo>
                  <a:lnTo>
                    <a:pt x="652" y="3333"/>
                  </a:lnTo>
                  <a:lnTo>
                    <a:pt x="652" y="652"/>
                  </a:lnTo>
                  <a:lnTo>
                    <a:pt x="2538" y="652"/>
                  </a:lnTo>
                  <a:lnTo>
                    <a:pt x="2538" y="333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 262">
              <a:extLst>
                <a:ext uri="{FF2B5EF4-FFF2-40B4-BE49-F238E27FC236}">
                  <a16:creationId xmlns:a16="http://schemas.microsoft.com/office/drawing/2014/main" id="{EF4845C3-FA5E-14E5-C93D-BD7E55E48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7963" y="3778250"/>
              <a:ext cx="2320925" cy="234950"/>
            </a:xfrm>
            <a:custGeom>
              <a:avLst/>
              <a:gdLst>
                <a:gd name="T0" fmla="*/ 6448 w 6449"/>
                <a:gd name="T1" fmla="*/ 0 h 654"/>
                <a:gd name="T2" fmla="*/ 0 w 6449"/>
                <a:gd name="T3" fmla="*/ 0 h 654"/>
                <a:gd name="T4" fmla="*/ 0 w 6449"/>
                <a:gd name="T5" fmla="*/ 653 h 654"/>
                <a:gd name="T6" fmla="*/ 6448 w 6449"/>
                <a:gd name="T7" fmla="*/ 653 h 654"/>
                <a:gd name="T8" fmla="*/ 6448 w 6449"/>
                <a:gd name="T9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49" h="654">
                  <a:moveTo>
                    <a:pt x="6448" y="0"/>
                  </a:moveTo>
                  <a:lnTo>
                    <a:pt x="0" y="0"/>
                  </a:lnTo>
                  <a:lnTo>
                    <a:pt x="0" y="653"/>
                  </a:lnTo>
                  <a:lnTo>
                    <a:pt x="6448" y="653"/>
                  </a:lnTo>
                  <a:lnTo>
                    <a:pt x="644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 263">
              <a:extLst>
                <a:ext uri="{FF2B5EF4-FFF2-40B4-BE49-F238E27FC236}">
                  <a16:creationId xmlns:a16="http://schemas.microsoft.com/office/drawing/2014/main" id="{3736506E-C132-5CFC-A11A-0881201AF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7963" y="4378325"/>
              <a:ext cx="2320925" cy="231775"/>
            </a:xfrm>
            <a:custGeom>
              <a:avLst/>
              <a:gdLst>
                <a:gd name="T0" fmla="*/ 6448 w 6449"/>
                <a:gd name="T1" fmla="*/ 0 h 645"/>
                <a:gd name="T2" fmla="*/ 0 w 6449"/>
                <a:gd name="T3" fmla="*/ 0 h 645"/>
                <a:gd name="T4" fmla="*/ 0 w 6449"/>
                <a:gd name="T5" fmla="*/ 644 h 645"/>
                <a:gd name="T6" fmla="*/ 6448 w 6449"/>
                <a:gd name="T7" fmla="*/ 644 h 645"/>
                <a:gd name="T8" fmla="*/ 6448 w 6449"/>
                <a:gd name="T9" fmla="*/ 0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49" h="645">
                  <a:moveTo>
                    <a:pt x="6448" y="0"/>
                  </a:moveTo>
                  <a:lnTo>
                    <a:pt x="0" y="0"/>
                  </a:lnTo>
                  <a:lnTo>
                    <a:pt x="0" y="644"/>
                  </a:lnTo>
                  <a:lnTo>
                    <a:pt x="6448" y="644"/>
                  </a:lnTo>
                  <a:lnTo>
                    <a:pt x="644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 264">
              <a:extLst>
                <a:ext uri="{FF2B5EF4-FFF2-40B4-BE49-F238E27FC236}">
                  <a16:creationId xmlns:a16="http://schemas.microsoft.com/office/drawing/2014/main" id="{F3A00084-B8C7-3A2D-51B9-768955E27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7963" y="3178175"/>
              <a:ext cx="790575" cy="234950"/>
            </a:xfrm>
            <a:custGeom>
              <a:avLst/>
              <a:gdLst>
                <a:gd name="T0" fmla="*/ 2194 w 2195"/>
                <a:gd name="T1" fmla="*/ 0 h 654"/>
                <a:gd name="T2" fmla="*/ 0 w 2195"/>
                <a:gd name="T3" fmla="*/ 0 h 654"/>
                <a:gd name="T4" fmla="*/ 0 w 2195"/>
                <a:gd name="T5" fmla="*/ 653 h 654"/>
                <a:gd name="T6" fmla="*/ 2194 w 2195"/>
                <a:gd name="T7" fmla="*/ 653 h 654"/>
                <a:gd name="T8" fmla="*/ 2194 w 2195"/>
                <a:gd name="T9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5" h="654">
                  <a:moveTo>
                    <a:pt x="2194" y="0"/>
                  </a:moveTo>
                  <a:lnTo>
                    <a:pt x="0" y="0"/>
                  </a:lnTo>
                  <a:lnTo>
                    <a:pt x="0" y="653"/>
                  </a:lnTo>
                  <a:lnTo>
                    <a:pt x="2194" y="653"/>
                  </a:lnTo>
                  <a:lnTo>
                    <a:pt x="2194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Freeform 265">
              <a:extLst>
                <a:ext uri="{FF2B5EF4-FFF2-40B4-BE49-F238E27FC236}">
                  <a16:creationId xmlns:a16="http://schemas.microsoft.com/office/drawing/2014/main" id="{8AF0A6F1-5696-098A-FCD2-491FBB03D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7963" y="2578100"/>
              <a:ext cx="790575" cy="234950"/>
            </a:xfrm>
            <a:custGeom>
              <a:avLst/>
              <a:gdLst>
                <a:gd name="T0" fmla="*/ 2194 w 2195"/>
                <a:gd name="T1" fmla="*/ 0 h 653"/>
                <a:gd name="T2" fmla="*/ 0 w 2195"/>
                <a:gd name="T3" fmla="*/ 0 h 653"/>
                <a:gd name="T4" fmla="*/ 0 w 2195"/>
                <a:gd name="T5" fmla="*/ 652 h 653"/>
                <a:gd name="T6" fmla="*/ 2194 w 2195"/>
                <a:gd name="T7" fmla="*/ 652 h 653"/>
                <a:gd name="T8" fmla="*/ 2194 w 2195"/>
                <a:gd name="T9" fmla="*/ 0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5" h="653">
                  <a:moveTo>
                    <a:pt x="2194" y="0"/>
                  </a:moveTo>
                  <a:lnTo>
                    <a:pt x="0" y="0"/>
                  </a:lnTo>
                  <a:lnTo>
                    <a:pt x="0" y="652"/>
                  </a:lnTo>
                  <a:lnTo>
                    <a:pt x="2194" y="652"/>
                  </a:lnTo>
                  <a:lnTo>
                    <a:pt x="2194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" name="Freeform 266">
              <a:extLst>
                <a:ext uri="{FF2B5EF4-FFF2-40B4-BE49-F238E27FC236}">
                  <a16:creationId xmlns:a16="http://schemas.microsoft.com/office/drawing/2014/main" id="{3288685F-3172-27C3-2B23-ABF29E41C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7963" y="1978025"/>
              <a:ext cx="790575" cy="234950"/>
            </a:xfrm>
            <a:custGeom>
              <a:avLst/>
              <a:gdLst>
                <a:gd name="T0" fmla="*/ 2194 w 2195"/>
                <a:gd name="T1" fmla="*/ 0 h 653"/>
                <a:gd name="T2" fmla="*/ 0 w 2195"/>
                <a:gd name="T3" fmla="*/ 0 h 653"/>
                <a:gd name="T4" fmla="*/ 0 w 2195"/>
                <a:gd name="T5" fmla="*/ 652 h 653"/>
                <a:gd name="T6" fmla="*/ 2194 w 2195"/>
                <a:gd name="T7" fmla="*/ 652 h 653"/>
                <a:gd name="T8" fmla="*/ 2194 w 2195"/>
                <a:gd name="T9" fmla="*/ 0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5" h="653">
                  <a:moveTo>
                    <a:pt x="2194" y="0"/>
                  </a:moveTo>
                  <a:lnTo>
                    <a:pt x="0" y="0"/>
                  </a:lnTo>
                  <a:lnTo>
                    <a:pt x="0" y="652"/>
                  </a:lnTo>
                  <a:lnTo>
                    <a:pt x="2194" y="652"/>
                  </a:lnTo>
                  <a:lnTo>
                    <a:pt x="2194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10535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794069" y="110674"/>
            <a:ext cx="11302794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pl-PL" sz="2000" cap="all" dirty="0">
                <a:latin typeface="Arial" panose="020B0604020202020204" pitchFamily="34" charset="0"/>
                <a:cs typeface="Arial" panose="020B0604020202020204" pitchFamily="34" charset="0"/>
              </a:rPr>
              <a:t>12. Najveći donator sredstava Bosni i Hercegovini je ...?</a:t>
            </a:r>
            <a:br>
              <a:rPr lang="bs-Latn-BA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s-Latn-BA" sz="20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3ED78B-AEE9-467A-9060-57BD37EE63BD}"/>
              </a:ext>
            </a:extLst>
          </p:cNvPr>
          <p:cNvSpPr/>
          <p:nvPr/>
        </p:nvSpPr>
        <p:spPr>
          <a:xfrm>
            <a:off x="966817" y="515954"/>
            <a:ext cx="296587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BiH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=1.20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FBiH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=7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4,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=418,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DB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=28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54598"/>
            <a:ext cx="1445565" cy="2712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57276" y="2257692"/>
            <a:ext cx="2847974" cy="22313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Najveći donator sredstava Bosni i Hercegovini, po mišljenju većine građana Bosne i Hercegovine, je Evropska unija. </a:t>
            </a: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endParaRPr lang="bs-Latn-BA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Poslije Evropske unije, za građane iz Federacije BiH najveći donator  je Turska, a po mišljenju građana iz Republike Srpske najveći donatori su Rusija i Kina. </a:t>
            </a:r>
          </a:p>
        </p:txBody>
      </p:sp>
      <p:graphicFrame>
        <p:nvGraphicFramePr>
          <p:cNvPr id="12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8462490"/>
              </p:ext>
            </p:extLst>
          </p:nvPr>
        </p:nvGraphicFramePr>
        <p:xfrm>
          <a:off x="4770437" y="941387"/>
          <a:ext cx="6650037" cy="4897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33330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794069" y="145388"/>
            <a:ext cx="11302794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pl-PL" sz="2000" cap="all" dirty="0">
                <a:latin typeface="Arial" panose="020B0604020202020204" pitchFamily="34" charset="0"/>
                <a:cs typeface="Arial" panose="020B0604020202020204" pitchFamily="34" charset="0"/>
              </a:rPr>
              <a:t>13. Kada će, po Vašim procjenama, Bosna i Hercegovina ući u EU?</a:t>
            </a:r>
            <a:br>
              <a:rPr lang="bs-Latn-BA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s-Latn-BA" sz="20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3ED78B-AEE9-467A-9060-57BD37EE63BD}"/>
              </a:ext>
            </a:extLst>
          </p:cNvPr>
          <p:cNvSpPr/>
          <p:nvPr/>
        </p:nvSpPr>
        <p:spPr>
          <a:xfrm>
            <a:off x="966817" y="567230"/>
            <a:ext cx="296587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BiH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=1.20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FBiH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=7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4,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=418,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DB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=28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54598"/>
            <a:ext cx="1445565" cy="271239"/>
          </a:xfrm>
          <a:prstGeom prst="rect">
            <a:avLst/>
          </a:prstGeom>
        </p:spPr>
      </p:pic>
      <p:graphicFrame>
        <p:nvGraphicFramePr>
          <p:cNvPr id="11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0111222"/>
              </p:ext>
            </p:extLst>
          </p:nvPr>
        </p:nvGraphicFramePr>
        <p:xfrm>
          <a:off x="4653644" y="867990"/>
          <a:ext cx="7060746" cy="5109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55799" y="1567542"/>
            <a:ext cx="2847974" cy="36009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Jedna trećina </a:t>
            </a:r>
            <a:r>
              <a:rPr lang="hr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građana Bosne i Hercegovine smatra da će Bosna i Hercegovina ući u EU za najviše 10 godina (34,0%), a malo manje od jedne trećine (28,9%) građana </a:t>
            </a:r>
            <a:r>
              <a:rPr lang="en-US" altLang="sr-Latn-RS" sz="14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smatra</a:t>
            </a:r>
            <a:r>
              <a:rPr lang="en-US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da </a:t>
            </a: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se to neće nikada desiti</a:t>
            </a:r>
            <a:r>
              <a:rPr lang="hr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endParaRPr lang="hr-BA" altLang="sr-Latn-RS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hr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38,7% u Federaciji BiH vidi Bosnu i Hercegovinu u EU za najviše 10 godina, dok je takvog mišljenja gotovo jedna četvrtina građana u Republici Srpskoj.</a:t>
            </a: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endParaRPr lang="hr-BA" altLang="sr-Latn-RS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hr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 od 10 građana Republike Srpske procjenjuje da Bosna i Hercegovina nikada neće ući u EU. </a:t>
            </a:r>
          </a:p>
        </p:txBody>
      </p:sp>
    </p:spTree>
    <p:extLst>
      <p:ext uri="{BB962C8B-B14F-4D97-AF65-F5344CB8AC3E}">
        <p14:creationId xmlns:p14="http://schemas.microsoft.com/office/powerpoint/2010/main" val="397232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819744" y="136841"/>
            <a:ext cx="11302794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pl-PL" sz="2000" cap="all" dirty="0">
                <a:latin typeface="Arial" panose="020B0604020202020204" pitchFamily="34" charset="0"/>
                <a:cs typeface="Arial" panose="020B0604020202020204" pitchFamily="34" charset="0"/>
              </a:rPr>
              <a:t>14. Po Vašem mišljenju, ima li evropski put Bosne i Hercegovine alternativu?</a:t>
            </a:r>
            <a:br>
              <a:rPr lang="bs-Latn-BA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s-Latn-BA" sz="20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3ED78B-AEE9-467A-9060-57BD37EE63BD}"/>
              </a:ext>
            </a:extLst>
          </p:cNvPr>
          <p:cNvSpPr/>
          <p:nvPr/>
        </p:nvSpPr>
        <p:spPr>
          <a:xfrm>
            <a:off x="966817" y="550520"/>
            <a:ext cx="296587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BiH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=1.20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FBiH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=7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4,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=418,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DB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=28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54598"/>
            <a:ext cx="1445565" cy="27123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310348" y="1052967"/>
            <a:ext cx="10318873" cy="4506912"/>
            <a:chOff x="714376" y="1052967"/>
            <a:chExt cx="10318873" cy="4506912"/>
          </a:xfrm>
        </p:grpSpPr>
        <p:graphicFrame>
          <p:nvGraphicFramePr>
            <p:cNvPr id="12" name="Content Placeholder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49121659"/>
                </p:ext>
              </p:extLst>
            </p:nvPr>
          </p:nvGraphicFramePr>
          <p:xfrm>
            <a:off x="2478211" y="1052967"/>
            <a:ext cx="8555038" cy="45069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714376" y="2588174"/>
              <a:ext cx="2686049" cy="10772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 algn="just">
                <a:spcAft>
                  <a:spcPts val="300"/>
                </a:spcAft>
                <a:buClr>
                  <a:srgbClr val="660033"/>
                </a:buClr>
                <a:buSzPct val="145000"/>
                <a:tabLst>
                  <a:tab pos="268288" algn="l"/>
                </a:tabLst>
                <a:defRPr/>
              </a:pPr>
              <a:r>
                <a:rPr lang="bs-Latn-BA" altLang="sr-Latn-RS" sz="1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Pet od 10 građana vjeruje da evropski put Bosne i Hercegovine nema alternativu, dok je suprotnog mišljenja 4 od 10 građana u Bosni i Hercegovini.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99822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E915AA-A608-DA93-E5F9-AEC559943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>
            <a:extLst>
              <a:ext uri="{FF2B5EF4-FFF2-40B4-BE49-F238E27FC236}">
                <a16:creationId xmlns:a16="http://schemas.microsoft.com/office/drawing/2014/main" id="{943FE1F9-D374-88A3-7710-B5A14D72D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69" y="145388"/>
            <a:ext cx="11302794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pl-PL" sz="2000" cap="all" dirty="0">
                <a:latin typeface="Arial" panose="020B0604020202020204" pitchFamily="34" charset="0"/>
                <a:cs typeface="Arial" panose="020B0604020202020204" pitchFamily="34" charset="0"/>
              </a:rPr>
              <a:t>15. </a:t>
            </a: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KOJU OBLAST SMATRATE NAJVAŽNIJOM ZA UNAPREĐENJE U OKVIRU IPA PODRŠKE? </a:t>
            </a:r>
            <a:br>
              <a:rPr lang="bs-Latn-BA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s-Latn-BA" sz="20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533BEC-F7E4-37D0-09BB-6B22992F0A01}"/>
              </a:ext>
            </a:extLst>
          </p:cNvPr>
          <p:cNvSpPr/>
          <p:nvPr/>
        </p:nvSpPr>
        <p:spPr>
          <a:xfrm>
            <a:off x="966817" y="567230"/>
            <a:ext cx="296587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BiH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=1.20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FBiH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=7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4,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=418,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DB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=28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71EB73-8B25-A139-EF36-F5A022178B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54598"/>
            <a:ext cx="1445565" cy="271239"/>
          </a:xfrm>
          <a:prstGeom prst="rect">
            <a:avLst/>
          </a:prstGeom>
        </p:spPr>
      </p:pic>
      <p:graphicFrame>
        <p:nvGraphicFramePr>
          <p:cNvPr id="11" name="Content Placeholder 7">
            <a:extLst>
              <a:ext uri="{FF2B5EF4-FFF2-40B4-BE49-F238E27FC236}">
                <a16:creationId xmlns:a16="http://schemas.microsoft.com/office/drawing/2014/main" id="{76C3129B-CC63-74F7-1481-FBAC60B551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5283490"/>
              </p:ext>
            </p:extLst>
          </p:nvPr>
        </p:nvGraphicFramePr>
        <p:xfrm>
          <a:off x="4653644" y="867990"/>
          <a:ext cx="7060746" cy="5109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2423BDE-EA14-08FD-9EC2-83BB1B11A6AD}"/>
              </a:ext>
            </a:extLst>
          </p:cNvPr>
          <p:cNvSpPr txBox="1"/>
          <p:nvPr/>
        </p:nvSpPr>
        <p:spPr>
          <a:xfrm>
            <a:off x="1255799" y="1567542"/>
            <a:ext cx="2847974" cy="42088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Dvije petine </a:t>
            </a:r>
            <a:r>
              <a:rPr lang="hr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građana Bosne i Hercegovine smatra da su  ekonomija, razvoj tržišta i poljoprivrede najvažniji za unapređenje u okviru IPA podrške. </a:t>
            </a: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hr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Uz ekonomsku oblast, jednaku važnost za građane ima vladavina prava i borba protiv korupcije.</a:t>
            </a: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endParaRPr lang="hr-BA" altLang="sr-Latn-RS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hr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Uz ove dvije oblasti u okviru IPA podrške, građani Republike Srpske vide veću važnost u razvoju infrastrukture u energetskom sektoru u odnosu na građane Federacije BiH (21,2% vs 14,7%), dok građani u Federaciji BiH važnijim smatraju vladavinu prava i borbu protiv korupcije (43,2% vs 34,9%).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196DAD-EAD2-2729-52FC-FC03CE6467ED}"/>
              </a:ext>
            </a:extLst>
          </p:cNvPr>
          <p:cNvSpPr txBox="1"/>
          <p:nvPr/>
        </p:nvSpPr>
        <p:spPr>
          <a:xfrm>
            <a:off x="4837176" y="380239"/>
            <a:ext cx="741889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(Instrument </a:t>
            </a:r>
            <a:r>
              <a:rPr lang="en-GB" sz="11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pretpristupne</a:t>
            </a:r>
            <a:r>
              <a:rPr lang="en-GB" sz="11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pomoći</a:t>
            </a:r>
            <a:r>
              <a:rPr lang="en-GB" sz="11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1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glavni</a:t>
            </a:r>
            <a:r>
              <a:rPr lang="en-GB" sz="11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finansijski</a:t>
            </a:r>
            <a:r>
              <a:rPr lang="en-GB" sz="11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instrument </a:t>
            </a:r>
            <a:r>
              <a:rPr lang="en-GB" sz="11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Evropske</a:t>
            </a:r>
            <a:r>
              <a:rPr lang="en-GB" sz="11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unije</a:t>
            </a:r>
            <a:r>
              <a:rPr lang="en-GB" sz="11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GB" sz="11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pružanje</a:t>
            </a:r>
            <a:r>
              <a:rPr lang="en-GB" sz="11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pomoći</a:t>
            </a:r>
            <a:r>
              <a:rPr lang="en-GB" sz="11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državama</a:t>
            </a:r>
            <a:r>
              <a:rPr lang="en-GB" sz="11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korisnicima</a:t>
            </a:r>
            <a:r>
              <a:rPr lang="en-GB" sz="11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GB" sz="11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postepenom</a:t>
            </a:r>
            <a:r>
              <a:rPr lang="en-GB" sz="11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usklađivanju</a:t>
            </a:r>
            <a:r>
              <a:rPr lang="en-GB" sz="11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GB" sz="11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standardima</a:t>
            </a:r>
            <a:r>
              <a:rPr lang="en-GB" sz="11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11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politikama</a:t>
            </a:r>
            <a:r>
              <a:rPr lang="en-GB" sz="11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EU</a:t>
            </a:r>
            <a:r>
              <a:rPr lang="bs-Latn-BA" sz="11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1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s </a:t>
            </a:r>
            <a:r>
              <a:rPr lang="en-GB" sz="11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ciljem</a:t>
            </a:r>
            <a:r>
              <a:rPr lang="en-GB" sz="11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članstva</a:t>
            </a:r>
            <a:r>
              <a:rPr lang="en-GB" sz="11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 EU)</a:t>
            </a:r>
            <a:endParaRPr lang="en-GB" sz="11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1469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7EBFBA-8680-D3B6-ABA1-D62DD6ABE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>
            <a:extLst>
              <a:ext uri="{FF2B5EF4-FFF2-40B4-BE49-F238E27FC236}">
                <a16:creationId xmlns:a16="http://schemas.microsoft.com/office/drawing/2014/main" id="{00B8FD97-E9C8-2FD9-68AC-4D0BEAE2D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744" y="98926"/>
            <a:ext cx="11302794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pl-PL" sz="2000" cap="all" dirty="0">
                <a:latin typeface="Arial" panose="020B0604020202020204" pitchFamily="34" charset="0"/>
                <a:cs typeface="Arial" panose="020B0604020202020204" pitchFamily="34" charset="0"/>
              </a:rPr>
              <a:t>16. </a:t>
            </a: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DA LI STE ČULI ZA PROGRAME TERITORIJALNE SARADNJE (PREKOGRANIČNE, TRANSNACIONALNE, MEĐUREGIONALNE)</a:t>
            </a:r>
            <a:r>
              <a:rPr lang="pl-PL" sz="2000" cap="all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bs-Latn-BA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s-Latn-BA" sz="20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E7E715-146F-ACD5-2807-089016A55182}"/>
              </a:ext>
            </a:extLst>
          </p:cNvPr>
          <p:cNvSpPr/>
          <p:nvPr/>
        </p:nvSpPr>
        <p:spPr>
          <a:xfrm>
            <a:off x="966817" y="733400"/>
            <a:ext cx="296587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BiH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=1.20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FBiH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=7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4,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=418,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DB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=28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462E8F-FE66-2430-DC05-EDD3F620FB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54598"/>
            <a:ext cx="1445565" cy="27123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3537ADE-F32F-7A54-61DF-691559227A25}"/>
              </a:ext>
            </a:extLst>
          </p:cNvPr>
          <p:cNvGrpSpPr/>
          <p:nvPr/>
        </p:nvGrpSpPr>
        <p:grpSpPr>
          <a:xfrm>
            <a:off x="1310348" y="1052967"/>
            <a:ext cx="10318873" cy="4506912"/>
            <a:chOff x="714376" y="1052967"/>
            <a:chExt cx="10318873" cy="4506912"/>
          </a:xfrm>
        </p:grpSpPr>
        <p:graphicFrame>
          <p:nvGraphicFramePr>
            <p:cNvPr id="12" name="Content Placeholder 7">
              <a:extLst>
                <a:ext uri="{FF2B5EF4-FFF2-40B4-BE49-F238E27FC236}">
                  <a16:creationId xmlns:a16="http://schemas.microsoft.com/office/drawing/2014/main" id="{82D1EE7F-B3A4-627F-686F-7F6F7674E81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41149354"/>
                </p:ext>
              </p:extLst>
            </p:nvPr>
          </p:nvGraphicFramePr>
          <p:xfrm>
            <a:off x="2478211" y="1052967"/>
            <a:ext cx="8555038" cy="45069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B442F04-A4D9-4EC7-5BA8-B4C1F4E57D34}"/>
                </a:ext>
              </a:extLst>
            </p:cNvPr>
            <p:cNvSpPr txBox="1"/>
            <p:nvPr/>
          </p:nvSpPr>
          <p:spPr>
            <a:xfrm>
              <a:off x="714376" y="1752430"/>
              <a:ext cx="2686049" cy="20544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 algn="just">
                <a:spcAft>
                  <a:spcPts val="300"/>
                </a:spcAft>
                <a:buClr>
                  <a:srgbClr val="660033"/>
                </a:buClr>
                <a:buSzPct val="145000"/>
                <a:tabLst>
                  <a:tab pos="268288" algn="l"/>
                </a:tabLst>
                <a:defRPr/>
              </a:pPr>
              <a:r>
                <a:rPr lang="bs-Latn-BA" altLang="sr-Latn-RS" sz="1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53% g</a:t>
              </a:r>
              <a:r>
                <a:rPr lang="hr-BA" altLang="sr-Latn-RS" sz="1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rađana Bosne i Hercegovine je čulo za programe teritorijalne saradnje.</a:t>
              </a:r>
            </a:p>
            <a:p>
              <a:pPr marL="0" lvl="1" algn="just">
                <a:spcAft>
                  <a:spcPts val="300"/>
                </a:spcAft>
                <a:buClr>
                  <a:srgbClr val="660033"/>
                </a:buClr>
                <a:buSzPct val="145000"/>
                <a:tabLst>
                  <a:tab pos="268288" algn="l"/>
                </a:tabLst>
                <a:defRPr/>
              </a:pPr>
              <a:endParaRPr lang="hr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  <a:p>
              <a:pPr marL="0" lvl="1" algn="just">
                <a:spcAft>
                  <a:spcPts val="300"/>
                </a:spcAft>
                <a:buClr>
                  <a:srgbClr val="660033"/>
                </a:buClr>
                <a:buSzPct val="145000"/>
                <a:tabLst>
                  <a:tab pos="268288" algn="l"/>
                </a:tabLst>
                <a:defRPr/>
              </a:pPr>
              <a:r>
                <a:rPr lang="bs-Latn-BA" altLang="sr-Latn-RS" sz="1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Građani Federacije BiH i Brčko distrikta čuli su za ove programe više od građana Republike Srpske (57,5% vs. 44,6%).</a:t>
              </a:r>
            </a:p>
            <a:p>
              <a:pPr marL="0" lvl="1" algn="just">
                <a:spcAft>
                  <a:spcPts val="300"/>
                </a:spcAft>
                <a:buClr>
                  <a:srgbClr val="660033"/>
                </a:buClr>
                <a:buSzPct val="145000"/>
                <a:tabLst>
                  <a:tab pos="268288" algn="l"/>
                </a:tabLst>
                <a:defRPr/>
              </a:pPr>
              <a:endPara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1781CEC-5C97-C429-BA7C-5220637AFF07}"/>
              </a:ext>
            </a:extLst>
          </p:cNvPr>
          <p:cNvSpPr txBox="1"/>
          <p:nvPr/>
        </p:nvSpPr>
        <p:spPr>
          <a:xfrm>
            <a:off x="6430518" y="385680"/>
            <a:ext cx="56920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1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programi</a:t>
            </a:r>
            <a:r>
              <a:rPr lang="en-GB" sz="11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finansirani</a:t>
            </a:r>
            <a:r>
              <a:rPr lang="en-GB" sz="11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od EU </a:t>
            </a:r>
            <a:r>
              <a:rPr lang="en-GB" sz="11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fondova-suočavanje</a:t>
            </a:r>
            <a:r>
              <a:rPr lang="en-GB" sz="11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GB" sz="11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zajedničkim</a:t>
            </a:r>
            <a:r>
              <a:rPr lang="en-GB" sz="11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problemima</a:t>
            </a:r>
            <a:r>
              <a:rPr lang="en-GB" sz="11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11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pronalaženje</a:t>
            </a:r>
            <a:r>
              <a:rPr lang="en-GB" sz="11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zajedničkih</a:t>
            </a:r>
            <a:r>
              <a:rPr lang="en-GB" sz="11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rješenja</a:t>
            </a:r>
            <a:r>
              <a:rPr lang="en-GB" sz="11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GB" sz="11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oblastima</a:t>
            </a:r>
            <a:r>
              <a:rPr lang="en-GB" sz="11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en-GB" sz="11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GB" sz="11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GB" sz="11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zdravstvo</a:t>
            </a:r>
            <a:r>
              <a:rPr lang="en-GB" sz="11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p</a:t>
            </a:r>
            <a:r>
              <a:rPr lang="bs-Latn-BA" sz="11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GB" sz="11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duzetništvo</a:t>
            </a:r>
            <a:r>
              <a:rPr lang="en-GB" sz="11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1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inovacije</a:t>
            </a:r>
            <a:r>
              <a:rPr lang="en-GB" sz="11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1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održiva</a:t>
            </a:r>
            <a:r>
              <a:rPr lang="en-GB" sz="11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energija</a:t>
            </a:r>
            <a:r>
              <a:rPr lang="en-GB" sz="11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1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okoliš</a:t>
            </a:r>
            <a:r>
              <a:rPr lang="en-GB" sz="11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1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turizam</a:t>
            </a:r>
            <a:r>
              <a:rPr lang="en-GB" sz="11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itd</a:t>
            </a:r>
            <a:r>
              <a:rPr lang="en-GB" sz="11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en-GB" sz="11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31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62248" y="596757"/>
            <a:ext cx="34207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bs-Latn-BA" sz="1600" b="1" dirty="0">
                <a:ea typeface="Times New Roman" panose="02020603050405020304" pitchFamily="18" charset="0"/>
              </a:rPr>
              <a:t>GEOGRAFSKA DISTRIBUCIJA UZORKA </a:t>
            </a:r>
            <a:endParaRPr lang="en-US" sz="1600" b="1" dirty="0"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95607" y="4561699"/>
            <a:ext cx="9960914" cy="1226780"/>
          </a:xfrm>
          <a:prstGeom prst="rect">
            <a:avLst/>
          </a:prstGeom>
          <a:solidFill>
            <a:srgbClr val="F8B31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NAPOMENE: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Za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statistički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značajnu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razliku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u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rezultatima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uzimana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je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ona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nivou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≤0</a:t>
            </a:r>
            <a:r>
              <a:rPr lang="bs-Latn-BA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05,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što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znači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da se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sa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95%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sigurnosti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može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tvrditi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da je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ona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rezultat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djelovanja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sistematskog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faktora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tj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da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postoji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5%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ili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manje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šansi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da je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dobivena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slučajno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</a:p>
          <a:p>
            <a:pPr marL="171450" lvl="2" indent="-171450" algn="just"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Poststratifikacijski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ponderi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prim</a:t>
            </a:r>
            <a:r>
              <a:rPr lang="bs-Latn-BA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jenjeni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usklade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uzorak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poznatim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populacijskim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parametrima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s-Latn-BA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prema Popisu 2013.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Varijable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koje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korištene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bs-Latn-BA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 x starost.</a:t>
            </a:r>
          </a:p>
          <a:p>
            <a:pPr marL="171450" lvl="2" indent="-171450" algn="just"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Rezultati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Brčko</a:t>
            </a:r>
            <a:r>
              <a:rPr lang="bs-Latn-BA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distrikt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imaju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ograničenu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pouzdanost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zbog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malog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broja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intervjua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s-Latn-BA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Komparacija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s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rezultatima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istraživanja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iz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20</a:t>
            </a:r>
            <a:r>
              <a:rPr lang="bs-Latn-BA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23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20</a:t>
            </a:r>
            <a:r>
              <a:rPr lang="bs-Latn-BA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24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godine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rađena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je</a:t>
            </a:r>
            <a:r>
              <a:rPr lang="bs-Latn-BA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za pitanja koja su u svom sadržaju identična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onim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iz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202</a:t>
            </a:r>
            <a:r>
              <a:rPr lang="bs-Latn-BA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5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godine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551137"/>
              </p:ext>
            </p:extLst>
          </p:nvPr>
        </p:nvGraphicFramePr>
        <p:xfrm>
          <a:off x="1586248" y="869591"/>
          <a:ext cx="6894497" cy="363562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5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0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45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78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16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4983">
                <a:tc>
                  <a:txBody>
                    <a:bodyPr/>
                    <a:lstStyle/>
                    <a:p>
                      <a:pPr algn="ctr" fontAlgn="ctr"/>
                      <a:r>
                        <a:rPr lang="bs-Latn-BA" sz="1100" b="1" u="none" strike="noStrike" dirty="0">
                          <a:effectLst/>
                        </a:rPr>
                        <a:t>REGION</a:t>
                      </a:r>
                      <a:endParaRPr lang="bs-Latn-BA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9" marR="7919" marT="7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1100" b="1" u="none" strike="noStrike" dirty="0">
                          <a:effectLst/>
                        </a:rPr>
                        <a:t>BIH</a:t>
                      </a:r>
                      <a:endParaRPr lang="bs-Latn-BA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9" marR="7919" marT="7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1100" b="1" u="none" strike="noStrike" dirty="0">
                          <a:effectLst/>
                        </a:rPr>
                        <a:t>N</a:t>
                      </a:r>
                      <a:endParaRPr lang="bs-Latn-BA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9" marR="7919" marT="7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1100" b="1" u="none" strike="noStrike" dirty="0">
                          <a:effectLst/>
                        </a:rPr>
                        <a:t>18+</a:t>
                      </a:r>
                      <a:endParaRPr lang="bs-Latn-BA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9" marR="7919" marT="7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1100" b="1" u="none" strike="noStrike" dirty="0">
                          <a:effectLst/>
                        </a:rPr>
                        <a:t>18+ %</a:t>
                      </a:r>
                      <a:endParaRPr lang="bs-Latn-BA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9" marR="7919" marT="7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Veličina</a:t>
                      </a:r>
                      <a:r>
                        <a:rPr lang="bs-Latn-BA" sz="11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uzorka</a:t>
                      </a:r>
                      <a:endParaRPr lang="bs-Latn-BA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9" marR="7919" marT="7919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350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bs-Latn-BA" sz="1100" b="1" u="none" strike="noStrike" dirty="0">
                          <a:effectLst/>
                        </a:rPr>
                        <a:t>FBIH</a:t>
                      </a:r>
                      <a:endParaRPr lang="bs-Latn-BA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9" marR="7919" marT="7919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bs-Latn-BA" sz="1100" u="none" strike="noStrike" dirty="0">
                          <a:effectLst/>
                        </a:rPr>
                        <a:t>UNSKO-SANSKI KANTON </a:t>
                      </a:r>
                      <a:endParaRPr lang="bs-Latn-BA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9" marR="7919" marT="7919" marB="0" anchor="b"/>
                </a:tc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bs-Latn-BA" sz="1100" b="1" u="none" strike="noStrike" dirty="0">
                          <a:effectLst/>
                        </a:rPr>
                        <a:t>754</a:t>
                      </a:r>
                      <a:endParaRPr lang="bs-Latn-BA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9" marR="7919" marT="79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211.166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bs-Latn-BA" sz="1100" b="0" i="0" u="none" strike="noStrike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0,1198832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s-Latn-BA" sz="1100" b="0" i="0" u="none" strike="noStrike" dirty="0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93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350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bs-Latn-BA" sz="1100" u="none" strike="noStrike" dirty="0">
                          <a:effectLst/>
                        </a:rPr>
                        <a:t>POSAVSKI KANTON</a:t>
                      </a:r>
                      <a:endParaRPr lang="bs-Latn-BA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9" marR="7919" marT="7919" marB="0" anchor="b"/>
                </a:tc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35.564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bs-Latn-BA" sz="1100" b="0" i="0" u="none" strike="noStrike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0,0201904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s-Latn-BA" sz="1100" b="0" i="0" u="none" strike="noStrike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350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bs-Latn-BA" sz="1100" u="none" strike="noStrike">
                          <a:effectLst/>
                        </a:rPr>
                        <a:t>TUZLANSKI KANTON 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9" marR="7919" marT="7919" marB="0" anchor="b"/>
                </a:tc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355.263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bs-Latn-BA" sz="1100" b="0" i="0" u="none" strike="noStrike" dirty="0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0,2016900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s-Latn-BA" sz="1100" b="0" i="0" u="none" strike="noStrike" dirty="0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151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350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bs-Latn-BA" sz="1100" u="none" strike="noStrike" dirty="0">
                          <a:effectLst/>
                        </a:rPr>
                        <a:t>ZENIČKO-DOBOJSKI KANTON </a:t>
                      </a:r>
                      <a:endParaRPr lang="bs-Latn-BA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9" marR="7919" marT="7919" marB="0" anchor="b"/>
                </a:tc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286.503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bs-Latn-BA" sz="1100" b="0" i="0" u="none" strike="noStrike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0,1626535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s-Latn-BA" sz="1100" b="0" i="0" u="none" strike="noStrike" dirty="0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124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5350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bs-Latn-BA" sz="1100" u="none" strike="noStrike" dirty="0">
                          <a:effectLst/>
                        </a:rPr>
                        <a:t>BOSANSKO-PODRINJSKI KANTON</a:t>
                      </a:r>
                      <a:endParaRPr lang="bs-Latn-BA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9" marR="7919" marT="7919" marB="0" anchor="b"/>
                </a:tc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19.340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bs-Latn-BA" sz="1100" b="0" i="0" u="none" strike="noStrike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0,0109797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s-Latn-BA" sz="1100" b="0" i="0" u="none" strike="noStrike" dirty="0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5350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bs-Latn-BA" sz="1100" u="none" strike="noStrike" dirty="0">
                          <a:effectLst/>
                        </a:rPr>
                        <a:t>SREDNJOBOSANSKI KANTON </a:t>
                      </a:r>
                      <a:endParaRPr lang="bs-Latn-BA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9" marR="7919" marT="7919" marB="0" anchor="b"/>
                </a:tc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199.064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bs-Latn-BA" sz="1100" b="0" i="0" u="none" strike="noStrike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0,1130127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s-Latn-BA" sz="1100" b="0" i="0" u="none" strike="noStrike" dirty="0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672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bs-Latn-BA" sz="1100" u="none" strike="noStrike" dirty="0">
                          <a:effectLst/>
                        </a:rPr>
                        <a:t>HERCEGOVAČKO-NERETVANSKI KANTON</a:t>
                      </a:r>
                      <a:endParaRPr lang="bs-Latn-BA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9" marR="7919" marT="7919" marB="0" anchor="b"/>
                </a:tc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177.911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bs-Latn-BA" sz="1100" b="0" i="0" u="none" strike="noStrike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0,1010037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s-Latn-BA" sz="1100" b="0" i="0" u="none" strike="noStrike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5350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bs-Latn-BA" sz="1100" u="none" strike="noStrike">
                          <a:effectLst/>
                        </a:rPr>
                        <a:t>ZAPADNOHERCEGOVAČKI KANTON 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9" marR="7919" marT="7919" marB="0" anchor="b"/>
                </a:tc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73.587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bs-Latn-BA" sz="1100" b="0" i="0" u="none" strike="noStrike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0,0417768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s-Latn-BA" sz="1100" b="0" i="0" u="none" strike="noStrike" dirty="0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5350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bs-Latn-BA" sz="1100" u="none" strike="noStrike">
                          <a:effectLst/>
                        </a:rPr>
                        <a:t>KANTON SARAJEVO 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9" marR="7919" marT="7919" marB="0" anchor="b"/>
                </a:tc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334.334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bs-Latn-BA" sz="1100" b="0" i="0" u="none" strike="noStrike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0,1898082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s-Latn-BA" sz="1100" b="0" i="0" u="none" strike="noStrike" dirty="0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141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5350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bs-Latn-BA" sz="1100" u="none" strike="noStrike" dirty="0">
                          <a:effectLst/>
                        </a:rPr>
                        <a:t>KANTON 10</a:t>
                      </a:r>
                      <a:endParaRPr lang="bs-Latn-BA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9" marR="7919" marT="7919" marB="0" anchor="b"/>
                </a:tc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68.699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bs-Latn-BA" sz="1100" b="0" i="0" u="none" strike="noStrike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0,0390018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s-Latn-BA" sz="1100" b="0" i="0" u="none" strike="noStrike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5350">
                <a:tc>
                  <a:txBody>
                    <a:bodyPr/>
                    <a:lstStyle/>
                    <a:p>
                      <a:pPr algn="ctr" fontAlgn="ctr"/>
                      <a:endParaRPr lang="bs-Latn-BA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9" marR="7919" marT="7919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bs-Latn-BA" sz="1100" b="1" u="none" strike="noStrike" dirty="0">
                          <a:effectLst/>
                        </a:rPr>
                        <a:t>FEDERACIJA</a:t>
                      </a:r>
                      <a:r>
                        <a:rPr lang="bs-Latn-BA" sz="1100" b="1" u="none" strike="noStrike" baseline="0" dirty="0">
                          <a:effectLst/>
                        </a:rPr>
                        <a:t> BIH</a:t>
                      </a:r>
                      <a:endParaRPr lang="bs-Latn-BA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9" marR="7919" marT="7919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bs-Latn-BA" sz="1100" b="1" u="none" strike="noStrike" dirty="0">
                          <a:effectLst/>
                        </a:rPr>
                        <a:t> </a:t>
                      </a:r>
                      <a:endParaRPr lang="bs-Latn-BA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9" marR="7919" marT="7919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bs-Latn-BA" sz="1100" b="1" i="0" u="none" strike="noStrike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1.761.431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bs-Latn-BA" sz="1100" b="1" i="0" u="none" strike="noStrike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bs-Latn-BA" sz="1100" b="1" i="0" u="none" strike="noStrike" dirty="0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754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535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bs-Latn-BA" sz="1100" b="1" u="none" strike="noStrike" dirty="0">
                          <a:effectLst/>
                        </a:rPr>
                        <a:t>RS</a:t>
                      </a:r>
                      <a:endParaRPr lang="bs-Latn-BA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9" marR="7919" marT="7919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bs-Latn-BA" sz="1100" u="none" strike="noStrike" dirty="0">
                          <a:effectLst/>
                        </a:rPr>
                        <a:t>REGION BANJA LUKA</a:t>
                      </a:r>
                      <a:endParaRPr lang="bs-Latn-BA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9" marR="7919" marT="7919" marB="0" anchor="b"/>
                </a:tc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bs-Latn-BA" sz="1100" b="1" u="none" strike="noStrike" dirty="0">
                          <a:effectLst/>
                        </a:rPr>
                        <a:t>418</a:t>
                      </a:r>
                      <a:endParaRPr lang="bs-Latn-BA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9" marR="7919" marT="791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s-Latn-BA" sz="1100" b="0" i="0" u="none" strike="noStrike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455.968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bs-Latn-BA" sz="1100" b="0" i="0" u="none" strike="noStrike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0,451478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bs-Latn-BA" sz="1100" b="0" i="0" u="none" strike="noStrike" dirty="0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188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5350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bs-Latn-BA" sz="1100" u="none" strike="noStrike" dirty="0">
                          <a:effectLst/>
                        </a:rPr>
                        <a:t>REGION DOBOJ</a:t>
                      </a:r>
                      <a:endParaRPr lang="bs-Latn-BA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9" marR="7919" marT="7919" marB="0" anchor="b"/>
                </a:tc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s-Latn-BA" sz="1100" b="0" i="0" u="none" strike="noStrike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178.521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bs-Latn-BA" sz="1100" b="0" i="0" u="none" strike="noStrike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0,176763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bs-Latn-BA" sz="1100" b="0" i="0" u="none" strike="noStrike" dirty="0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74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5350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bs-Latn-BA" sz="1100" u="none" strike="noStrike" dirty="0">
                          <a:effectLst/>
                        </a:rPr>
                        <a:t>REGION BIJELJINA</a:t>
                      </a:r>
                      <a:endParaRPr lang="bs-Latn-BA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9" marR="7919" marT="7919" marB="0" anchor="b"/>
                </a:tc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s-Latn-BA" sz="1100" b="0" i="0" u="none" strike="noStrike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113.817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bs-Latn-BA" sz="1100" b="0" i="0" u="none" strike="noStrike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0,112696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bs-Latn-BA" sz="1100" b="0" i="0" u="none" strike="noStrike" dirty="0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5350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bs-Latn-BA" sz="1100" u="none" strike="noStrike" dirty="0">
                          <a:effectLst/>
                        </a:rPr>
                        <a:t>REGION ISTOČNO SARAJEVO</a:t>
                      </a:r>
                      <a:endParaRPr lang="bs-Latn-BA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9" marR="7919" marT="7919" marB="0" anchor="b"/>
                </a:tc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s-Latn-BA" sz="1100" b="0" i="0" u="none" strike="noStrike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79.808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bs-Latn-BA" sz="1100" b="0" i="0" u="none" strike="noStrike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0,079022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bs-Latn-BA" sz="1100" b="0" i="0" u="none" strike="noStrike" dirty="0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5350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bs-Latn-BA" sz="1100" u="none" strike="noStrike" dirty="0">
                          <a:effectLst/>
                        </a:rPr>
                        <a:t>REGION ZVORNIK</a:t>
                      </a:r>
                      <a:endParaRPr lang="bs-Latn-BA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9" marR="7919" marT="7919" marB="0" anchor="b"/>
                </a:tc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s-Latn-BA" sz="1100" b="0" i="0" u="none" strike="noStrike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89.365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bs-Latn-BA" sz="1100" b="0" i="0" u="none" strike="noStrike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0,088485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bs-Latn-BA" sz="1100" b="0" i="0" u="none" strike="noStrike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5350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bs-Latn-BA" sz="1100" u="none" strike="noStrike" dirty="0">
                          <a:effectLst/>
                        </a:rPr>
                        <a:t>REGION ISTOČNA HERCEGOVINA</a:t>
                      </a:r>
                      <a:endParaRPr lang="bs-Latn-BA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9" marR="7919" marT="7919" marB="0" anchor="b"/>
                </a:tc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s-Latn-BA" sz="1100" b="0" i="0" u="none" strike="noStrike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92.467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bs-Latn-BA" sz="1100" b="0" i="0" u="none" strike="noStrike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0,091556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bs-Latn-BA" sz="1100" b="0" i="0" u="none" strike="noStrike" dirty="0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5350">
                <a:tc>
                  <a:txBody>
                    <a:bodyPr/>
                    <a:lstStyle/>
                    <a:p>
                      <a:pPr algn="ctr" fontAlgn="ctr"/>
                      <a:endParaRPr lang="bs-Latn-BA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9" marR="7919" marT="7919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bs-Latn-BA" sz="1100" b="1" u="none" strike="noStrike" dirty="0">
                          <a:effectLst/>
                        </a:rPr>
                        <a:t>REPUBLIKA SRPSKA</a:t>
                      </a:r>
                      <a:endParaRPr lang="bs-Latn-BA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9" marR="7919" marT="7919" marB="0" anchor="b"/>
                </a:tc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bs-Latn-BA" sz="1100" b="1" i="0" u="none" strike="noStrike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1.009.946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bs-Latn-BA" sz="1100" b="1" i="0" u="none" strike="noStrike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bs-Latn-BA" sz="1100" b="1" i="0" u="none" strike="noStrike" dirty="0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418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5675">
                <a:tc>
                  <a:txBody>
                    <a:bodyPr/>
                    <a:lstStyle/>
                    <a:p>
                      <a:pPr algn="ctr" fontAlgn="ctr"/>
                      <a:r>
                        <a:rPr lang="bs-Latn-BA" sz="1100" b="1" u="none" strike="noStrike" dirty="0">
                          <a:effectLst/>
                        </a:rPr>
                        <a:t>DB</a:t>
                      </a:r>
                      <a:endParaRPr lang="bs-Latn-BA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9" marR="7919" marT="7919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bs-Latn-BA" sz="1100" b="1" u="none" strike="noStrike" dirty="0">
                          <a:effectLst/>
                        </a:rPr>
                        <a:t>BRČKO DISTRIKT</a:t>
                      </a:r>
                      <a:endParaRPr lang="bs-Latn-BA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9" marR="7919" marT="7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1100" b="1" u="none" strike="noStrike" dirty="0">
                          <a:effectLst/>
                        </a:rPr>
                        <a:t>28</a:t>
                      </a:r>
                      <a:endParaRPr lang="bs-Latn-BA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9" marR="7919" marT="7919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s-Latn-BA" sz="1100" b="1" i="0" u="none" strike="noStrike" dirty="0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67.081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bs-Latn-BA" sz="1100" b="1" i="0" u="none" strike="noStrike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s-Latn-BA" sz="1100" b="1" i="0" u="none" strike="noStrike" dirty="0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8938192" y="641309"/>
            <a:ext cx="5859847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949325">
              <a:buFont typeface="Wingdings" panose="05000000000000000000" pitchFamily="2" charset="2"/>
              <a:buChar char="§"/>
            </a:pPr>
            <a:r>
              <a:rPr lang="bs-Latn-BA" altLang="sr-Latn-RS" sz="1100" b="1" dirty="0"/>
              <a:t>Struktura uzorka po spolu:</a:t>
            </a:r>
          </a:p>
          <a:p>
            <a:pPr marL="171450" indent="-171450" defTabSz="949325">
              <a:buFont typeface="Wingdings" panose="05000000000000000000" pitchFamily="2" charset="2"/>
              <a:buChar char="§"/>
            </a:pPr>
            <a:endParaRPr lang="bs-Latn-BA" altLang="sr-Latn-RS" sz="1100" dirty="0"/>
          </a:p>
          <a:p>
            <a:pPr defTabSz="949325"/>
            <a:r>
              <a:rPr lang="bs-Latn-BA" altLang="sr-Latn-RS" sz="1100" dirty="0"/>
              <a:t>Muškarci: 	48,5%</a:t>
            </a:r>
          </a:p>
          <a:p>
            <a:pPr defTabSz="949325"/>
            <a:r>
              <a:rPr lang="bs-Latn-BA" altLang="sr-Latn-RS" sz="1100" dirty="0"/>
              <a:t>Žene:	51,5%</a:t>
            </a:r>
          </a:p>
          <a:p>
            <a:pPr marL="171450" indent="-171450" defTabSz="949325">
              <a:buFont typeface="Wingdings" panose="05000000000000000000" pitchFamily="2" charset="2"/>
              <a:buChar char="§"/>
            </a:pPr>
            <a:endParaRPr lang="bs-Latn-BA" altLang="sr-Latn-RS" sz="1100" dirty="0"/>
          </a:p>
          <a:p>
            <a:pPr marL="171450" indent="-171450" defTabSz="949325">
              <a:buFont typeface="Wingdings" panose="05000000000000000000" pitchFamily="2" charset="2"/>
              <a:buChar char="§"/>
            </a:pPr>
            <a:r>
              <a:rPr lang="bs-Latn-BA" altLang="sr-Latn-RS" sz="1100" b="1" dirty="0"/>
              <a:t>Struktura uzorka po starosti:</a:t>
            </a:r>
          </a:p>
          <a:p>
            <a:pPr defTabSz="949325"/>
            <a:endParaRPr lang="bs-Latn-BA" altLang="sr-Latn-RS" sz="1100" dirty="0"/>
          </a:p>
          <a:p>
            <a:pPr defTabSz="949325"/>
            <a:r>
              <a:rPr lang="bs-Latn-BA" altLang="sr-Latn-RS" sz="1100" dirty="0"/>
              <a:t>18-34:	29,1%</a:t>
            </a:r>
          </a:p>
          <a:p>
            <a:pPr defTabSz="949325"/>
            <a:r>
              <a:rPr lang="bs-Latn-BA" altLang="sr-Latn-RS" sz="1100" dirty="0"/>
              <a:t>35-49: 	26,5%</a:t>
            </a:r>
          </a:p>
          <a:p>
            <a:pPr defTabSz="949325"/>
            <a:r>
              <a:rPr lang="bs-Latn-BA" altLang="sr-Latn-RS" sz="1100" dirty="0"/>
              <a:t>50-64:	26,7%</a:t>
            </a:r>
          </a:p>
          <a:p>
            <a:pPr defTabSz="949325"/>
            <a:r>
              <a:rPr lang="bs-Latn-BA" altLang="sr-Latn-RS" sz="1100" dirty="0"/>
              <a:t>65+:	17,7%</a:t>
            </a:r>
          </a:p>
          <a:p>
            <a:pPr marL="171450" indent="-171450" defTabSz="949325">
              <a:buFont typeface="Wingdings" panose="05000000000000000000" pitchFamily="2" charset="2"/>
              <a:buChar char="§"/>
            </a:pPr>
            <a:endParaRPr lang="bs-Latn-BA" altLang="sr-Latn-RS" sz="1100" dirty="0"/>
          </a:p>
          <a:p>
            <a:pPr marL="171450" indent="-171450" defTabSz="949325">
              <a:buFont typeface="Wingdings" panose="05000000000000000000" pitchFamily="2" charset="2"/>
              <a:buChar char="§"/>
            </a:pPr>
            <a:r>
              <a:rPr lang="bs-Latn-BA" altLang="sr-Latn-RS" sz="1100" b="1" dirty="0"/>
              <a:t>Struktura uzorka po nacionalnosti:</a:t>
            </a:r>
          </a:p>
          <a:p>
            <a:pPr marL="171450" indent="-171450" defTabSz="949325">
              <a:buFont typeface="Wingdings" panose="05000000000000000000" pitchFamily="2" charset="2"/>
              <a:buChar char="§"/>
            </a:pPr>
            <a:endParaRPr lang="bs-Latn-BA" altLang="sr-Latn-RS" sz="1100" dirty="0"/>
          </a:p>
          <a:p>
            <a:pPr marL="171450" indent="-171450" defTabSz="949325">
              <a:buFont typeface="Wingdings" panose="05000000000000000000" pitchFamily="2" charset="2"/>
              <a:buChar char="§"/>
            </a:pPr>
            <a:r>
              <a:rPr lang="bs-Latn-BA" altLang="sr-Latn-RS" sz="1100" dirty="0"/>
              <a:t>Bošnjaci:	50,4%</a:t>
            </a:r>
          </a:p>
          <a:p>
            <a:pPr marL="171450" indent="-171450" defTabSz="949325">
              <a:buFont typeface="Wingdings" panose="05000000000000000000" pitchFamily="2" charset="2"/>
              <a:buChar char="§"/>
            </a:pPr>
            <a:r>
              <a:rPr lang="bs-Latn-BA" altLang="sr-Latn-RS" sz="1100" dirty="0"/>
              <a:t>Hrvati:	15,4%</a:t>
            </a:r>
          </a:p>
          <a:p>
            <a:pPr marL="171450" indent="-171450" defTabSz="949325">
              <a:buFont typeface="Wingdings" panose="05000000000000000000" pitchFamily="2" charset="2"/>
              <a:buChar char="§"/>
            </a:pPr>
            <a:r>
              <a:rPr lang="bs-Latn-BA" altLang="sr-Latn-RS" sz="1100" dirty="0"/>
              <a:t>Srbi:	32,3%</a:t>
            </a:r>
          </a:p>
          <a:p>
            <a:pPr marL="171450" indent="-171450" defTabSz="949325">
              <a:buFont typeface="Wingdings" panose="05000000000000000000" pitchFamily="2" charset="2"/>
              <a:buChar char="§"/>
            </a:pPr>
            <a:r>
              <a:rPr lang="bs-Latn-BA" altLang="sr-Latn-RS" sz="1100" dirty="0"/>
              <a:t>Ostalo:	1,9%</a:t>
            </a:r>
          </a:p>
          <a:p>
            <a:pPr marL="171450" indent="-171450" defTabSz="949325">
              <a:buFont typeface="Wingdings" panose="05000000000000000000" pitchFamily="2" charset="2"/>
              <a:buChar char="§"/>
            </a:pPr>
            <a:endParaRPr lang="bs-Latn-BA" altLang="sr-Latn-RS" sz="1100" dirty="0"/>
          </a:p>
          <a:p>
            <a:pPr marL="171450" indent="-171450" defTabSz="949325">
              <a:buFont typeface="Wingdings" panose="05000000000000000000" pitchFamily="2" charset="2"/>
              <a:buChar char="§"/>
            </a:pPr>
            <a:r>
              <a:rPr lang="bs-Latn-BA" altLang="sr-Latn-RS" sz="1100" b="1" dirty="0"/>
              <a:t>Struktura uzorka po tipu naselja:</a:t>
            </a:r>
          </a:p>
          <a:p>
            <a:pPr defTabSz="949325"/>
            <a:endParaRPr lang="bs-Latn-BA" altLang="sr-Latn-RS" sz="1100" b="1" dirty="0"/>
          </a:p>
          <a:p>
            <a:pPr defTabSz="949325"/>
            <a:r>
              <a:rPr lang="bs-Latn-BA" altLang="sr-Latn-RS" sz="1100" dirty="0"/>
              <a:t>Urbano:	44%</a:t>
            </a:r>
          </a:p>
          <a:p>
            <a:pPr defTabSz="949325"/>
            <a:r>
              <a:rPr lang="bs-Latn-BA" altLang="sr-Latn-RS" sz="1100" dirty="0"/>
              <a:t>Ruralno: 	56%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38270"/>
            <a:ext cx="1445565" cy="271239"/>
          </a:xfrm>
          <a:prstGeom prst="rect">
            <a:avLst/>
          </a:prstGeom>
        </p:spPr>
      </p:pic>
      <p:sp>
        <p:nvSpPr>
          <p:cNvPr id="11" name="Title 15"/>
          <p:cNvSpPr txBox="1">
            <a:spLocks/>
          </p:cNvSpPr>
          <p:nvPr/>
        </p:nvSpPr>
        <p:spPr>
          <a:xfrm>
            <a:off x="1584430" y="221396"/>
            <a:ext cx="9773422" cy="369332"/>
          </a:xfrm>
          <a:prstGeom prst="rect">
            <a:avLst/>
          </a:prstGeom>
          <a:solidFill>
            <a:srgbClr val="F8B318"/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s-Latn-BA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METODOLOGIJA</a:t>
            </a:r>
          </a:p>
        </p:txBody>
      </p:sp>
    </p:spTree>
    <p:extLst>
      <p:ext uri="{BB962C8B-B14F-4D97-AF65-F5344CB8AC3E}">
        <p14:creationId xmlns:p14="http://schemas.microsoft.com/office/powerpoint/2010/main" val="42817991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6661" y="2061559"/>
            <a:ext cx="996286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3600" b="1" dirty="0">
                <a:latin typeface="Arial" panose="020B0604020202020204" pitchFamily="34" charset="0"/>
                <a:cs typeface="Arial" panose="020B0604020202020204" pitchFamily="34" charset="0"/>
              </a:rPr>
              <a:t>KOMPARATIVNI PRIKAZ </a:t>
            </a:r>
          </a:p>
          <a:p>
            <a:r>
              <a:rPr lang="bs-Latn-BA" sz="3600" b="1" dirty="0">
                <a:latin typeface="Arial" panose="020B0604020202020204" pitchFamily="34" charset="0"/>
                <a:cs typeface="Arial" panose="020B0604020202020204" pitchFamily="34" charset="0"/>
              </a:rPr>
              <a:t>REZULTATA IZ</a:t>
            </a:r>
            <a:br>
              <a:rPr lang="bs-Latn-BA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s-Latn-BA" sz="3600" b="1" dirty="0">
                <a:latin typeface="Arial" panose="020B0604020202020204" pitchFamily="34" charset="0"/>
                <a:cs typeface="Arial" panose="020B0604020202020204" pitchFamily="34" charset="0"/>
              </a:rPr>
              <a:t>2023., 2024. I 20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bs-Latn-BA" sz="3600" b="1" dirty="0">
                <a:latin typeface="Arial" panose="020B0604020202020204" pitchFamily="34" charset="0"/>
                <a:cs typeface="Arial" panose="020B0604020202020204" pitchFamily="34" charset="0"/>
              </a:rPr>
              <a:t>5. GODINE</a:t>
            </a:r>
            <a:endParaRPr lang="bs-Latn-BA" sz="3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2"/>
          <p:cNvSpPr>
            <a:spLocks noChangeArrowheads="1"/>
          </p:cNvSpPr>
          <p:nvPr/>
        </p:nvSpPr>
        <p:spPr bwMode="auto">
          <a:xfrm>
            <a:off x="8197418" y="1820637"/>
            <a:ext cx="2954995" cy="2650202"/>
          </a:xfrm>
          <a:custGeom>
            <a:avLst/>
            <a:gdLst>
              <a:gd name="T0" fmla="*/ 652 w 10502"/>
              <a:gd name="T1" fmla="*/ 9859 h 10512"/>
              <a:gd name="T2" fmla="*/ 652 w 10502"/>
              <a:gd name="T3" fmla="*/ 8395 h 10512"/>
              <a:gd name="T4" fmla="*/ 4150 w 10502"/>
              <a:gd name="T5" fmla="*/ 4895 h 10512"/>
              <a:gd name="T6" fmla="*/ 5778 w 10502"/>
              <a:gd name="T7" fmla="*/ 6234 h 10512"/>
              <a:gd name="T8" fmla="*/ 8642 w 10502"/>
              <a:gd name="T9" fmla="*/ 3359 h 10512"/>
              <a:gd name="T10" fmla="*/ 8642 w 10502"/>
              <a:gd name="T11" fmla="*/ 3774 h 10512"/>
              <a:gd name="T12" fmla="*/ 9294 w 10502"/>
              <a:gd name="T13" fmla="*/ 3774 h 10512"/>
              <a:gd name="T14" fmla="*/ 9294 w 10502"/>
              <a:gd name="T15" fmla="*/ 2575 h 10512"/>
              <a:gd name="T16" fmla="*/ 9294 w 10502"/>
              <a:gd name="T17" fmla="*/ 2575 h 10512"/>
              <a:gd name="T18" fmla="*/ 9294 w 10502"/>
              <a:gd name="T19" fmla="*/ 2257 h 10512"/>
              <a:gd name="T20" fmla="*/ 7770 w 10502"/>
              <a:gd name="T21" fmla="*/ 2257 h 10512"/>
              <a:gd name="T22" fmla="*/ 7770 w 10502"/>
              <a:gd name="T23" fmla="*/ 2902 h 10512"/>
              <a:gd name="T24" fmla="*/ 8183 w 10502"/>
              <a:gd name="T25" fmla="*/ 2902 h 10512"/>
              <a:gd name="T26" fmla="*/ 5734 w 10502"/>
              <a:gd name="T27" fmla="*/ 5360 h 10512"/>
              <a:gd name="T28" fmla="*/ 4106 w 10502"/>
              <a:gd name="T29" fmla="*/ 4021 h 10512"/>
              <a:gd name="T30" fmla="*/ 652 w 10502"/>
              <a:gd name="T31" fmla="*/ 7477 h 10512"/>
              <a:gd name="T32" fmla="*/ 652 w 10502"/>
              <a:gd name="T33" fmla="*/ 0 h 10512"/>
              <a:gd name="T34" fmla="*/ 0 w 10502"/>
              <a:gd name="T35" fmla="*/ 0 h 10512"/>
              <a:gd name="T36" fmla="*/ 0 w 10502"/>
              <a:gd name="T37" fmla="*/ 8245 h 10512"/>
              <a:gd name="T38" fmla="*/ 0 w 10502"/>
              <a:gd name="T39" fmla="*/ 8245 h 10512"/>
              <a:gd name="T40" fmla="*/ 0 w 10502"/>
              <a:gd name="T41" fmla="*/ 8271 h 10512"/>
              <a:gd name="T42" fmla="*/ 0 w 10502"/>
              <a:gd name="T43" fmla="*/ 10511 h 10512"/>
              <a:gd name="T44" fmla="*/ 10501 w 10502"/>
              <a:gd name="T45" fmla="*/ 10511 h 10512"/>
              <a:gd name="T46" fmla="*/ 10501 w 10502"/>
              <a:gd name="T47" fmla="*/ 9859 h 10512"/>
              <a:gd name="T48" fmla="*/ 652 w 10502"/>
              <a:gd name="T49" fmla="*/ 9859 h 10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502" h="10512">
                <a:moveTo>
                  <a:pt x="652" y="9859"/>
                </a:moveTo>
                <a:lnTo>
                  <a:pt x="652" y="8395"/>
                </a:lnTo>
                <a:lnTo>
                  <a:pt x="4150" y="4895"/>
                </a:lnTo>
                <a:lnTo>
                  <a:pt x="5778" y="6234"/>
                </a:lnTo>
                <a:lnTo>
                  <a:pt x="8642" y="3359"/>
                </a:lnTo>
                <a:lnTo>
                  <a:pt x="8642" y="3774"/>
                </a:lnTo>
                <a:lnTo>
                  <a:pt x="9294" y="3774"/>
                </a:lnTo>
                <a:lnTo>
                  <a:pt x="9294" y="2575"/>
                </a:lnTo>
                <a:lnTo>
                  <a:pt x="9294" y="2575"/>
                </a:lnTo>
                <a:lnTo>
                  <a:pt x="9294" y="2257"/>
                </a:lnTo>
                <a:lnTo>
                  <a:pt x="7770" y="2257"/>
                </a:lnTo>
                <a:lnTo>
                  <a:pt x="7770" y="2902"/>
                </a:lnTo>
                <a:lnTo>
                  <a:pt x="8183" y="2902"/>
                </a:lnTo>
                <a:lnTo>
                  <a:pt x="5734" y="5360"/>
                </a:lnTo>
                <a:lnTo>
                  <a:pt x="4106" y="4021"/>
                </a:lnTo>
                <a:lnTo>
                  <a:pt x="652" y="7477"/>
                </a:lnTo>
                <a:lnTo>
                  <a:pt x="652" y="0"/>
                </a:lnTo>
                <a:lnTo>
                  <a:pt x="0" y="0"/>
                </a:lnTo>
                <a:lnTo>
                  <a:pt x="0" y="8245"/>
                </a:lnTo>
                <a:lnTo>
                  <a:pt x="0" y="8245"/>
                </a:lnTo>
                <a:lnTo>
                  <a:pt x="0" y="8271"/>
                </a:lnTo>
                <a:lnTo>
                  <a:pt x="0" y="10511"/>
                </a:lnTo>
                <a:lnTo>
                  <a:pt x="10501" y="10511"/>
                </a:lnTo>
                <a:lnTo>
                  <a:pt x="10501" y="9859"/>
                </a:lnTo>
                <a:lnTo>
                  <a:pt x="652" y="9859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54598"/>
            <a:ext cx="1445565" cy="27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633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88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06003379"/>
              </p:ext>
            </p:extLst>
          </p:nvPr>
        </p:nvGraphicFramePr>
        <p:xfrm>
          <a:off x="947251" y="650030"/>
          <a:ext cx="3658978" cy="5221353"/>
        </p:xfrm>
        <a:graphic>
          <a:graphicData uri="http://schemas.openxmlformats.org/drawingml/2006/table">
            <a:tbl>
              <a:tblPr/>
              <a:tblGrid>
                <a:gridCol w="1540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79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98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069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71717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112" marR="134112" marT="100546" marB="100546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112" marR="134112" marT="100546" marB="100546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112" marR="134112" marT="100546" marB="100546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926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BOSNA I HERCEGOVINA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N=1200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N=1200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N=1200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347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FEDERACIJA BIH (N)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347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REPUBLIKA SRPSKA (N) 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347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BRČKO DISTRIKT (N)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347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 (%)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347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Selo (%)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347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  <a:defRPr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Odbija odgovoriti (%)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347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Muško </a:t>
                      </a:r>
                      <a:r>
                        <a:rPr kumimoji="0" lang="bs-Latn-BA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(%)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8347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Žensko </a:t>
                      </a:r>
                      <a:r>
                        <a:rPr kumimoji="0" lang="bs-Latn-BA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(%)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8347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18-34 (%)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29,1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29,1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29,1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347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35-49 (%)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26,5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26,5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26,5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8347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50-64 (%)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26,7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26,7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26,7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8347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65+ (%)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17,7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17,7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17,7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8347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Odbija odgovoriti (%)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t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bg-BG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0" fontAlgn="t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bg-BG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0" fontAlgn="t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bg-BG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54598"/>
            <a:ext cx="1445565" cy="27123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47251" y="100584"/>
            <a:ext cx="11244749" cy="511738"/>
          </a:xfrm>
          <a:prstGeom prst="rect">
            <a:avLst/>
          </a:prstGeom>
          <a:solidFill>
            <a:srgbClr val="F8B318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s-Latn-B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Sociodemografske karakteristike uzorka za istraživanja 2023., 2024., 2025.</a:t>
            </a:r>
          </a:p>
        </p:txBody>
      </p:sp>
      <p:graphicFrame>
        <p:nvGraphicFramePr>
          <p:cNvPr id="9" name="Group 88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97993532"/>
              </p:ext>
            </p:extLst>
          </p:nvPr>
        </p:nvGraphicFramePr>
        <p:xfrm>
          <a:off x="7985650" y="653142"/>
          <a:ext cx="3821117" cy="4465027"/>
        </p:xfrm>
        <a:graphic>
          <a:graphicData uri="http://schemas.openxmlformats.org/drawingml/2006/table">
            <a:tbl>
              <a:tblPr/>
              <a:tblGrid>
                <a:gridCol w="1565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1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19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19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472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112" marR="134112" marT="100546" marB="100546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112" marR="134112" marT="100546" marB="100546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112" marR="134112" marT="100546" marB="100546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716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BOSNA I HERCEGOVINA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N=1200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N=1200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N=1200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218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Bez završene osnovne škole (%)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1,1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0,6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218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Osnovna škola (%)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10,6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8,3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218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Srednja škola (%)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64,7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72,8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218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Univerzitet (%)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23,6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18,3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218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  <a:defRPr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Odbija odgovoriti (%)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218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Bez dohotka (%)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10,1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8,7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218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1-300 KM (%)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16,2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12,5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0218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  <a:defRPr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301-700 KM (%)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17,7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29,9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0218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  <a:defRPr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701-1000 KM (%)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16,4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20,1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0218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  <a:defRPr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1001 KM i više (%)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39,6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28,8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0218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  <a:defRPr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Odbija odgovoriti (%)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t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0" fontAlgn="t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0" fontAlgn="t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10" name="Group 88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40360030"/>
              </p:ext>
            </p:extLst>
          </p:nvPr>
        </p:nvGraphicFramePr>
        <p:xfrm>
          <a:off x="4534113" y="659555"/>
          <a:ext cx="3488797" cy="4533675"/>
        </p:xfrm>
        <a:graphic>
          <a:graphicData uri="http://schemas.openxmlformats.org/drawingml/2006/table">
            <a:tbl>
              <a:tblPr/>
              <a:tblGrid>
                <a:gridCol w="1509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98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11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112" marR="134112" marT="100546" marB="100546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112" marR="134112" marT="100546" marB="100546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112" marR="134112" marT="100546" marB="100546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01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BOSNA I HERCEGOVINA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N=1200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N=1200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N=1200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096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Zaposlen (%)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42,6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39,4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096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 (%)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6,7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7,0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096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Domaćica (%)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10,7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10,8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096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Penzioner (%) 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20,8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22,2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096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  <a:defRPr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Nezaposlen (%)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19,2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20,6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096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  <a:defRPr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Odbija odgovoriti (%)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096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Hrvati </a:t>
                      </a:r>
                      <a:r>
                        <a:rPr kumimoji="0" lang="bs-Latn-BA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(%)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096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Bošnjaci </a:t>
                      </a:r>
                      <a:r>
                        <a:rPr kumimoji="0" lang="bs-Latn-BA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(%)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9096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Srbi (%)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32,3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32,2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9096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Drugo (%)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1,9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2,3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9096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Odbija odgovoriti (%)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67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t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678">
                <a:tc>
                  <a:txBody>
                    <a:bodyPr/>
                    <a:lstStyle/>
                    <a:p>
                      <a:pPr marL="0" marR="0" lvl="0" indent="0" algn="l" defTabSz="457200" rtl="0" eaLnBrk="0" fontAlgn="t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678">
                <a:tc>
                  <a:txBody>
                    <a:bodyPr/>
                    <a:lstStyle/>
                    <a:p>
                      <a:pPr marL="0" marR="0" lvl="0" indent="0" algn="l" defTabSz="457200" rtl="0" eaLnBrk="0" fontAlgn="t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7919358" y="5242290"/>
            <a:ext cx="3935187" cy="677108"/>
            <a:chOff x="8134345" y="5479046"/>
            <a:chExt cx="3672422" cy="677108"/>
          </a:xfrm>
        </p:grpSpPr>
        <p:sp>
          <p:nvSpPr>
            <p:cNvPr id="12" name="Rectangle 11"/>
            <p:cNvSpPr/>
            <p:nvPr/>
          </p:nvSpPr>
          <p:spPr>
            <a:xfrm>
              <a:off x="8227250" y="5627950"/>
              <a:ext cx="3579517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2" defTabSz="949325"/>
              <a:r>
                <a:rPr lang="bs-Latn-BA" sz="9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 slučaju značajnih razlika u podacima istraživanja potrebno je provjeriti sociodemografske karakteristike uzorka ali i političku, ekonomsku, socijalnu situaciju u državi za navedeni period.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134345" y="5479046"/>
              <a:ext cx="175029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bs-Latn-BA" sz="4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77524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889206" y="126432"/>
            <a:ext cx="11302794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Ako bi sutra bio referendum za članstvo u EU s pitanjem „Da li podržavate ulazak Bosne i Hercegovine u Evropsku Uniju“, kako biste glasali?</a:t>
            </a:r>
            <a:b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s-Latn-BA" sz="20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7388" y="801167"/>
            <a:ext cx="36051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buFontTx/>
              <a:buNone/>
              <a:tabLst>
                <a:tab pos="268288" algn="l"/>
              </a:tabLst>
              <a:defRPr/>
            </a:pP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=1.200, 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=1.200, 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54598"/>
            <a:ext cx="1445565" cy="271239"/>
          </a:xfrm>
          <a:prstGeom prst="rect">
            <a:avLst/>
          </a:prstGeom>
        </p:spPr>
      </p:pic>
      <p:graphicFrame>
        <p:nvGraphicFramePr>
          <p:cNvPr id="13" name="Content Placeholder 10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710245975"/>
              </p:ext>
            </p:extLst>
          </p:nvPr>
        </p:nvGraphicFramePr>
        <p:xfrm>
          <a:off x="3823558" y="892632"/>
          <a:ext cx="7667625" cy="5105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352462" y="1888627"/>
            <a:ext cx="2686049" cy="35240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 odnosu na prethodne godine,  podrška ulasku Bosne i Hercegovine u EU je u blagom padu.  </a:t>
            </a: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 prosjeku, 7 od 10 građana Bosne i Hercegovine na referendumu bi glasalo za ulazak Bosne i Hercegovine u EU. </a:t>
            </a: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 odnosu na 2024., ovogodišnje istraživanje pokazuje blagi pad procenta građana koji ne bi glasali na referendumu (6,9% vs. 7,5%), s tim što je porastao procenat građana koji bi glasali protiv ulaska Bosne i Hercegovine u EU (22,9% vs. 19,7%).</a:t>
            </a:r>
          </a:p>
        </p:txBody>
      </p:sp>
    </p:spTree>
    <p:extLst>
      <p:ext uri="{BB962C8B-B14F-4D97-AF65-F5344CB8AC3E}">
        <p14:creationId xmlns:p14="http://schemas.microsoft.com/office/powerpoint/2010/main" val="8758678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889206" y="129004"/>
            <a:ext cx="11283807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Zašto podržavate ulazak B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osne 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ercegovine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 u Evropsku uniju?</a:t>
            </a:r>
            <a:b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s-Latn-BA" sz="20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7388" y="523591"/>
            <a:ext cx="36051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lang="bs-Latn-BA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=881, N</a:t>
            </a:r>
            <a:r>
              <a:rPr lang="bs-Latn-BA" sz="12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r>
              <a:rPr lang="bs-Latn-BA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=856, N</a:t>
            </a:r>
            <a:r>
              <a:rPr lang="bs-Latn-BA" sz="12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r>
              <a:rPr lang="bs-Latn-BA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=838 </a:t>
            </a:r>
            <a:endParaRPr kumimoji="0" lang="bs-Latn-BA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54598"/>
            <a:ext cx="1445565" cy="271239"/>
          </a:xfrm>
          <a:prstGeom prst="rect">
            <a:avLst/>
          </a:prstGeom>
        </p:spPr>
      </p:pic>
      <p:graphicFrame>
        <p:nvGraphicFramePr>
          <p:cNvPr id="11" name="Content Placeholder 10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107280390"/>
              </p:ext>
            </p:extLst>
          </p:nvPr>
        </p:nvGraphicFramePr>
        <p:xfrm>
          <a:off x="3937885" y="829489"/>
          <a:ext cx="7667625" cy="5105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269528" y="1133475"/>
            <a:ext cx="2686049" cy="39934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Kao i u ranijim istraživanjima, u ovogodišnjem istraživanju glavni razlog podržavanja ulaska Bosne i Hercegovine u EU u najvećem procentu je sloboda kretanja ljudi, robe i kapitala.  </a:t>
            </a: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endParaRPr lang="bs-Latn-BA" altLang="sr-Latn-RS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Garancija trajnog mira i političke stabilnosti je na drugom mjestu, a potom slijedi poštivanje zakona i propisa. Poštivanje zakona i propisa ima trend rasta u odnosu na prošlu godinu (28,9% vs 19,9%) dok su garancija mira i političke stabilnosti, kao i sloboda kretanja ljudi, robe i kapitala, u padu u odnosu na ranije godine.</a:t>
            </a: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endParaRPr lang="bs-Latn-BA" altLang="sr-Latn-RS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1417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889206" y="129004"/>
            <a:ext cx="11302794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Zašto 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podržavate ulazak B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osne 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ercegovine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 u Evropsku uniju?</a:t>
            </a:r>
            <a:b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s-Latn-BA" sz="20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7388" y="531755"/>
            <a:ext cx="36051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lang="bs-Latn-BA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=183, N</a:t>
            </a:r>
            <a:r>
              <a:rPr lang="bs-Latn-BA" sz="12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r>
              <a:rPr lang="bs-Latn-BA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=235, N</a:t>
            </a:r>
            <a:r>
              <a:rPr lang="bs-Latn-BA" sz="12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r>
              <a:rPr lang="bs-Latn-BA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=274</a:t>
            </a:r>
            <a:endParaRPr kumimoji="0" lang="bs-Latn-BA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61383" y="1272263"/>
            <a:ext cx="2686049" cy="46166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Procenat građana koji ne podržavaju ulazak Bosne i Hercegovine u EU je u blagom rastu u odnosu na ranija istraživanja (22,9% vs 19,7%).</a:t>
            </a: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Razlozi zbog kojih građani ne podržavaju ulazak Bosne i Hercegovine u EU ostaju prilično nepromijenjeni u odnosu na ranije godine, a dominirajući razlog je i dalje veći troškovi života i poreza.   Gubitak raznolikosti kultura i povećana birokratija imaju rast u odnosu na veće troškove života i poreza koji su u padu, pogotovo u odnosu na 2023. godinu (20,2% vs 52,7%).</a:t>
            </a: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endParaRPr lang="bs-Latn-BA" altLang="sr-Latn-RS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200" i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*opcija „Iseljavanje stanovništva“ nije bila u istraživanju 2023.</a:t>
            </a: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endParaRPr lang="bs-Latn-BA" altLang="sr-Latn-RS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graphicFrame>
        <p:nvGraphicFramePr>
          <p:cNvPr id="12" name="Content Placeholder 10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649678129"/>
              </p:ext>
            </p:extLst>
          </p:nvPr>
        </p:nvGraphicFramePr>
        <p:xfrm>
          <a:off x="3970564" y="957943"/>
          <a:ext cx="7667625" cy="5105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54598"/>
            <a:ext cx="1445565" cy="27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858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889206" y="111442"/>
            <a:ext cx="11302794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Koja je od sljedećih reformi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 prema Vašem mišljenju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 neophodna za unapređenje svakodnevnog života građana B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osne 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ercegovine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s-Latn-BA" sz="20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54598"/>
            <a:ext cx="1445565" cy="271239"/>
          </a:xfrm>
          <a:prstGeom prst="rect">
            <a:avLst/>
          </a:prstGeom>
        </p:spPr>
      </p:pic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586862"/>
              </p:ext>
            </p:extLst>
          </p:nvPr>
        </p:nvGraphicFramePr>
        <p:xfrm>
          <a:off x="1179740" y="1125353"/>
          <a:ext cx="10788166" cy="4857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87716" y="1466972"/>
            <a:ext cx="3081364" cy="35625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Kao i ranijih godina, i u 2025. godini borba protiv korupcije je najvažnija za unapređenje svakodnevnog života građana Bosne i Hercegovine.</a:t>
            </a: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Reforma sudova i tužilaštava je druga po važnosti neophodna reforma i bilježi rast u odnosu na 2024 godinu (18,4% vs 13,6%). </a:t>
            </a: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 2025. godini, smanjenje poreskih opterećenja na rad i uklanjanje prepreka zapošljavanju i reforma socijalnog sistema su podjednako neophodne za unapređenje života građana Bosne i Hercegovine ali manje u odnosu na prve dvije reforme. </a:t>
            </a: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ED1D4C-31C9-D90E-0347-0847675B7D1D}"/>
              </a:ext>
            </a:extLst>
          </p:cNvPr>
          <p:cNvSpPr/>
          <p:nvPr/>
        </p:nvSpPr>
        <p:spPr>
          <a:xfrm>
            <a:off x="917388" y="801167"/>
            <a:ext cx="36051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buFontTx/>
              <a:buNone/>
              <a:tabLst>
                <a:tab pos="268288" algn="l"/>
              </a:tabLst>
              <a:defRPr/>
            </a:pP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=1.200, 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=1.200, 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 </a:t>
            </a:r>
          </a:p>
        </p:txBody>
      </p:sp>
    </p:spTree>
    <p:extLst>
      <p:ext uri="{BB962C8B-B14F-4D97-AF65-F5344CB8AC3E}">
        <p14:creationId xmlns:p14="http://schemas.microsoft.com/office/powerpoint/2010/main" val="42777909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889206" y="150859"/>
            <a:ext cx="11302794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Zašto je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 po Vašem mišljenju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EU 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zainteresovana za pristupanje B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osne 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ercegovine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s-Latn-BA" sz="20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54598"/>
            <a:ext cx="1445565" cy="271239"/>
          </a:xfrm>
          <a:prstGeom prst="rect">
            <a:avLst/>
          </a:prstGeom>
        </p:spPr>
      </p:pic>
      <p:graphicFrame>
        <p:nvGraphicFramePr>
          <p:cNvPr id="12" name="Content Placeholder 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045892585"/>
              </p:ext>
            </p:extLst>
          </p:nvPr>
        </p:nvGraphicFramePr>
        <p:xfrm>
          <a:off x="3876659" y="583525"/>
          <a:ext cx="8401050" cy="543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71560" y="1133475"/>
            <a:ext cx="2686049" cy="46397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 2025. godini mišljenje građana Bosne i Hercegovine se ne razlikuje značajno u odnosu na ranije godine kada su u pitanju razlozi zašto je EU zainteresovana za pristupanje Bosne i Hercegovine.</a:t>
            </a: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Građani Bosne i Hercegovine kao glavne razloge zainteresovanosti EU za pristupanje Bosne i Hercegovine naveli su: prirodne resurse, osiguranje mira i stabilnosti te širenje evropskog tržišta. </a:t>
            </a: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 odnosu na ranije godine, ovogodišnje istraživanje pokazuje blagi pad odgovora „zbog stručnih i kvalifikovanih radnika“ (-4,5%) i blagi rast „zbog dobre investicijske klime“ (+1,6%).</a:t>
            </a: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endParaRPr lang="bs-Latn-BA" altLang="sr-Latn-RS" sz="1400" dirty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162B74-4E0D-1681-C7A2-88661F0CF718}"/>
              </a:ext>
            </a:extLst>
          </p:cNvPr>
          <p:cNvSpPr/>
          <p:nvPr/>
        </p:nvSpPr>
        <p:spPr>
          <a:xfrm>
            <a:off x="917388" y="801167"/>
            <a:ext cx="36051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buFontTx/>
              <a:buNone/>
              <a:tabLst>
                <a:tab pos="268288" algn="l"/>
              </a:tabLst>
              <a:defRPr/>
            </a:pP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=1.200, 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=1.200, 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 </a:t>
            </a:r>
          </a:p>
        </p:txBody>
      </p:sp>
    </p:spTree>
    <p:extLst>
      <p:ext uri="{BB962C8B-B14F-4D97-AF65-F5344CB8AC3E}">
        <p14:creationId xmlns:p14="http://schemas.microsoft.com/office/powerpoint/2010/main" val="3191416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889206" y="151085"/>
            <a:ext cx="11302794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Kakvo je vaše mišljenje o budućnosti EU?</a:t>
            </a:r>
            <a:b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s-Latn-BA" sz="20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54598"/>
            <a:ext cx="1445565" cy="271239"/>
          </a:xfrm>
          <a:prstGeom prst="rect">
            <a:avLst/>
          </a:prstGeom>
        </p:spPr>
      </p:pic>
      <p:graphicFrame>
        <p:nvGraphicFramePr>
          <p:cNvPr id="9" name="Content Placeholder 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098339440"/>
              </p:ext>
            </p:extLst>
          </p:nvPr>
        </p:nvGraphicFramePr>
        <p:xfrm>
          <a:off x="3158611" y="555703"/>
          <a:ext cx="9239250" cy="543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89920" y="1108983"/>
            <a:ext cx="2686049" cy="35625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 pitanje o budućnosti EU, najveći procenat građana Bosne i Hercegovine vjeruje da će EU učvrstiti unutrašnje odnose i nastaviti s proširenjem. </a:t>
            </a: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endParaRPr lang="bs-Latn-BA" altLang="sr-Latn-RS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 ovogodišnjem istraživanju u blagom porastu je mišljenje građana da EU kao integracija neće opstati (+1,1%), kao i mišljenje da će  EU doživjeti svojevrsnu blokovsku podjelu (+2,0%) te da će EU odustati od zajedničke valute i nekih zajedničkih politika (+2,3%). </a:t>
            </a: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endParaRPr lang="bs-Latn-BA" altLang="sr-Latn-RS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A685D1-0618-F58B-7CAF-0B7A2DFF9CCC}"/>
              </a:ext>
            </a:extLst>
          </p:cNvPr>
          <p:cNvSpPr/>
          <p:nvPr/>
        </p:nvSpPr>
        <p:spPr>
          <a:xfrm>
            <a:off x="917388" y="526847"/>
            <a:ext cx="36051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buFontTx/>
              <a:buNone/>
              <a:tabLst>
                <a:tab pos="268288" algn="l"/>
              </a:tabLst>
              <a:defRPr/>
            </a:pP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=1.200, 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=1.200, 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 </a:t>
            </a:r>
          </a:p>
        </p:txBody>
      </p:sp>
    </p:spTree>
    <p:extLst>
      <p:ext uri="{BB962C8B-B14F-4D97-AF65-F5344CB8AC3E}">
        <p14:creationId xmlns:p14="http://schemas.microsoft.com/office/powerpoint/2010/main" val="30150086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889206" y="120406"/>
            <a:ext cx="11302794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oji bi dio društva, prema Vašem mišljenju, imao najveću korist od ulaska B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osne 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ercegovine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 u EU?</a:t>
            </a:r>
            <a:b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s-Latn-BA" sz="20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54598"/>
            <a:ext cx="1445565" cy="271239"/>
          </a:xfrm>
          <a:prstGeom prst="rect">
            <a:avLst/>
          </a:prstGeom>
        </p:spPr>
      </p:pic>
      <p:graphicFrame>
        <p:nvGraphicFramePr>
          <p:cNvPr id="10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8566224"/>
              </p:ext>
            </p:extLst>
          </p:nvPr>
        </p:nvGraphicFramePr>
        <p:xfrm>
          <a:off x="3028950" y="1370235"/>
          <a:ext cx="8991572" cy="4614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05840" y="1118510"/>
            <a:ext cx="3401567" cy="35240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Kao i ranijih godina, najveći procenat građana Bosne i Hercegovine misli da bi mladi imali najveću korist od ulaska Bosne i Hercegovine u EU. </a:t>
            </a: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Iako političari i </a:t>
            </a:r>
            <a:r>
              <a:rPr lang="bs-Latn-BA" altLang="sr-Latn-RS" sz="14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preduzetnici</a:t>
            </a: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imaju blagi pad u odnosu na 2024. godinu, a studenti i </a:t>
            </a:r>
            <a:r>
              <a:rPr lang="bs-Latn-BA" altLang="sr-Latn-RS" sz="14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istraživači</a:t>
            </a: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ostvaruju rast, ostaju pri samom vrhu kategorija koje bi imale najveću korist od ulaska Bosne i Hercegovine u EU. Za poljoprivrednike se nastavlja trend blagog opadanja procenta.</a:t>
            </a: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Kao i prethodnih godina, i u 2025. godini 1 od 10 građana misli da niko ne bi imao koristi od ulaska Bosne i Hercegovine u EU, s tim što ovaj odgovor ima trend rasta od 2023. godine.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3E2621-B8BB-C6A7-BE74-8DF02DC8C84F}"/>
              </a:ext>
            </a:extLst>
          </p:cNvPr>
          <p:cNvSpPr/>
          <p:nvPr/>
        </p:nvSpPr>
        <p:spPr>
          <a:xfrm>
            <a:off x="917388" y="801167"/>
            <a:ext cx="36051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buFontTx/>
              <a:buNone/>
              <a:tabLst>
                <a:tab pos="268288" algn="l"/>
              </a:tabLst>
              <a:defRPr/>
            </a:pP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=1.200, 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=1.200, 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 </a:t>
            </a:r>
          </a:p>
        </p:txBody>
      </p:sp>
    </p:spTree>
    <p:extLst>
      <p:ext uri="{BB962C8B-B14F-4D97-AF65-F5344CB8AC3E}">
        <p14:creationId xmlns:p14="http://schemas.microsoft.com/office/powerpoint/2010/main" val="222929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889206" y="111443"/>
            <a:ext cx="11302794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Po Vašem mišljenju, šta u najvećoj mjeri otežava integraciju naše zemlje u Evropsku uniju?</a:t>
            </a:r>
            <a:b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s-Latn-BA" sz="20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54598"/>
            <a:ext cx="1445565" cy="271239"/>
          </a:xfrm>
          <a:prstGeom prst="rect">
            <a:avLst/>
          </a:prstGeom>
        </p:spPr>
      </p:pic>
      <p:graphicFrame>
        <p:nvGraphicFramePr>
          <p:cNvPr id="11" name="Content Placeholder 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26395341"/>
              </p:ext>
            </p:extLst>
          </p:nvPr>
        </p:nvGraphicFramePr>
        <p:xfrm>
          <a:off x="3657600" y="1353911"/>
          <a:ext cx="8311244" cy="4728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76954" y="1677590"/>
            <a:ext cx="2686049" cy="35240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Politizacija procesa integrisanja u najvećoj mjeri otežava integraciju Bosne i Hercegovine u EU ali u značajno manjoj mjeri nego ranijih godina (30,9% vs. 34,3% vs. 40,9%). </a:t>
            </a: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Nespremnost na promjene je na drugom mjestu i bilježi rast u odnosu na 2024. godinu (+4,5%), kao i nedovoljno razumijevanje procesa (+2,0%). Objektivne prepreke (obimne reforme u svim sferama života) i trenutno stanje u Evropskoj uniji, ostali su na nivou iz 2024. godine. </a:t>
            </a: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endParaRPr lang="bs-Latn-BA" altLang="sr-Latn-RS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B9C183-3CBC-3505-964B-268844A89460}"/>
              </a:ext>
            </a:extLst>
          </p:cNvPr>
          <p:cNvSpPr/>
          <p:nvPr/>
        </p:nvSpPr>
        <p:spPr>
          <a:xfrm>
            <a:off x="917388" y="801167"/>
            <a:ext cx="36051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buFontTx/>
              <a:buNone/>
              <a:tabLst>
                <a:tab pos="268288" algn="l"/>
              </a:tabLst>
              <a:defRPr/>
            </a:pP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=1.200, 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=1.200, 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 </a:t>
            </a:r>
          </a:p>
        </p:txBody>
      </p:sp>
    </p:spTree>
    <p:extLst>
      <p:ext uri="{BB962C8B-B14F-4D97-AF65-F5344CB8AC3E}">
        <p14:creationId xmlns:p14="http://schemas.microsoft.com/office/powerpoint/2010/main" val="1083831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1547170" y="264519"/>
            <a:ext cx="9796591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Socio-DEMOGRAFSKE KARAKTERISTIKE UZORKA 2025.</a:t>
            </a:r>
            <a:endParaRPr lang="bs-Latn-BA" sz="20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38270"/>
            <a:ext cx="1445565" cy="271239"/>
          </a:xfrm>
          <a:prstGeom prst="rect">
            <a:avLst/>
          </a:prstGeom>
        </p:spPr>
      </p:pic>
      <p:graphicFrame>
        <p:nvGraphicFramePr>
          <p:cNvPr id="11" name="Group 88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22355"/>
              </p:ext>
            </p:extLst>
          </p:nvPr>
        </p:nvGraphicFramePr>
        <p:xfrm>
          <a:off x="889906" y="1569378"/>
          <a:ext cx="3278993" cy="3344547"/>
        </p:xfrm>
        <a:graphic>
          <a:graphicData uri="http://schemas.openxmlformats.org/drawingml/2006/table">
            <a:tbl>
              <a:tblPr/>
              <a:tblGrid>
                <a:gridCol w="889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27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40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1377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BIH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112" marR="134112" marT="100546" marB="100546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FBIH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RS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DB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377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bg-BG" altLang="en-US" sz="800" b="1" i="1" u="none" strike="noStrike" cap="none" normalizeH="0" baseline="0" dirty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N=1200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N=754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N=418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N=28</a:t>
                      </a:r>
                    </a:p>
                  </a:txBody>
                  <a:tcPr marL="135467" marR="135467" marT="101562" marB="10156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377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377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Selo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377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Muško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377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Žensko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377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18-34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377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35-49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377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50-64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</a:t>
                      </a:r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GB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377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65+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</a:t>
                      </a:r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</a:t>
                      </a:r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t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0" fontAlgn="t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0" fontAlgn="t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12" name="Group 88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58363384"/>
              </p:ext>
            </p:extLst>
          </p:nvPr>
        </p:nvGraphicFramePr>
        <p:xfrm>
          <a:off x="7921322" y="1591821"/>
          <a:ext cx="4031999" cy="3669591"/>
        </p:xfrm>
        <a:graphic>
          <a:graphicData uri="http://schemas.openxmlformats.org/drawingml/2006/table">
            <a:tbl>
              <a:tblPr/>
              <a:tblGrid>
                <a:gridCol w="1658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3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3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70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967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BIH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112" marR="134112" marT="100546" marB="100546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FBIH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RS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DB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67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bg-BG" altLang="en-US" sz="800" b="1" i="1" u="none" strike="noStrike" cap="none" normalizeH="0" baseline="0" dirty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N=1200</a:t>
                      </a:r>
                      <a:endParaRPr kumimoji="0" lang="bg-BG" altLang="en-US" sz="8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N=754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N=418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N=28</a:t>
                      </a:r>
                    </a:p>
                  </a:txBody>
                  <a:tcPr marL="135467" marR="135467" marT="101562" marB="10156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678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Bez završene osnovne škole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678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Osnovna škola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678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Srednja škola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678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Univerzitet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678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Bez dohotka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678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1-300 KM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9678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  <a:defRPr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301-700 KM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9678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  <a:defRPr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701-1000 KM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</a:t>
                      </a:r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9678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  <a:defRPr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1001 KM i više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t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0" fontAlgn="t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0" fontAlgn="t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graphicFrame>
        <p:nvGraphicFramePr>
          <p:cNvPr id="18" name="Group 88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01330786"/>
              </p:ext>
            </p:extLst>
          </p:nvPr>
        </p:nvGraphicFramePr>
        <p:xfrm>
          <a:off x="4226377" y="1582985"/>
          <a:ext cx="3531844" cy="3669591"/>
        </p:xfrm>
        <a:graphic>
          <a:graphicData uri="http://schemas.openxmlformats.org/drawingml/2006/table">
            <a:tbl>
              <a:tblPr/>
              <a:tblGrid>
                <a:gridCol w="1142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27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40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1377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BIH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112" marR="134112" marT="100546" marB="100546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FBIH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RS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DB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377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bg-BG" altLang="en-US" sz="800" b="1" i="1" u="none" strike="noStrike" cap="none" normalizeH="0" baseline="0" dirty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N=1200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N=754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N=418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N=28</a:t>
                      </a:r>
                    </a:p>
                  </a:txBody>
                  <a:tcPr marL="135467" marR="135467" marT="101562" marB="10156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377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Zaposlen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</a:t>
                      </a:r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1377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1377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Domaćica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1377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Penzioner 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1377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  <a:defRPr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Nezaposlen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</a:t>
                      </a:r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1377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Hrvati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377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Bošnjaci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377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Srbi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377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Drugo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t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0" fontAlgn="t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0" fontAlgn="t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91289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889206" y="91668"/>
            <a:ext cx="11302794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Da li ste čuli za Direkciju za evropske integracije Vijeća ministara B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osne 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ercegovine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s-Latn-BA" sz="20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54598"/>
            <a:ext cx="1445565" cy="271239"/>
          </a:xfrm>
          <a:prstGeom prst="rect">
            <a:avLst/>
          </a:prstGeom>
        </p:spPr>
      </p:pic>
      <p:graphicFrame>
        <p:nvGraphicFramePr>
          <p:cNvPr id="12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2138963"/>
              </p:ext>
            </p:extLst>
          </p:nvPr>
        </p:nvGraphicFramePr>
        <p:xfrm>
          <a:off x="3322634" y="1246188"/>
          <a:ext cx="8555038" cy="450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261379" y="2184129"/>
            <a:ext cx="2686049" cy="27776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Ovogodišnje istraživanje pokazalo je da je svaki drugi građanin  Bosne i Hercegovine čuo za Direkciju za evropske integracije Vijeća ministara Bosne i Hercegovine.</a:t>
            </a: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endParaRPr lang="bs-Latn-BA" altLang="sr-Latn-RS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Ovo poznavanje je veće u odnosu na godinu dana ranije (+2,5%). </a:t>
            </a: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endParaRPr lang="bs-Latn-BA" altLang="sr-Latn-RS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endParaRPr lang="bs-Latn-BA" altLang="sr-Latn-RS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endParaRPr lang="bs-Latn-BA" altLang="sr-Latn-RS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92B322-D7DA-8A88-C697-29D999C99AED}"/>
              </a:ext>
            </a:extLst>
          </p:cNvPr>
          <p:cNvSpPr/>
          <p:nvPr/>
        </p:nvSpPr>
        <p:spPr>
          <a:xfrm>
            <a:off x="917388" y="755447"/>
            <a:ext cx="36051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buFontTx/>
              <a:buNone/>
              <a:tabLst>
                <a:tab pos="268288" algn="l"/>
              </a:tabLst>
              <a:defRPr/>
            </a:pP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=1.200, 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=1.200, 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 </a:t>
            </a:r>
          </a:p>
        </p:txBody>
      </p:sp>
    </p:spTree>
    <p:extLst>
      <p:ext uri="{BB962C8B-B14F-4D97-AF65-F5344CB8AC3E}">
        <p14:creationId xmlns:p14="http://schemas.microsoft.com/office/powerpoint/2010/main" val="34650462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889204" y="117218"/>
            <a:ext cx="11302796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Koje su teme u vezi s procesom evropskih integracija u medijima predmet Vašeg interesovanja?</a:t>
            </a:r>
            <a:br>
              <a:rPr lang="bs-Latn-BA" sz="2000" cap="all" dirty="0">
                <a:solidFill>
                  <a:schemeClr val="bg1"/>
                </a:solidFill>
              </a:rPr>
            </a:br>
            <a:endParaRPr lang="bs-Latn-BA" sz="20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54598"/>
            <a:ext cx="1445565" cy="271239"/>
          </a:xfrm>
          <a:prstGeom prst="rect">
            <a:avLst/>
          </a:prstGeom>
        </p:spPr>
      </p:pic>
      <p:graphicFrame>
        <p:nvGraphicFramePr>
          <p:cNvPr id="7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7795193"/>
              </p:ext>
            </p:extLst>
          </p:nvPr>
        </p:nvGraphicFramePr>
        <p:xfrm>
          <a:off x="2719979" y="960110"/>
          <a:ext cx="9334500" cy="5007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36522" y="1498458"/>
            <a:ext cx="2686049" cy="2369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Kao i 2023. godine, u 2025. godini teme koje su predmet interesovanja građana Bosne i Hercegovine u medijima, a u vezi s procesom evropskih integracija,  su uticaj procesa evropskih integracija na svakodnevni život građana, mogućnost korištenja finansijske pomoći EU, reforme u okviru procesa integrisanja i prednosti integracije u EU.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949AD3-0395-62DA-A559-5038E5ACA5A3}"/>
              </a:ext>
            </a:extLst>
          </p:cNvPr>
          <p:cNvSpPr/>
          <p:nvPr/>
        </p:nvSpPr>
        <p:spPr>
          <a:xfrm>
            <a:off x="917388" y="801167"/>
            <a:ext cx="36051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buFontTx/>
              <a:buNone/>
              <a:tabLst>
                <a:tab pos="268288" algn="l"/>
              </a:tabLst>
              <a:defRPr/>
            </a:pP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=1.200, 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=1.200, 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 </a:t>
            </a:r>
          </a:p>
        </p:txBody>
      </p:sp>
    </p:spTree>
    <p:extLst>
      <p:ext uri="{BB962C8B-B14F-4D97-AF65-F5344CB8AC3E}">
        <p14:creationId xmlns:p14="http://schemas.microsoft.com/office/powerpoint/2010/main" val="40144508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889204" y="117218"/>
            <a:ext cx="11302796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Koja sredstva informisanja najviše koristite kada je u pitanju informisanje o evropskim integracijama? – PRVI ODGOVOR</a:t>
            </a:r>
            <a:b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s-Latn-BA" sz="20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54598"/>
            <a:ext cx="1445565" cy="2712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30997" y="1764077"/>
            <a:ext cx="2208714" cy="3385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 2025. godini internet je </a:t>
            </a:r>
            <a:r>
              <a:rPr lang="bs-Latn-BA" altLang="sr-Latn-RS" sz="14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zadržao</a:t>
            </a: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primat kao glavni medij kada je u pitanju informisanje o evropskim integracijama (prvi odgovor). </a:t>
            </a: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endParaRPr lang="bs-Latn-BA" altLang="sr-Latn-RS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Drugi medij je TV (39,6%).</a:t>
            </a: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 odnosu na ranije godine, TV  nastavlja sa blagim padom, ali  je i dalje drugi najznačajniji medij za informisanje o evropskim integracijama.   </a:t>
            </a: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endParaRPr lang="bs-Latn-BA" altLang="sr-Latn-RS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8247050"/>
              </p:ext>
            </p:extLst>
          </p:nvPr>
        </p:nvGraphicFramePr>
        <p:xfrm>
          <a:off x="2988129" y="1673679"/>
          <a:ext cx="9101037" cy="3804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4D765BF0-CEC9-978C-1EA1-691EFE600298}"/>
              </a:ext>
            </a:extLst>
          </p:cNvPr>
          <p:cNvSpPr/>
          <p:nvPr/>
        </p:nvSpPr>
        <p:spPr>
          <a:xfrm>
            <a:off x="917388" y="801167"/>
            <a:ext cx="36051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buFontTx/>
              <a:buNone/>
              <a:tabLst>
                <a:tab pos="268288" algn="l"/>
              </a:tabLst>
              <a:defRPr/>
            </a:pP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=1.200, 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=1.200, 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 </a:t>
            </a:r>
          </a:p>
        </p:txBody>
      </p:sp>
    </p:spTree>
    <p:extLst>
      <p:ext uri="{BB962C8B-B14F-4D97-AF65-F5344CB8AC3E}">
        <p14:creationId xmlns:p14="http://schemas.microsoft.com/office/powerpoint/2010/main" val="6662823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889204" y="130201"/>
            <a:ext cx="11302796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pl-PL" sz="2000" cap="all" dirty="0">
                <a:latin typeface="Arial" panose="020B0604020202020204" pitchFamily="34" charset="0"/>
                <a:cs typeface="Arial" panose="020B0604020202020204" pitchFamily="34" charset="0"/>
              </a:rPr>
              <a:t>Najveći donator sredstava Bosni i Hercegovini je...?</a:t>
            </a:r>
            <a:br>
              <a:rPr lang="en-US" sz="20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s-Latn-BA" sz="20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54598"/>
            <a:ext cx="1445565" cy="271239"/>
          </a:xfrm>
          <a:prstGeom prst="rect">
            <a:avLst/>
          </a:prstGeom>
        </p:spPr>
      </p:pic>
      <p:graphicFrame>
        <p:nvGraphicFramePr>
          <p:cNvPr id="12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6905601"/>
              </p:ext>
            </p:extLst>
          </p:nvPr>
        </p:nvGraphicFramePr>
        <p:xfrm>
          <a:off x="4386679" y="941387"/>
          <a:ext cx="6650037" cy="4897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85384" y="2087261"/>
            <a:ext cx="3560427" cy="15850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Šest od 10 građana Bosne i Hercegovine smatra da je najveći donator Evropska unija. </a:t>
            </a:r>
          </a:p>
          <a:p>
            <a:pPr marL="0" lvl="1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endParaRPr lang="bs-Latn-BA" altLang="sr-Latn-RS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lvl="1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Turska kao donator ostala je na nivou ranijih godina, dok je povećan </a:t>
            </a:r>
            <a:r>
              <a:rPr lang="bs-Latn-BA" altLang="sr-Latn-RS" sz="14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procenat</a:t>
            </a: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onih koji misle da je to Rusija (+ 4,8%) u odnosu na 2023. godinu i Kina (+6,7%).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CC89BB-125D-5498-ACA2-4BFF107B714E}"/>
              </a:ext>
            </a:extLst>
          </p:cNvPr>
          <p:cNvSpPr/>
          <p:nvPr/>
        </p:nvSpPr>
        <p:spPr>
          <a:xfrm>
            <a:off x="917388" y="462839"/>
            <a:ext cx="36051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buFontTx/>
              <a:buNone/>
              <a:tabLst>
                <a:tab pos="268288" algn="l"/>
              </a:tabLst>
              <a:defRPr/>
            </a:pP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=1.200, 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=1.200, 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 </a:t>
            </a:r>
          </a:p>
        </p:txBody>
      </p:sp>
    </p:spTree>
    <p:extLst>
      <p:ext uri="{BB962C8B-B14F-4D97-AF65-F5344CB8AC3E}">
        <p14:creationId xmlns:p14="http://schemas.microsoft.com/office/powerpoint/2010/main" val="34932842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889204" y="121655"/>
            <a:ext cx="11302796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pl-PL" sz="2000" cap="all" dirty="0">
                <a:latin typeface="Arial" panose="020B0604020202020204" pitchFamily="34" charset="0"/>
                <a:cs typeface="Arial" panose="020B0604020202020204" pitchFamily="34" charset="0"/>
              </a:rPr>
              <a:t>Kada će, po Vašim procjenama, Bosna i Hercegovina ući u EU?</a:t>
            </a:r>
            <a:br>
              <a:rPr lang="en-US" sz="20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s-Latn-BA" sz="20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54598"/>
            <a:ext cx="1445565" cy="271239"/>
          </a:xfrm>
          <a:prstGeom prst="rect">
            <a:avLst/>
          </a:prstGeom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9712552"/>
              </p:ext>
            </p:extLst>
          </p:nvPr>
        </p:nvGraphicFramePr>
        <p:xfrm>
          <a:off x="3605871" y="666750"/>
          <a:ext cx="8858250" cy="539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33272" y="1517183"/>
            <a:ext cx="3182111" cy="43242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34% građana optimistično je u procjenama kada bi Bosna i Hercegovina mogla ući u EU (za najviše 10 godina). U odnosu na 2023. godinu, ovaj optimizam je opao za 6,3%, a u odnosu na 2024. godinu 5,6%.</a:t>
            </a: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endParaRPr lang="bs-Latn-BA" altLang="sr-Latn-RS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Procenat</a:t>
            </a: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građana koji misle da bi se to moglo desiti za najviše 20 godina bilježi trend rasta (+4,1%), dok je </a:t>
            </a:r>
            <a:r>
              <a:rPr lang="bs-Latn-BA" altLang="sr-Latn-RS" sz="14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procenat</a:t>
            </a: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građana koji misle da će Bosna i Hercegovina ući u EU za najviše 15 godina u blagom padu (-3%).</a:t>
            </a: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endParaRPr lang="bs-Latn-BA" altLang="sr-Latn-RS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 porastu je mišljenje građana da Bosna i Hercegovina neće nikad ući u EU za +4,5%.  </a:t>
            </a: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endParaRPr lang="bs-Latn-BA" altLang="sr-Latn-RS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4CDB9F-4CCF-742B-4D08-1ACB777CC34C}"/>
              </a:ext>
            </a:extLst>
          </p:cNvPr>
          <p:cNvSpPr/>
          <p:nvPr/>
        </p:nvSpPr>
        <p:spPr>
          <a:xfrm>
            <a:off x="917388" y="471983"/>
            <a:ext cx="36051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buFontTx/>
              <a:buNone/>
              <a:tabLst>
                <a:tab pos="268288" algn="l"/>
              </a:tabLst>
              <a:defRPr/>
            </a:pP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=1.200, 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=1.200, 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 </a:t>
            </a:r>
          </a:p>
        </p:txBody>
      </p:sp>
    </p:spTree>
    <p:extLst>
      <p:ext uri="{BB962C8B-B14F-4D97-AF65-F5344CB8AC3E}">
        <p14:creationId xmlns:p14="http://schemas.microsoft.com/office/powerpoint/2010/main" val="11991810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889206" y="115977"/>
            <a:ext cx="11302794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Po Vašem mišljenju, ima li evropski put B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osne 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ercegovine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 alternativu?</a:t>
            </a:r>
            <a:b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s-Latn-BA" sz="20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54598"/>
            <a:ext cx="1445565" cy="271239"/>
          </a:xfrm>
          <a:prstGeom prst="rect">
            <a:avLst/>
          </a:prstGeom>
        </p:spPr>
      </p:pic>
      <p:graphicFrame>
        <p:nvGraphicFramePr>
          <p:cNvPr id="12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8802114"/>
              </p:ext>
            </p:extLst>
          </p:nvPr>
        </p:nvGraphicFramePr>
        <p:xfrm>
          <a:off x="3495439" y="1179513"/>
          <a:ext cx="8555038" cy="450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58626" y="1999041"/>
            <a:ext cx="2686049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Polovina građana Bosne i Hercegovine smatra da evropski put Bosne i Hercegovine nema alternativu.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1E94EE-1DFE-0D19-EC43-EE3A6814F440}"/>
              </a:ext>
            </a:extLst>
          </p:cNvPr>
          <p:cNvSpPr/>
          <p:nvPr/>
        </p:nvSpPr>
        <p:spPr>
          <a:xfrm>
            <a:off x="917388" y="481127"/>
            <a:ext cx="36051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buFontTx/>
              <a:buNone/>
              <a:tabLst>
                <a:tab pos="268288" algn="l"/>
              </a:tabLst>
              <a:defRPr/>
            </a:pP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=1.200, 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=1.200, 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 </a:t>
            </a:r>
          </a:p>
        </p:txBody>
      </p:sp>
    </p:spTree>
    <p:extLst>
      <p:ext uri="{BB962C8B-B14F-4D97-AF65-F5344CB8AC3E}">
        <p14:creationId xmlns:p14="http://schemas.microsoft.com/office/powerpoint/2010/main" val="1623294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38270"/>
            <a:ext cx="1445565" cy="27123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575047" y="1372581"/>
            <a:ext cx="9482588" cy="3731078"/>
            <a:chOff x="1575047" y="1363437"/>
            <a:chExt cx="9482588" cy="3731078"/>
          </a:xfrm>
        </p:grpSpPr>
        <p:graphicFrame>
          <p:nvGraphicFramePr>
            <p:cNvPr id="9" name="Content Placeholder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35873562"/>
                </p:ext>
              </p:extLst>
            </p:nvPr>
          </p:nvGraphicFramePr>
          <p:xfrm>
            <a:off x="1575047" y="1363437"/>
            <a:ext cx="5127832" cy="373107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1" name="Content Placeholder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91871628"/>
                </p:ext>
              </p:extLst>
            </p:nvPr>
          </p:nvGraphicFramePr>
          <p:xfrm>
            <a:off x="6564086" y="1641021"/>
            <a:ext cx="4493549" cy="34126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13" name="Title 15"/>
          <p:cNvSpPr>
            <a:spLocks noGrp="1"/>
          </p:cNvSpPr>
          <p:nvPr>
            <p:ph type="title"/>
          </p:nvPr>
        </p:nvSpPr>
        <p:spPr>
          <a:xfrm>
            <a:off x="1547170" y="238882"/>
            <a:ext cx="9796591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Socio-DEMOGRAFSKE KARAKTERISTIKE UZORKA 2025.</a:t>
            </a:r>
            <a:endParaRPr lang="bs-Latn-BA" sz="20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339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5532654"/>
              </p:ext>
            </p:extLst>
          </p:nvPr>
        </p:nvGraphicFramePr>
        <p:xfrm>
          <a:off x="6515100" y="1502228"/>
          <a:ext cx="5372099" cy="4547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1547170" y="230336"/>
            <a:ext cx="9796591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Socio-DEMOGRAFSKE KARAKTERISTIKE UZORKA 2025.</a:t>
            </a:r>
            <a:endParaRPr lang="bs-Latn-BA" sz="20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38270"/>
            <a:ext cx="1445565" cy="271239"/>
          </a:xfrm>
          <a:prstGeom prst="rect">
            <a:avLst/>
          </a:prstGeom>
        </p:spPr>
      </p:pic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9533228"/>
              </p:ext>
            </p:extLst>
          </p:nvPr>
        </p:nvGraphicFramePr>
        <p:xfrm>
          <a:off x="1494064" y="1583872"/>
          <a:ext cx="4865915" cy="3722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9007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0094326"/>
              </p:ext>
            </p:extLst>
          </p:nvPr>
        </p:nvGraphicFramePr>
        <p:xfrm>
          <a:off x="6319158" y="1526722"/>
          <a:ext cx="5792324" cy="4482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265803"/>
              </p:ext>
            </p:extLst>
          </p:nvPr>
        </p:nvGraphicFramePr>
        <p:xfrm>
          <a:off x="1510394" y="1436913"/>
          <a:ext cx="4563836" cy="3804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1547170" y="247428"/>
            <a:ext cx="9796591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Socio-DEMOGRAFSKE KARAKTERISTIKE UZORKA 2025.</a:t>
            </a:r>
            <a:endParaRPr lang="bs-Latn-BA" sz="20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38270"/>
            <a:ext cx="1445565" cy="271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61D759-989E-E327-33D5-24E72A169908}"/>
              </a:ext>
            </a:extLst>
          </p:cNvPr>
          <p:cNvSpPr txBox="1"/>
          <p:nvPr/>
        </p:nvSpPr>
        <p:spPr>
          <a:xfrm>
            <a:off x="6521958" y="5037941"/>
            <a:ext cx="5392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i="1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Vlada </a:t>
            </a:r>
            <a:r>
              <a:rPr lang="en-GB" sz="900" i="1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Federacije</a:t>
            </a:r>
            <a:r>
              <a:rPr lang="en-GB" sz="900" i="1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Bosne</a:t>
            </a:r>
            <a:r>
              <a:rPr lang="en-GB" sz="900" i="1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900" i="1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Hercegovine</a:t>
            </a:r>
            <a:r>
              <a:rPr lang="en-GB" sz="900" i="1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donijela</a:t>
            </a:r>
            <a:r>
              <a:rPr lang="en-GB" sz="900" i="1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GB" sz="900" i="1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Odluku</a:t>
            </a:r>
            <a:r>
              <a:rPr lang="en-GB" sz="900" i="1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900" i="1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iznosu</a:t>
            </a:r>
            <a:r>
              <a:rPr lang="en-GB" sz="900" i="1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najniže</a:t>
            </a:r>
            <a:r>
              <a:rPr lang="en-GB" sz="900" i="1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plate za 2025. </a:t>
            </a:r>
            <a:r>
              <a:rPr lang="en-GB" sz="900" i="1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godinu</a:t>
            </a:r>
            <a:r>
              <a:rPr lang="en-GB" sz="900" i="1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900" i="1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Odlukom</a:t>
            </a:r>
            <a:r>
              <a:rPr lang="en-GB" sz="900" i="1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GB" sz="900" i="1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utvrđeno</a:t>
            </a:r>
            <a:r>
              <a:rPr lang="en-GB" sz="900" i="1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GB" sz="900" i="1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najniža</a:t>
            </a:r>
            <a:r>
              <a:rPr lang="en-GB" sz="900" i="1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plata</a:t>
            </a:r>
            <a:r>
              <a:rPr lang="en-GB" sz="900" i="1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za period od 1. </a:t>
            </a:r>
            <a:r>
              <a:rPr lang="en-GB" sz="900" i="1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januara</a:t>
            </a:r>
            <a:r>
              <a:rPr lang="en-GB" sz="900" i="1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31. </a:t>
            </a:r>
            <a:r>
              <a:rPr lang="en-GB" sz="900" i="1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decembra</a:t>
            </a:r>
            <a:r>
              <a:rPr lang="en-GB" sz="900" i="1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GB" sz="900" i="1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neto</a:t>
            </a:r>
            <a:r>
              <a:rPr lang="en-GB" sz="900" i="1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iznosu</a:t>
            </a:r>
            <a:r>
              <a:rPr lang="en-GB" sz="900" i="1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i="1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bude</a:t>
            </a:r>
            <a:r>
              <a:rPr lang="en-GB" sz="900" i="1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1.000 KM.</a:t>
            </a:r>
            <a:r>
              <a:rPr lang="bs-Latn-BA" sz="900" i="1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Ova Odluka je uticala na povećanje prihoda ispitanika u istraživanju u odnosu na ranija istraživanja.</a:t>
            </a:r>
            <a:endParaRPr lang="en-GB" sz="9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5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434427"/>
              </p:ext>
            </p:extLst>
          </p:nvPr>
        </p:nvGraphicFramePr>
        <p:xfrm>
          <a:off x="3404508" y="1469572"/>
          <a:ext cx="5792324" cy="4482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1547170" y="238881"/>
            <a:ext cx="9796591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Socio-DEMOGRAFSKE KARAKTERISTIKE UZORKA 2025.</a:t>
            </a:r>
            <a:endParaRPr lang="bs-Latn-BA" sz="20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38270"/>
            <a:ext cx="1445565" cy="27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03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1558347" y="365390"/>
            <a:ext cx="9796591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bs-Latn-BA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GLAVNI NALAZI</a:t>
            </a:r>
          </a:p>
        </p:txBody>
      </p:sp>
      <p:sp>
        <p:nvSpPr>
          <p:cNvPr id="4" name="Rectangle 3"/>
          <p:cNvSpPr/>
          <p:nvPr/>
        </p:nvSpPr>
        <p:spPr>
          <a:xfrm>
            <a:off x="1323834" y="644701"/>
            <a:ext cx="100311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285750" algn="just">
              <a:buClr>
                <a:srgbClr val="4472C4">
                  <a:lumMod val="50000"/>
                </a:srgbClr>
              </a:buClr>
              <a:buFont typeface="Wingdings" pitchFamily="2" charset="2"/>
              <a:buChar char="§"/>
            </a:pPr>
            <a:r>
              <a:rPr lang="hr-BA" altLang="sr-Latn-R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 bi se održao referendum za ulazak Bosne i Hercegovine u EU, 9 od 10 građana Bosne i Hercegovine bi glasalo na referendumu. Za ulazak Bosne i Hercegovine u EU glasalo bi 7 od 10 građana. U prosjeku 8 od 10 građana Federacije BiH i 7 od 10 građana Brčko distrikta glasali bi za ulazak Bosne i Hercegovine u EU, dok je takvog mišljenja u prosjeku 5 od 10 građana Republike Srpske. </a:t>
            </a:r>
          </a:p>
          <a:p>
            <a:pPr marL="450850" indent="-285750" algn="just">
              <a:buClr>
                <a:srgbClr val="4472C4">
                  <a:lumMod val="50000"/>
                </a:srgbClr>
              </a:buClr>
              <a:buFont typeface="Wingdings" pitchFamily="2" charset="2"/>
              <a:buChar char="§"/>
            </a:pPr>
            <a:endParaRPr lang="hr-BA" altLang="sr-Latn-RS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165100" algn="just">
              <a:buClr>
                <a:srgbClr val="4472C4">
                  <a:lumMod val="50000"/>
                </a:srgbClr>
              </a:buClr>
            </a:pPr>
            <a:r>
              <a:rPr lang="hr-BA" altLang="sr-Latn-R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</a:t>
            </a:r>
            <a:r>
              <a:rPr lang="bs-Latn-BA" altLang="sr-Latn-R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 odnosu na ranija istraživanja, ovogodišnje </a:t>
            </a:r>
            <a:r>
              <a:rPr lang="bs-Latn-BA" altLang="sr-Latn-R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istraživanje</a:t>
            </a:r>
            <a:r>
              <a:rPr lang="bs-Latn-BA" altLang="sr-Latn-R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pokazuje da je podrška građana za ulazak Bosne i    </a:t>
            </a:r>
          </a:p>
          <a:p>
            <a:pPr marL="165100" algn="just">
              <a:buClr>
                <a:srgbClr val="4472C4">
                  <a:lumMod val="50000"/>
                </a:srgbClr>
              </a:buClr>
            </a:pPr>
            <a:r>
              <a:rPr lang="bs-Latn-BA" altLang="sr-Latn-R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Hercegovine u EU u blagom padu. U odnosu na istraživanje u 2023. godini, podrška za ulazak Bosne i Hercegovine u   </a:t>
            </a:r>
          </a:p>
          <a:p>
            <a:pPr marL="165100" algn="just">
              <a:buClr>
                <a:srgbClr val="4472C4">
                  <a:lumMod val="50000"/>
                </a:srgbClr>
              </a:buClr>
            </a:pPr>
            <a:r>
              <a:rPr lang="bs-Latn-BA" altLang="sr-Latn-R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EU manja je za 3,4%, a u odnosu na istraživanje u 2024. godini procenat podrške se umanjio za 1,3%. Padom podrške  </a:t>
            </a:r>
          </a:p>
          <a:p>
            <a:pPr marL="165100" algn="just">
              <a:buClr>
                <a:srgbClr val="4472C4">
                  <a:lumMod val="50000"/>
                </a:srgbClr>
              </a:buClr>
            </a:pPr>
            <a:r>
              <a:rPr lang="bs-Latn-BA" altLang="sr-Latn-R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za ulazak Bosne i Hercegovine porastao je procenat protivljenja pristupanju Bosne i Hercegovine u EU u odnosu na </a:t>
            </a:r>
          </a:p>
          <a:p>
            <a:pPr marL="165100" algn="just">
              <a:buClr>
                <a:srgbClr val="4472C4">
                  <a:lumMod val="50000"/>
                </a:srgbClr>
              </a:buClr>
            </a:pPr>
            <a:r>
              <a:rPr lang="bs-Latn-BA" altLang="sr-Latn-R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istraživanje u 2023. godini za 7,7% i u odnosu na istraživanje u 2024. godini za 3,2%. </a:t>
            </a:r>
          </a:p>
          <a:p>
            <a:pPr marL="165100" algn="just">
              <a:buClr>
                <a:srgbClr val="4472C4">
                  <a:lumMod val="50000"/>
                </a:srgbClr>
              </a:buClr>
            </a:pPr>
            <a:r>
              <a:rPr lang="bs-Latn-BA" altLang="sr-Latn-R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Po entitetima, 43,4% građana Republike Srpske na referendumu za ulazak Bosne i Hercegovine u EU glasalo bi protiv,   </a:t>
            </a:r>
          </a:p>
          <a:p>
            <a:pPr marL="165100" algn="just">
              <a:buClr>
                <a:srgbClr val="4472C4">
                  <a:lumMod val="50000"/>
                </a:srgbClr>
              </a:buClr>
            </a:pPr>
            <a:r>
              <a:rPr lang="bs-Latn-BA" altLang="sr-Latn-R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za razliku od Federacije BiH čiji su građani takvog mišljenja 11,7%.</a:t>
            </a:r>
            <a:endParaRPr lang="bs-Latn-BA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450850" indent="-285750" algn="just">
              <a:buClr>
                <a:srgbClr val="4472C4">
                  <a:lumMod val="50000"/>
                </a:srgbClr>
              </a:buClr>
              <a:buFont typeface="Wingdings" pitchFamily="2" charset="2"/>
              <a:buChar char="§"/>
            </a:pPr>
            <a:endParaRPr lang="hr-BA" altLang="sr-Latn-RS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0850" indent="-285750" algn="just">
              <a:buClr>
                <a:srgbClr val="4472C4">
                  <a:lumMod val="50000"/>
                </a:srgbClr>
              </a:buClr>
              <a:buFont typeface="Wingdings" pitchFamily="2" charset="2"/>
              <a:buChar char="§"/>
            </a:pPr>
            <a:r>
              <a:rPr lang="hr-BA" altLang="sr-Latn-R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Ulazak Bosne i Hercegovine u EU građani podržavaju zbog slobode kretanja ljudi, robe i kapitala, a potom slijede garancija trajnog mira i političke stabilnosti i poštivanje zakona i propisa. U Federaciji BiH građani podržavaju ulazak Bosne i Hercegovine u EU zbog garancije trajnog mira i političke stabilnosti, dok u Republici Srpskoj građani podržavaju ulazak Bosne i Hercegovine u EU zbog slobode kretanja ljudi, robe i kapitala.</a:t>
            </a:r>
            <a:endParaRPr lang="en-US" altLang="sr-Latn-RS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0850" indent="-285750" algn="just">
              <a:buClr>
                <a:srgbClr val="4472C4">
                  <a:lumMod val="50000"/>
                </a:srgbClr>
              </a:buClr>
              <a:buFont typeface="Wingdings" pitchFamily="2" charset="2"/>
              <a:buChar char="§"/>
            </a:pPr>
            <a:endParaRPr lang="hr-BA" altLang="sr-Latn-RS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0850" indent="-285750" algn="just">
              <a:buClr>
                <a:srgbClr val="4472C4">
                  <a:lumMod val="50000"/>
                </a:srgbClr>
              </a:buClr>
              <a:buFont typeface="Wingdings" pitchFamily="2" charset="2"/>
              <a:buChar char="§"/>
            </a:pPr>
            <a:r>
              <a:rPr lang="en-US" sz="14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Procenat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građana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koji ne </a:t>
            </a:r>
            <a:r>
              <a:rPr lang="en-US" sz="14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podržavaju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ulazak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bs-Latn-BA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osne i Hercegovine 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EU u </a:t>
            </a:r>
            <a:r>
              <a:rPr lang="bs-Latn-BA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ovogodišnjem istraživanju nastavlja trend rasta u odnosu na </a:t>
            </a:r>
            <a:r>
              <a:rPr lang="bs-Latn-BA" sz="14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istraživanja</a:t>
            </a:r>
            <a:r>
              <a:rPr lang="bs-Latn-BA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iz 2024. i 2023. godine. </a:t>
            </a:r>
            <a:r>
              <a:rPr lang="hr-BA" altLang="sr-Latn-R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Najčešći razlog zbog kojeg građani ne podržavaju ulazak Bosne i Hercegovine u EU su veći troškovi života i poreza. Razlozi koji se, pored ovog, izdvajaju su gubitak raznolikosti kultura i iseljavanje stanovništva. Ove godine gubitak raznolikosti kultura zamijenio je preveliku centralizaciju u oba entiteta kao razlog za protivno glasanje ulasku Bosne i Hercegovine u EU. </a:t>
            </a:r>
          </a:p>
          <a:p>
            <a:pPr marL="450850" indent="-285750" algn="just">
              <a:buClr>
                <a:srgbClr val="4472C4">
                  <a:lumMod val="50000"/>
                </a:srgbClr>
              </a:buClr>
              <a:buFont typeface="Wingdings" pitchFamily="2" charset="2"/>
              <a:buChar char="§"/>
            </a:pPr>
            <a:endParaRPr lang="en-US" altLang="sr-Latn-RS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38270"/>
            <a:ext cx="1445565" cy="27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094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TBL"/>
  <p:tag name="TBL" val="1"/>
  <p:tag name="KLEUR" val="PIN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TBL"/>
  <p:tag name="TBL" val="1"/>
  <p:tag name="KLEUR" val="PIN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TBL"/>
  <p:tag name="TBL" val="1"/>
  <p:tag name="KLEUR" val="PINK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TBL"/>
  <p:tag name="TBL" val="1"/>
  <p:tag name="KLEUR" val="PINK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TBL"/>
  <p:tag name="TBL" val="1"/>
  <p:tag name="KLEUR" val="PINK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TBL"/>
  <p:tag name="TBL" val="1"/>
  <p:tag name="KLEUR" val="PINK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3">
    <a:dk1>
      <a:sysClr val="windowText" lastClr="000000"/>
    </a:dk1>
    <a:lt1>
      <a:sysClr val="window" lastClr="FFFFFF"/>
    </a:lt1>
    <a:dk2>
      <a:srgbClr val="BD9B08"/>
    </a:dk2>
    <a:lt2>
      <a:srgbClr val="E7E7E7"/>
    </a:lt2>
    <a:accent1>
      <a:srgbClr val="C0C0C0"/>
    </a:accent1>
    <a:accent2>
      <a:srgbClr val="989898"/>
    </a:accent2>
    <a:accent3>
      <a:srgbClr val="717171"/>
    </a:accent3>
    <a:accent4>
      <a:srgbClr val="93C021"/>
    </a:accent4>
    <a:accent5>
      <a:srgbClr val="00B6ED"/>
    </a:accent5>
    <a:accent6>
      <a:srgbClr val="E5007E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Custom 403">
    <a:dk1>
      <a:sysClr val="windowText" lastClr="000000"/>
    </a:dk1>
    <a:lt1>
      <a:sysClr val="window" lastClr="FFFFFF"/>
    </a:lt1>
    <a:dk2>
      <a:srgbClr val="BD9B08"/>
    </a:dk2>
    <a:lt2>
      <a:srgbClr val="E7E7E7"/>
    </a:lt2>
    <a:accent1>
      <a:srgbClr val="C0C0C0"/>
    </a:accent1>
    <a:accent2>
      <a:srgbClr val="989898"/>
    </a:accent2>
    <a:accent3>
      <a:srgbClr val="717171"/>
    </a:accent3>
    <a:accent4>
      <a:srgbClr val="93C021"/>
    </a:accent4>
    <a:accent5>
      <a:srgbClr val="00B6ED"/>
    </a:accent5>
    <a:accent6>
      <a:srgbClr val="E5007E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403">
    <a:dk1>
      <a:sysClr val="windowText" lastClr="000000"/>
    </a:dk1>
    <a:lt1>
      <a:sysClr val="window" lastClr="FFFFFF"/>
    </a:lt1>
    <a:dk2>
      <a:srgbClr val="BD9B08"/>
    </a:dk2>
    <a:lt2>
      <a:srgbClr val="E7E7E7"/>
    </a:lt2>
    <a:accent1>
      <a:srgbClr val="C0C0C0"/>
    </a:accent1>
    <a:accent2>
      <a:srgbClr val="989898"/>
    </a:accent2>
    <a:accent3>
      <a:srgbClr val="717171"/>
    </a:accent3>
    <a:accent4>
      <a:srgbClr val="93C021"/>
    </a:accent4>
    <a:accent5>
      <a:srgbClr val="00B6ED"/>
    </a:accent5>
    <a:accent6>
      <a:srgbClr val="E5007E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Custom 403">
    <a:dk1>
      <a:sysClr val="windowText" lastClr="000000"/>
    </a:dk1>
    <a:lt1>
      <a:sysClr val="window" lastClr="FFFFFF"/>
    </a:lt1>
    <a:dk2>
      <a:srgbClr val="BD9B08"/>
    </a:dk2>
    <a:lt2>
      <a:srgbClr val="E7E7E7"/>
    </a:lt2>
    <a:accent1>
      <a:srgbClr val="C0C0C0"/>
    </a:accent1>
    <a:accent2>
      <a:srgbClr val="989898"/>
    </a:accent2>
    <a:accent3>
      <a:srgbClr val="717171"/>
    </a:accent3>
    <a:accent4>
      <a:srgbClr val="93C021"/>
    </a:accent4>
    <a:accent5>
      <a:srgbClr val="00B6ED"/>
    </a:accent5>
    <a:accent6>
      <a:srgbClr val="E5007E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Custom 403">
    <a:dk1>
      <a:sysClr val="windowText" lastClr="000000"/>
    </a:dk1>
    <a:lt1>
      <a:sysClr val="window" lastClr="FFFFFF"/>
    </a:lt1>
    <a:dk2>
      <a:srgbClr val="BD9B08"/>
    </a:dk2>
    <a:lt2>
      <a:srgbClr val="E7E7E7"/>
    </a:lt2>
    <a:accent1>
      <a:srgbClr val="C0C0C0"/>
    </a:accent1>
    <a:accent2>
      <a:srgbClr val="989898"/>
    </a:accent2>
    <a:accent3>
      <a:srgbClr val="717171"/>
    </a:accent3>
    <a:accent4>
      <a:srgbClr val="93C021"/>
    </a:accent4>
    <a:accent5>
      <a:srgbClr val="00B6ED"/>
    </a:accent5>
    <a:accent6>
      <a:srgbClr val="E5007E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Custom 403">
    <a:dk1>
      <a:sysClr val="windowText" lastClr="000000"/>
    </a:dk1>
    <a:lt1>
      <a:sysClr val="window" lastClr="FFFFFF"/>
    </a:lt1>
    <a:dk2>
      <a:srgbClr val="BD9B08"/>
    </a:dk2>
    <a:lt2>
      <a:srgbClr val="E7E7E7"/>
    </a:lt2>
    <a:accent1>
      <a:srgbClr val="C0C0C0"/>
    </a:accent1>
    <a:accent2>
      <a:srgbClr val="989898"/>
    </a:accent2>
    <a:accent3>
      <a:srgbClr val="717171"/>
    </a:accent3>
    <a:accent4>
      <a:srgbClr val="93C021"/>
    </a:accent4>
    <a:accent5>
      <a:srgbClr val="00B6ED"/>
    </a:accent5>
    <a:accent6>
      <a:srgbClr val="E5007E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9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403">
    <a:dk1>
      <a:sysClr val="windowText" lastClr="000000"/>
    </a:dk1>
    <a:lt1>
      <a:sysClr val="window" lastClr="FFFFFF"/>
    </a:lt1>
    <a:dk2>
      <a:srgbClr val="BD9B08"/>
    </a:dk2>
    <a:lt2>
      <a:srgbClr val="E7E7E7"/>
    </a:lt2>
    <a:accent1>
      <a:srgbClr val="C0C0C0"/>
    </a:accent1>
    <a:accent2>
      <a:srgbClr val="989898"/>
    </a:accent2>
    <a:accent3>
      <a:srgbClr val="717171"/>
    </a:accent3>
    <a:accent4>
      <a:srgbClr val="93C021"/>
    </a:accent4>
    <a:accent5>
      <a:srgbClr val="00B6ED"/>
    </a:accent5>
    <a:accent6>
      <a:srgbClr val="E5007E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0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1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2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3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4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5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403">
    <a:dk1>
      <a:sysClr val="windowText" lastClr="000000"/>
    </a:dk1>
    <a:lt1>
      <a:sysClr val="window" lastClr="FFFFFF"/>
    </a:lt1>
    <a:dk2>
      <a:srgbClr val="BD9B08"/>
    </a:dk2>
    <a:lt2>
      <a:srgbClr val="E7E7E7"/>
    </a:lt2>
    <a:accent1>
      <a:srgbClr val="C0C0C0"/>
    </a:accent1>
    <a:accent2>
      <a:srgbClr val="989898"/>
    </a:accent2>
    <a:accent3>
      <a:srgbClr val="717171"/>
    </a:accent3>
    <a:accent4>
      <a:srgbClr val="93C021"/>
    </a:accent4>
    <a:accent5>
      <a:srgbClr val="00B6ED"/>
    </a:accent5>
    <a:accent6>
      <a:srgbClr val="E5007E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403">
    <a:dk1>
      <a:sysClr val="windowText" lastClr="000000"/>
    </a:dk1>
    <a:lt1>
      <a:sysClr val="window" lastClr="FFFFFF"/>
    </a:lt1>
    <a:dk2>
      <a:srgbClr val="BD9B08"/>
    </a:dk2>
    <a:lt2>
      <a:srgbClr val="E7E7E7"/>
    </a:lt2>
    <a:accent1>
      <a:srgbClr val="C0C0C0"/>
    </a:accent1>
    <a:accent2>
      <a:srgbClr val="989898"/>
    </a:accent2>
    <a:accent3>
      <a:srgbClr val="717171"/>
    </a:accent3>
    <a:accent4>
      <a:srgbClr val="93C021"/>
    </a:accent4>
    <a:accent5>
      <a:srgbClr val="00B6ED"/>
    </a:accent5>
    <a:accent6>
      <a:srgbClr val="E5007E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403">
    <a:dk1>
      <a:sysClr val="windowText" lastClr="000000"/>
    </a:dk1>
    <a:lt1>
      <a:sysClr val="window" lastClr="FFFFFF"/>
    </a:lt1>
    <a:dk2>
      <a:srgbClr val="BD9B08"/>
    </a:dk2>
    <a:lt2>
      <a:srgbClr val="E7E7E7"/>
    </a:lt2>
    <a:accent1>
      <a:srgbClr val="C0C0C0"/>
    </a:accent1>
    <a:accent2>
      <a:srgbClr val="989898"/>
    </a:accent2>
    <a:accent3>
      <a:srgbClr val="717171"/>
    </a:accent3>
    <a:accent4>
      <a:srgbClr val="93C021"/>
    </a:accent4>
    <a:accent5>
      <a:srgbClr val="00B6ED"/>
    </a:accent5>
    <a:accent6>
      <a:srgbClr val="E5007E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Custom 403">
    <a:dk1>
      <a:sysClr val="windowText" lastClr="000000"/>
    </a:dk1>
    <a:lt1>
      <a:sysClr val="window" lastClr="FFFFFF"/>
    </a:lt1>
    <a:dk2>
      <a:srgbClr val="BD9B08"/>
    </a:dk2>
    <a:lt2>
      <a:srgbClr val="E7E7E7"/>
    </a:lt2>
    <a:accent1>
      <a:srgbClr val="C0C0C0"/>
    </a:accent1>
    <a:accent2>
      <a:srgbClr val="989898"/>
    </a:accent2>
    <a:accent3>
      <a:srgbClr val="717171"/>
    </a:accent3>
    <a:accent4>
      <a:srgbClr val="93C021"/>
    </a:accent4>
    <a:accent5>
      <a:srgbClr val="00B6ED"/>
    </a:accent5>
    <a:accent6>
      <a:srgbClr val="E5007E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Custom 403">
    <a:dk1>
      <a:sysClr val="windowText" lastClr="000000"/>
    </a:dk1>
    <a:lt1>
      <a:sysClr val="window" lastClr="FFFFFF"/>
    </a:lt1>
    <a:dk2>
      <a:srgbClr val="BD9B08"/>
    </a:dk2>
    <a:lt2>
      <a:srgbClr val="E7E7E7"/>
    </a:lt2>
    <a:accent1>
      <a:srgbClr val="C0C0C0"/>
    </a:accent1>
    <a:accent2>
      <a:srgbClr val="989898"/>
    </a:accent2>
    <a:accent3>
      <a:srgbClr val="717171"/>
    </a:accent3>
    <a:accent4>
      <a:srgbClr val="93C021"/>
    </a:accent4>
    <a:accent5>
      <a:srgbClr val="00B6ED"/>
    </a:accent5>
    <a:accent6>
      <a:srgbClr val="E5007E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Custom 403">
    <a:dk1>
      <a:sysClr val="windowText" lastClr="000000"/>
    </a:dk1>
    <a:lt1>
      <a:sysClr val="window" lastClr="FFFFFF"/>
    </a:lt1>
    <a:dk2>
      <a:srgbClr val="BD9B08"/>
    </a:dk2>
    <a:lt2>
      <a:srgbClr val="E7E7E7"/>
    </a:lt2>
    <a:accent1>
      <a:srgbClr val="C0C0C0"/>
    </a:accent1>
    <a:accent2>
      <a:srgbClr val="989898"/>
    </a:accent2>
    <a:accent3>
      <a:srgbClr val="717171"/>
    </a:accent3>
    <a:accent4>
      <a:srgbClr val="93C021"/>
    </a:accent4>
    <a:accent5>
      <a:srgbClr val="00B6ED"/>
    </a:accent5>
    <a:accent6>
      <a:srgbClr val="E5007E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5550</TotalTime>
  <Words>5270</Words>
  <Application>Microsoft Office PowerPoint</Application>
  <PresentationFormat>Široki ekran</PresentationFormat>
  <Paragraphs>740</Paragraphs>
  <Slides>45</Slides>
  <Notes>5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3</vt:i4>
      </vt:variant>
      <vt:variant>
        <vt:lpstr>Naslovi slajdova</vt:lpstr>
      </vt:variant>
      <vt:variant>
        <vt:i4>45</vt:i4>
      </vt:variant>
    </vt:vector>
  </HeadingPairs>
  <TitlesOfParts>
    <vt:vector size="53" baseType="lpstr">
      <vt:lpstr>Arial</vt:lpstr>
      <vt:lpstr>Calibri</vt:lpstr>
      <vt:lpstr>Calibri Light</vt:lpstr>
      <vt:lpstr>Verdana</vt:lpstr>
      <vt:lpstr>Wingdings</vt:lpstr>
      <vt:lpstr>Office Theme</vt:lpstr>
      <vt:lpstr>1_Office Theme</vt:lpstr>
      <vt:lpstr>3_Office Theme</vt:lpstr>
      <vt:lpstr>ISTRAŽIVANJE JAVNOG MNIJENJA: Stavovi građana o članstvu u Evropskoj uniji  i procesu integracija u EU</vt:lpstr>
      <vt:lpstr>METODOLOGIJA</vt:lpstr>
      <vt:lpstr>PowerPoint prezentacija</vt:lpstr>
      <vt:lpstr>Socio-DEMOGRAFSKE KARAKTERISTIKE UZORKA 2025.</vt:lpstr>
      <vt:lpstr>Socio-DEMOGRAFSKE KARAKTERISTIKE UZORKA 2025.</vt:lpstr>
      <vt:lpstr>Socio-DEMOGRAFSKE KARAKTERISTIKE UZORKA 2025.</vt:lpstr>
      <vt:lpstr>Socio-DEMOGRAFSKE KARAKTERISTIKE UZORKA 2025.</vt:lpstr>
      <vt:lpstr>Socio-DEMOGRAFSKE KARAKTERISTIKE UZORKA 2025.</vt:lpstr>
      <vt:lpstr>GLAVNI NALAZI</vt:lpstr>
      <vt:lpstr>PowerPoint prezentacija</vt:lpstr>
      <vt:lpstr>GLAVNI NALAZI</vt:lpstr>
      <vt:lpstr>GLAVNI NALAZI</vt:lpstr>
      <vt:lpstr>PowerPoint prezentacija</vt:lpstr>
      <vt:lpstr>1. Ako bi sutra bio referendum za članstvo u EU s pitanjem „Da li podržavate ulazak Bosne i Hercegovine u Evropsku Uniju“, kako biste glasali? </vt:lpstr>
      <vt:lpstr>2. Zašto podržavate ulazak Bosne i Hercegovine u Evropsku uniju? </vt:lpstr>
      <vt:lpstr>3. Zašto ne podržavate ulazak Bosne i Hercegovine u Evropsku uniju? </vt:lpstr>
      <vt:lpstr>4. Koja je od sljedećih reformi, prema Vašem mišljenju, neophodna za unapređenje svakodnevnog života građana Bosne i Hercegovine? </vt:lpstr>
      <vt:lpstr>5. Zašto je, po Vašem mišljenju, Evropska unija zainteresovana za pristupanje Bosne i hercegovine? </vt:lpstr>
      <vt:lpstr>6. Kakvo je vaše mišljenje o budućnosti EU? </vt:lpstr>
      <vt:lpstr>7. Koji bi dio društva, prema vašem mišljenju, imao najveću korist od ulaska Bosne i Hercegovine u EU? </vt:lpstr>
      <vt:lpstr>8. Po Vašem mišljenju, šta u najvećoj mjeri otežava integraciju naše zemlje u Evropsku uniju? </vt:lpstr>
      <vt:lpstr>9. Da li ste čuli za Direkciju za evropske integracije Vijeća ministara Bosne i Hercegovine? </vt:lpstr>
      <vt:lpstr>10. Koje su teme u vezi s procesom evropskih integracija u medijima predmet Vašeg interesovanja? </vt:lpstr>
      <vt:lpstr>11. Koja sredstva informisanja najviše koristite kada je u pitanju informisanje o evropskim integracijama? </vt:lpstr>
      <vt:lpstr>12. Najveći donator sredstava Bosni i Hercegovini je ...? </vt:lpstr>
      <vt:lpstr>13. Kada će, po Vašim procjenama, Bosna i Hercegovina ući u EU? </vt:lpstr>
      <vt:lpstr>14. Po Vašem mišljenju, ima li evropski put Bosne i Hercegovine alternativu? </vt:lpstr>
      <vt:lpstr>15. KOJU OBLAST SMATRATE NAJVAŽNIJOM ZA UNAPREĐENJE U OKVIRU IPA PODRŠKE?  </vt:lpstr>
      <vt:lpstr>16. DA LI STE ČULI ZA PROGRAME TERITORIJALNE SARADNJE (PREKOGRANIČNE, TRANSNACIONALNE, MEĐUREGIONALNE)? </vt:lpstr>
      <vt:lpstr>PowerPoint prezentacija</vt:lpstr>
      <vt:lpstr>PowerPoint prezentacija</vt:lpstr>
      <vt:lpstr>Ako bi sutra bio referendum za članstvo u EU s pitanjem „Da li podržavate ulazak Bosne i Hercegovine u Evropsku Uniju“, kako biste glasali? </vt:lpstr>
      <vt:lpstr>Zašto podržavate ulazak Bosne i Hercegovine u Evropsku uniju? </vt:lpstr>
      <vt:lpstr>Zašto ne podržavate ulazak Bosne i Hercegovine u Evropsku uniju? </vt:lpstr>
      <vt:lpstr>Koja je od sljedećih reformi, prema Vašem mišljenju, neophodna za unapređenje svakodnevnog života građana Bosne i Hercegovine? </vt:lpstr>
      <vt:lpstr>Zašto je, po Vašem mišljenju, EU zainteresovana za pristupanje Bosne i Hercegovine? </vt:lpstr>
      <vt:lpstr>Kakvo je vaše mišljenje o budućnosti EU? </vt:lpstr>
      <vt:lpstr>Koji bi dio društva, prema Vašem mišljenju, imao najveću korist od ulaska Bosne i Hercegovine u EU? </vt:lpstr>
      <vt:lpstr>Po Vašem mišljenju, šta u najvećoj mjeri otežava integraciju naše zemlje u Evropsku uniju? </vt:lpstr>
      <vt:lpstr>Da li ste čuli za Direkciju za evropske integracije Vijeća ministara Bosne i Hercegovine? </vt:lpstr>
      <vt:lpstr>Koje su teme u vezi s procesom evropskih integracija u medijima predmet Vašeg interesovanja? </vt:lpstr>
      <vt:lpstr>Koja sredstva informisanja najviše koristite kada je u pitanju informisanje o evropskim integracijama? – PRVI ODGOVOR </vt:lpstr>
      <vt:lpstr>Najveći donator sredstava Bosni i Hercegovini je...? </vt:lpstr>
      <vt:lpstr>Kada će, po Vašim procjenama, Bosna i Hercegovina ući u EU? </vt:lpstr>
      <vt:lpstr>Po Vašem mišljenju, ima li evropski put Bosne i Hercegovine alternativu?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Lana Babić</dc:creator>
  <cp:lastModifiedBy>Suzana Mijatović</cp:lastModifiedBy>
  <cp:revision>615</cp:revision>
  <cp:lastPrinted>2025-07-08T10:35:57Z</cp:lastPrinted>
  <dcterms:created xsi:type="dcterms:W3CDTF">2018-05-03T12:44:24Z</dcterms:created>
  <dcterms:modified xsi:type="dcterms:W3CDTF">2025-07-11T07:50:52Z</dcterms:modified>
</cp:coreProperties>
</file>