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notesSlides/notesSlide2.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notesSlides/notesSlide3.xml" ContentType="application/vnd.openxmlformats-officedocument.presentationml.notesSlide+xml"/>
  <Override PartName="/ppt/charts/chart11.xml" ContentType="application/vnd.openxmlformats-officedocument.drawingml.chart+xml"/>
  <Override PartName="/ppt/notesSlides/notesSlide4.xml" ContentType="application/vnd.openxmlformats-officedocument.presentationml.notesSlide+xml"/>
  <Override PartName="/ppt/charts/chart12.xml" ContentType="application/vnd.openxmlformats-officedocument.drawingml.chart+xml"/>
  <Override PartName="/ppt/theme/themeOverride11.xml" ContentType="application/vnd.openxmlformats-officedocument.themeOverride+xml"/>
  <Override PartName="/ppt/charts/chart13.xml" ContentType="application/vnd.openxmlformats-officedocument.drawingml.chart+xml"/>
  <Override PartName="/ppt/theme/themeOverride12.xml" ContentType="application/vnd.openxmlformats-officedocument.themeOverride+xml"/>
  <Override PartName="/ppt/charts/chart14.xml" ContentType="application/vnd.openxmlformats-officedocument.drawingml.chart+xml"/>
  <Override PartName="/ppt/theme/themeOverride13.xml" ContentType="application/vnd.openxmlformats-officedocument.themeOverride+xml"/>
  <Override PartName="/ppt/charts/chart15.xml" ContentType="application/vnd.openxmlformats-officedocument.drawingml.chart+xml"/>
  <Override PartName="/ppt/theme/themeOverride14.xml" ContentType="application/vnd.openxmlformats-officedocument.themeOverride+xml"/>
  <Override PartName="/ppt/charts/chart16.xml" ContentType="application/vnd.openxmlformats-officedocument.drawingml.chart+xml"/>
  <Override PartName="/ppt/theme/themeOverride15.xml" ContentType="application/vnd.openxmlformats-officedocument.themeOverride+xml"/>
  <Override PartName="/ppt/charts/chart17.xml" ContentType="application/vnd.openxmlformats-officedocument.drawingml.chart+xml"/>
  <Override PartName="/ppt/theme/themeOverride16.xml" ContentType="application/vnd.openxmlformats-officedocument.themeOverride+xml"/>
  <Override PartName="/ppt/charts/chart18.xml" ContentType="application/vnd.openxmlformats-officedocument.drawingml.chart+xml"/>
  <Override PartName="/ppt/theme/themeOverride17.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9.xml" ContentType="application/vnd.openxmlformats-officedocument.drawingml.chart+xml"/>
  <Override PartName="/ppt/theme/themeOverride18.xml" ContentType="application/vnd.openxmlformats-officedocument.themeOverride+xml"/>
  <Override PartName="/ppt/charts/chart20.xml" ContentType="application/vnd.openxmlformats-officedocument.drawingml.chart+xml"/>
  <Override PartName="/ppt/theme/themeOverride19.xml" ContentType="application/vnd.openxmlformats-officedocument.themeOverride+xml"/>
  <Override PartName="/ppt/charts/chart21.xml" ContentType="application/vnd.openxmlformats-officedocument.drawingml.chart+xml"/>
  <Override PartName="/ppt/theme/themeOverride20.xml" ContentType="application/vnd.openxmlformats-officedocument.themeOverride+xml"/>
  <Override PartName="/ppt/charts/chart22.xml" ContentType="application/vnd.openxmlformats-officedocument.drawingml.chart+xml"/>
  <Override PartName="/ppt/theme/themeOverride21.xml" ContentType="application/vnd.openxmlformats-officedocument.themeOverride+xml"/>
  <Override PartName="/ppt/charts/chart23.xml" ContentType="application/vnd.openxmlformats-officedocument.drawingml.chart+xml"/>
  <Override PartName="/ppt/theme/themeOverride22.xml" ContentType="application/vnd.openxmlformats-officedocument.themeOverr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charts/chart24.xml" ContentType="application/vnd.openxmlformats-officedocument.drawingml.chart+xml"/>
  <Override PartName="/ppt/theme/themeOverride23.xml" ContentType="application/vnd.openxmlformats-officedocument.themeOverride+xml"/>
  <Override PartName="/ppt/charts/chart25.xml" ContentType="application/vnd.openxmlformats-officedocument.drawingml.chart+xml"/>
  <Override PartName="/ppt/theme/themeOverride24.xml" ContentType="application/vnd.openxmlformats-officedocument.themeOverride+xml"/>
  <Override PartName="/ppt/charts/chart26.xml" ContentType="application/vnd.openxmlformats-officedocument.drawingml.chart+xml"/>
  <Override PartName="/ppt/theme/themeOverride25.xml" ContentType="application/vnd.openxmlformats-officedocument.themeOverride+xml"/>
  <Override PartName="/ppt/charts/chart27.xml" ContentType="application/vnd.openxmlformats-officedocument.drawingml.chart+xml"/>
  <Override PartName="/ppt/charts/chart28.xml" ContentType="application/vnd.openxmlformats-officedocument.drawingml.chart+xml"/>
  <Override PartName="/ppt/theme/themeOverride26.xml" ContentType="application/vnd.openxmlformats-officedocument.themeOverride+xml"/>
  <Override PartName="/ppt/charts/chart29.xml" ContentType="application/vnd.openxmlformats-officedocument.drawingml.chart+xml"/>
  <Override PartName="/ppt/theme/themeOverride27.xml" ContentType="application/vnd.openxmlformats-officedocument.themeOverride+xml"/>
  <Override PartName="/ppt/charts/chart30.xml" ContentType="application/vnd.openxmlformats-officedocument.drawingml.chart+xml"/>
  <Override PartName="/ppt/theme/themeOverride28.xml" ContentType="application/vnd.openxmlformats-officedocument.themeOverride+xml"/>
  <Override PartName="/ppt/charts/chart31.xml" ContentType="application/vnd.openxmlformats-officedocument.drawingml.chart+xml"/>
  <Override PartName="/ppt/theme/themeOverride29.xml" ContentType="application/vnd.openxmlformats-officedocument.themeOverride+xml"/>
  <Override PartName="/ppt/charts/chart32.xml" ContentType="application/vnd.openxmlformats-officedocument.drawingml.chart+xml"/>
  <Override PartName="/ppt/theme/themeOverride30.xml" ContentType="application/vnd.openxmlformats-officedocument.themeOverride+xml"/>
  <Override PartName="/ppt/charts/chart33.xml" ContentType="application/vnd.openxmlformats-officedocument.drawingml.chart+xml"/>
  <Override PartName="/ppt/theme/themeOverride31.xml" ContentType="application/vnd.openxmlformats-officedocument.themeOverride+xml"/>
  <Override PartName="/ppt/charts/chart34.xml" ContentType="application/vnd.openxmlformats-officedocument.drawingml.chart+xml"/>
  <Override PartName="/ppt/theme/themeOverride32.xml" ContentType="application/vnd.openxmlformats-officedocument.themeOverride+xml"/>
  <Override PartName="/ppt/notesSlides/notesSlide5.xml" ContentType="application/vnd.openxmlformats-officedocument.presentationml.notesSlide+xml"/>
  <Override PartName="/ppt/charts/chart35.xml" ContentType="application/vnd.openxmlformats-officedocument.drawingml.chart+xml"/>
  <Override PartName="/ppt/theme/themeOverride33.xml" ContentType="application/vnd.openxmlformats-officedocument.themeOverride+xml"/>
  <Override PartName="/ppt/charts/chart36.xml" ContentType="application/vnd.openxmlformats-officedocument.drawingml.chart+xml"/>
  <Override PartName="/ppt/theme/themeOverride34.xml" ContentType="application/vnd.openxmlformats-officedocument.themeOverride+xml"/>
  <Override PartName="/ppt/charts/chart37.xml" ContentType="application/vnd.openxmlformats-officedocument.drawingml.chart+xml"/>
  <Override PartName="/ppt/theme/themeOverride3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3744" r:id="rId3"/>
  </p:sldMasterIdLst>
  <p:notesMasterIdLst>
    <p:notesMasterId r:id="rId49"/>
  </p:notesMasterIdLst>
  <p:sldIdLst>
    <p:sldId id="263" r:id="rId4"/>
    <p:sldId id="356" r:id="rId5"/>
    <p:sldId id="274" r:id="rId6"/>
    <p:sldId id="275" r:id="rId7"/>
    <p:sldId id="340" r:id="rId8"/>
    <p:sldId id="342" r:id="rId9"/>
    <p:sldId id="343" r:id="rId10"/>
    <p:sldId id="344" r:id="rId11"/>
    <p:sldId id="326" r:id="rId12"/>
    <p:sldId id="345" r:id="rId13"/>
    <p:sldId id="346" r:id="rId14"/>
    <p:sldId id="360" r:id="rId15"/>
    <p:sldId id="279" r:id="rId16"/>
    <p:sldId id="289" r:id="rId17"/>
    <p:sldId id="290" r:id="rId18"/>
    <p:sldId id="291" r:id="rId19"/>
    <p:sldId id="292" r:id="rId20"/>
    <p:sldId id="293" r:id="rId21"/>
    <p:sldId id="295" r:id="rId22"/>
    <p:sldId id="296" r:id="rId23"/>
    <p:sldId id="359" r:id="rId24"/>
    <p:sldId id="298" r:id="rId25"/>
    <p:sldId id="315" r:id="rId26"/>
    <p:sldId id="348" r:id="rId27"/>
    <p:sldId id="317" r:id="rId28"/>
    <p:sldId id="318" r:id="rId29"/>
    <p:sldId id="319" r:id="rId30"/>
    <p:sldId id="362" r:id="rId31"/>
    <p:sldId id="363" r:id="rId32"/>
    <p:sldId id="305" r:id="rId33"/>
    <p:sldId id="350" r:id="rId34"/>
    <p:sldId id="306" r:id="rId35"/>
    <p:sldId id="332" r:id="rId36"/>
    <p:sldId id="333" r:id="rId37"/>
    <p:sldId id="322" r:id="rId38"/>
    <p:sldId id="334" r:id="rId39"/>
    <p:sldId id="336" r:id="rId40"/>
    <p:sldId id="337" r:id="rId41"/>
    <p:sldId id="338" r:id="rId42"/>
    <p:sldId id="323" r:id="rId43"/>
    <p:sldId id="351" r:id="rId44"/>
    <p:sldId id="352" r:id="rId45"/>
    <p:sldId id="339" r:id="rId46"/>
    <p:sldId id="353" r:id="rId47"/>
    <p:sldId id="325" r:id="rId48"/>
  </p:sldIdLst>
  <p:sldSz cx="12192000" cy="6858000"/>
  <p:notesSz cx="6858000" cy="9945688"/>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or Dujmović" initials="DD" lastIdx="2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008C"/>
    <a:srgbClr val="FE60DC"/>
    <a:srgbClr val="F8B318"/>
    <a:srgbClr val="0000CC"/>
    <a:srgbClr val="B07BD7"/>
    <a:srgbClr val="FFBDF1"/>
    <a:srgbClr val="FFFFFF"/>
    <a:srgbClr val="C1C1C1"/>
    <a:srgbClr val="FACF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67" autoAdjust="0"/>
    <p:restoredTop sz="94671" autoAdjust="0"/>
  </p:normalViewPr>
  <p:slideViewPr>
    <p:cSldViewPr snapToGrid="0">
      <p:cViewPr varScale="1">
        <p:scale>
          <a:sx n="101" d="100"/>
          <a:sy n="101" d="100"/>
        </p:scale>
        <p:origin x="38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commentAuthors" Target="commen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4.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5.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6.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7.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8.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9.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0.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1.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3.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4.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5.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6.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7.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8.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29.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0.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1.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2.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3.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4.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35.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200">
                <a:solidFill>
                  <a:schemeClr val="tx1">
                    <a:lumMod val="85000"/>
                    <a:lumOff val="15000"/>
                  </a:schemeClr>
                </a:solidFill>
                <a:latin typeface="Arial" panose="020B0604020202020204" pitchFamily="34" charset="0"/>
                <a:cs typeface="Arial" panose="020B0604020202020204" pitchFamily="34" charset="0"/>
              </a:defRPr>
            </a:pPr>
            <a:r>
              <a:rPr lang="en-GB" sz="1200">
                <a:solidFill>
                  <a:schemeClr val="tx1">
                    <a:lumMod val="85000"/>
                    <a:lumOff val="15000"/>
                  </a:schemeClr>
                </a:solidFill>
                <a:latin typeface="Arial" panose="020B0604020202020204" pitchFamily="34" charset="0"/>
                <a:cs typeface="Arial" panose="020B0604020202020204" pitchFamily="34" charset="0"/>
              </a:rPr>
              <a:t>Gender</a:t>
            </a:r>
          </a:p>
        </c:rich>
      </c:tx>
      <c:layout>
        <c:manualLayout>
          <c:xMode val="edge"/>
          <c:yMode val="edge"/>
          <c:x val="3.1089552075809053E-2"/>
          <c:y val="9.4116499306634752E-2"/>
        </c:manualLayout>
      </c:layout>
      <c:overlay val="0"/>
    </c:title>
    <c:autoTitleDeleted val="0"/>
    <c:plotArea>
      <c:layout>
        <c:manualLayout>
          <c:layoutTarget val="inner"/>
          <c:xMode val="edge"/>
          <c:yMode val="edge"/>
          <c:x val="0.15291027707830956"/>
          <c:y val="0.10560986906765778"/>
          <c:w val="0.50972351219901946"/>
          <c:h val="0.80162125337924772"/>
        </c:manualLayout>
      </c:layout>
      <c:doughnutChart>
        <c:varyColors val="1"/>
        <c:ser>
          <c:idx val="0"/>
          <c:order val="0"/>
          <c:tx>
            <c:strRef>
              <c:f>Sheet1!$B$1</c:f>
              <c:strCache>
                <c:ptCount val="1"/>
                <c:pt idx="0">
                  <c:v>Sales</c:v>
                </c:pt>
              </c:strCache>
            </c:strRef>
          </c:tx>
          <c:spPr>
            <a:ln>
              <a:solidFill>
                <a:srgbClr val="BD9B08"/>
              </a:solidFill>
            </a:ln>
          </c:spPr>
          <c:dPt>
            <c:idx val="0"/>
            <c:bubble3D val="0"/>
            <c:spPr>
              <a:solidFill>
                <a:srgbClr val="BD9B08"/>
              </a:solidFill>
              <a:ln w="19050" cmpd="sng">
                <a:solidFill>
                  <a:srgbClr val="FFFFFF"/>
                </a:solidFill>
              </a:ln>
            </c:spPr>
            <c:extLst>
              <c:ext xmlns:c16="http://schemas.microsoft.com/office/drawing/2014/chart" uri="{C3380CC4-5D6E-409C-BE32-E72D297353CC}">
                <c16:uniqueId val="{00000001-3C9D-4954-9649-907DB77CE069}"/>
              </c:ext>
            </c:extLst>
          </c:dPt>
          <c:dPt>
            <c:idx val="1"/>
            <c:bubble3D val="0"/>
            <c:spPr>
              <a:solidFill>
                <a:srgbClr val="E6304B"/>
              </a:solidFill>
              <a:ln>
                <a:solidFill>
                  <a:srgbClr val="FFFFFF"/>
                </a:solidFill>
              </a:ln>
            </c:spPr>
            <c:extLst>
              <c:ext xmlns:c16="http://schemas.microsoft.com/office/drawing/2014/chart" uri="{C3380CC4-5D6E-409C-BE32-E72D297353CC}">
                <c16:uniqueId val="{00000003-3C9D-4954-9649-907DB77CE069}"/>
              </c:ext>
            </c:extLst>
          </c:dPt>
          <c:dLbls>
            <c:dLbl>
              <c:idx val="0"/>
              <c:layout>
                <c:manualLayout>
                  <c:x val="-3.8980172478965667E-3"/>
                  <c:y val="-1.1477771077977922E-2"/>
                </c:manualLayout>
              </c:layout>
              <c:spPr/>
              <c:txPr>
                <a:bodyPr/>
                <a:lstStyle/>
                <a:p>
                  <a:pPr>
                    <a:defRPr sz="1050" b="1">
                      <a:solidFill>
                        <a:schemeClr val="bg1"/>
                      </a:solidFill>
                    </a:defRPr>
                  </a:pPr>
                  <a:endParaRPr lang="sr-Latn-RS"/>
                </a:p>
              </c:txP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3C9D-4954-9649-907DB77CE069}"/>
                </c:ext>
              </c:extLst>
            </c:dLbl>
            <c:dLbl>
              <c:idx val="1"/>
              <c:layout>
                <c:manualLayout>
                  <c:x val="5.8520837702609584E-3"/>
                  <c:y val="-4.7991298867792687E-2"/>
                </c:manualLayout>
              </c:layout>
              <c:spPr/>
              <c:txPr>
                <a:bodyPr/>
                <a:lstStyle/>
                <a:p>
                  <a:pPr>
                    <a:defRPr sz="1050" b="1">
                      <a:solidFill>
                        <a:schemeClr val="bg1"/>
                      </a:solidFill>
                    </a:defRPr>
                  </a:pPr>
                  <a:endParaRPr lang="sr-Latn-R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C9D-4954-9649-907DB77CE069}"/>
                </c:ext>
              </c:extLst>
            </c:dLbl>
            <c:spPr>
              <a:noFill/>
              <a:ln>
                <a:noFill/>
              </a:ln>
              <a:effectLst/>
            </c:spPr>
            <c:txPr>
              <a:bodyPr/>
              <a:lstStyle/>
              <a:p>
                <a:pPr>
                  <a:defRPr sz="1200" b="1">
                    <a:solidFill>
                      <a:schemeClr val="bg1"/>
                    </a:solidFill>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MALE</c:v>
                </c:pt>
                <c:pt idx="1">
                  <c:v>FEMALE</c:v>
                </c:pt>
              </c:strCache>
            </c:strRef>
          </c:cat>
          <c:val>
            <c:numRef>
              <c:f>Sheet1!$B$2:$B$3</c:f>
              <c:numCache>
                <c:formatCode>0.0</c:formatCode>
                <c:ptCount val="2"/>
                <c:pt idx="0">
                  <c:v>48.5</c:v>
                </c:pt>
                <c:pt idx="1">
                  <c:v>51.5</c:v>
                </c:pt>
              </c:numCache>
            </c:numRef>
          </c:val>
          <c:extLst>
            <c:ext xmlns:c16="http://schemas.microsoft.com/office/drawing/2014/chart" uri="{C3380CC4-5D6E-409C-BE32-E72D297353CC}">
              <c16:uniqueId val="{00000004-3C9D-4954-9649-907DB77CE069}"/>
            </c:ext>
          </c:extLst>
        </c:ser>
        <c:dLbls>
          <c:showLegendKey val="0"/>
          <c:showVal val="0"/>
          <c:showCatName val="0"/>
          <c:showSerName val="0"/>
          <c:showPercent val="0"/>
          <c:showBubbleSize val="0"/>
          <c:showLeaderLines val="0"/>
        </c:dLbls>
        <c:firstSliceAng val="0"/>
        <c:holeSize val="50"/>
      </c:doughnutChart>
    </c:plotArea>
    <c:legend>
      <c:legendPos val="b"/>
      <c:layout>
        <c:manualLayout>
          <c:xMode val="edge"/>
          <c:yMode val="edge"/>
          <c:x val="0.23814177219534494"/>
          <c:y val="0.87877283723363642"/>
          <c:w val="0.34476061359618898"/>
          <c:h val="9.059268610155119E-2"/>
        </c:manualLayout>
      </c:layout>
      <c:overlay val="0"/>
      <c:txPr>
        <a:bodyPr/>
        <a:lstStyle/>
        <a:p>
          <a:pPr>
            <a:defRPr sz="1100">
              <a:latin typeface="Arial" panose="020B0604020202020204" pitchFamily="34" charset="0"/>
              <a:cs typeface="Arial" panose="020B0604020202020204" pitchFamily="34" charset="0"/>
            </a:defRPr>
          </a:pPr>
          <a:endParaRPr lang="sr-Latn-RS"/>
        </a:p>
      </c:txPr>
    </c:legend>
    <c:plotVisOnly val="1"/>
    <c:dispBlanksAs val="zero"/>
    <c:showDLblsOverMax val="0"/>
  </c:chart>
  <c:txPr>
    <a:bodyPr/>
    <a:lstStyle/>
    <a:p>
      <a:pPr>
        <a:defRPr sz="1800"/>
      </a:pPr>
      <a:endParaRPr lang="sr-Latn-R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Loss of diversity of cultures</c:v>
                </c:pt>
              </c:strCache>
            </c:strRef>
          </c:tx>
          <c:spPr>
            <a:solidFill>
              <a:srgbClr val="00B6FF"/>
            </a:solidFill>
            <a:ln>
              <a:noFill/>
            </a:ln>
            <a:effectLst/>
          </c:spPr>
          <c:invertIfNegative val="0"/>
          <c:cat>
            <c:strRef>
              <c:f>Sheet1!$A$2:$A$5</c:f>
              <c:strCache>
                <c:ptCount val="4"/>
                <c:pt idx="0">
                  <c:v>BiH</c:v>
                </c:pt>
                <c:pt idx="1">
                  <c:v>FBiH</c:v>
                </c:pt>
                <c:pt idx="2">
                  <c:v>RS</c:v>
                </c:pt>
                <c:pt idx="3">
                  <c:v>BD</c:v>
                </c:pt>
              </c:strCache>
            </c:strRef>
          </c:cat>
          <c:val>
            <c:numRef>
              <c:f>Sheet1!$B$2:$B$5</c:f>
              <c:numCache>
                <c:formatCode>0.0</c:formatCode>
                <c:ptCount val="4"/>
                <c:pt idx="0">
                  <c:v>20.21751295733613</c:v>
                </c:pt>
                <c:pt idx="1">
                  <c:v>19.085804883333704</c:v>
                </c:pt>
                <c:pt idx="2">
                  <c:v>20.238086151641962</c:v>
                </c:pt>
                <c:pt idx="3">
                  <c:v>38.990752457899347</c:v>
                </c:pt>
              </c:numCache>
            </c:numRef>
          </c:val>
          <c:extLst>
            <c:ext xmlns:c16="http://schemas.microsoft.com/office/drawing/2014/chart" uri="{C3380CC4-5D6E-409C-BE32-E72D297353CC}">
              <c16:uniqueId val="{00000008-4779-4199-8BDD-690991C65849}"/>
            </c:ext>
          </c:extLst>
        </c:ser>
        <c:ser>
          <c:idx val="1"/>
          <c:order val="1"/>
          <c:tx>
            <c:strRef>
              <c:f>Sheet1!$C$1</c:f>
              <c:strCache>
                <c:ptCount val="1"/>
                <c:pt idx="0">
                  <c:v>Increased bureaucracy</c:v>
                </c:pt>
              </c:strCache>
            </c:strRef>
          </c:tx>
          <c:spPr>
            <a:solidFill>
              <a:srgbClr val="C00000"/>
            </a:solidFill>
          </c:spPr>
          <c:invertIfNegative val="0"/>
          <c:cat>
            <c:strRef>
              <c:f>Sheet1!$A$2:$A$5</c:f>
              <c:strCache>
                <c:ptCount val="4"/>
                <c:pt idx="0">
                  <c:v>BiH</c:v>
                </c:pt>
                <c:pt idx="1">
                  <c:v>FBiH</c:v>
                </c:pt>
                <c:pt idx="2">
                  <c:v>RS</c:v>
                </c:pt>
                <c:pt idx="3">
                  <c:v>BD</c:v>
                </c:pt>
              </c:strCache>
            </c:strRef>
          </c:cat>
          <c:val>
            <c:numRef>
              <c:f>Sheet1!$C$2:$C$5</c:f>
              <c:numCache>
                <c:formatCode>0.0</c:formatCode>
                <c:ptCount val="4"/>
                <c:pt idx="0">
                  <c:v>8.398414949223735</c:v>
                </c:pt>
                <c:pt idx="1">
                  <c:v>9.1</c:v>
                </c:pt>
                <c:pt idx="2">
                  <c:v>8.2684674965942904</c:v>
                </c:pt>
                <c:pt idx="3">
                  <c:v>0</c:v>
                </c:pt>
              </c:numCache>
            </c:numRef>
          </c:val>
          <c:extLst>
            <c:ext xmlns:c16="http://schemas.microsoft.com/office/drawing/2014/chart" uri="{C3380CC4-5D6E-409C-BE32-E72D297353CC}">
              <c16:uniqueId val="{00000008-E009-4BE6-BF93-80CF18C77A84}"/>
            </c:ext>
          </c:extLst>
        </c:ser>
        <c:ser>
          <c:idx val="2"/>
          <c:order val="2"/>
          <c:tx>
            <c:strRef>
              <c:f>Sheet1!$D$1</c:f>
              <c:strCache>
                <c:ptCount val="1"/>
                <c:pt idx="0">
                  <c:v>Higher living costs and taxes</c:v>
                </c:pt>
              </c:strCache>
            </c:strRef>
          </c:tx>
          <c:spPr>
            <a:solidFill>
              <a:srgbClr val="92D050"/>
            </a:solidFill>
          </c:spPr>
          <c:invertIfNegative val="0"/>
          <c:cat>
            <c:strRef>
              <c:f>Sheet1!$A$2:$A$5</c:f>
              <c:strCache>
                <c:ptCount val="4"/>
                <c:pt idx="0">
                  <c:v>BiH</c:v>
                </c:pt>
                <c:pt idx="1">
                  <c:v>FBiH</c:v>
                </c:pt>
                <c:pt idx="2">
                  <c:v>RS</c:v>
                </c:pt>
                <c:pt idx="3">
                  <c:v>BD</c:v>
                </c:pt>
              </c:strCache>
            </c:strRef>
          </c:cat>
          <c:val>
            <c:numRef>
              <c:f>Sheet1!$D$2:$D$5</c:f>
              <c:numCache>
                <c:formatCode>0.0</c:formatCode>
                <c:ptCount val="4"/>
                <c:pt idx="0">
                  <c:v>36.633382959848404</c:v>
                </c:pt>
                <c:pt idx="1">
                  <c:v>37.765190614818714</c:v>
                </c:pt>
                <c:pt idx="2">
                  <c:v>36.495475036470495</c:v>
                </c:pt>
                <c:pt idx="3">
                  <c:v>22.018495084201305</c:v>
                </c:pt>
              </c:numCache>
            </c:numRef>
          </c:val>
          <c:extLst>
            <c:ext xmlns:c16="http://schemas.microsoft.com/office/drawing/2014/chart" uri="{C3380CC4-5D6E-409C-BE32-E72D297353CC}">
              <c16:uniqueId val="{00000009-E009-4BE6-BF93-80CF18C77A84}"/>
            </c:ext>
          </c:extLst>
        </c:ser>
        <c:ser>
          <c:idx val="3"/>
          <c:order val="3"/>
          <c:tx>
            <c:strRef>
              <c:f>Sheet1!$E$1</c:f>
              <c:strCache>
                <c:ptCount val="1"/>
                <c:pt idx="0">
                  <c:v>Excessive centralisation</c:v>
                </c:pt>
              </c:strCache>
            </c:strRef>
          </c:tx>
          <c:spPr>
            <a:solidFill>
              <a:srgbClr val="7030A0"/>
            </a:solidFill>
          </c:spPr>
          <c:invertIfNegative val="0"/>
          <c:cat>
            <c:strRef>
              <c:f>Sheet1!$A$2:$A$5</c:f>
              <c:strCache>
                <c:ptCount val="4"/>
                <c:pt idx="0">
                  <c:v>BiH</c:v>
                </c:pt>
                <c:pt idx="1">
                  <c:v>FBiH</c:v>
                </c:pt>
                <c:pt idx="2">
                  <c:v>RS</c:v>
                </c:pt>
                <c:pt idx="3">
                  <c:v>BD</c:v>
                </c:pt>
              </c:strCache>
            </c:strRef>
          </c:cat>
          <c:val>
            <c:numRef>
              <c:f>Sheet1!$E$2:$E$5</c:f>
              <c:numCache>
                <c:formatCode>0.0</c:formatCode>
                <c:ptCount val="4"/>
                <c:pt idx="0">
                  <c:v>9.135037982850438</c:v>
                </c:pt>
                <c:pt idx="1">
                  <c:v>5.5624123685181805</c:v>
                </c:pt>
                <c:pt idx="2">
                  <c:v>10.582002708537072</c:v>
                </c:pt>
                <c:pt idx="3">
                  <c:v>19.400175216587172</c:v>
                </c:pt>
              </c:numCache>
            </c:numRef>
          </c:val>
          <c:extLst>
            <c:ext xmlns:c16="http://schemas.microsoft.com/office/drawing/2014/chart" uri="{C3380CC4-5D6E-409C-BE32-E72D297353CC}">
              <c16:uniqueId val="{0000000A-E009-4BE6-BF93-80CF18C77A84}"/>
            </c:ext>
          </c:extLst>
        </c:ser>
        <c:ser>
          <c:idx val="4"/>
          <c:order val="4"/>
          <c:tx>
            <c:strRef>
              <c:f>Sheet1!$F$1</c:f>
              <c:strCache>
                <c:ptCount val="1"/>
                <c:pt idx="0">
                  <c:v>Emigration of the population</c:v>
                </c:pt>
              </c:strCache>
            </c:strRef>
          </c:tx>
          <c:spPr>
            <a:solidFill>
              <a:srgbClr val="F8B318"/>
            </a:solidFill>
          </c:spPr>
          <c:invertIfNegative val="0"/>
          <c:cat>
            <c:strRef>
              <c:f>Sheet1!$A$2:$A$5</c:f>
              <c:strCache>
                <c:ptCount val="4"/>
                <c:pt idx="0">
                  <c:v>BiH</c:v>
                </c:pt>
                <c:pt idx="1">
                  <c:v>FBiH</c:v>
                </c:pt>
                <c:pt idx="2">
                  <c:v>RS</c:v>
                </c:pt>
                <c:pt idx="3">
                  <c:v>BD</c:v>
                </c:pt>
              </c:strCache>
            </c:strRef>
          </c:cat>
          <c:val>
            <c:numRef>
              <c:f>Sheet1!$F$2:$F$5</c:f>
              <c:numCache>
                <c:formatCode>0.0</c:formatCode>
                <c:ptCount val="4"/>
                <c:pt idx="0">
                  <c:v>17.007544352005581</c:v>
                </c:pt>
                <c:pt idx="1">
                  <c:v>16.271972194264634</c:v>
                </c:pt>
                <c:pt idx="2">
                  <c:v>17.29221851018163</c:v>
                </c:pt>
                <c:pt idx="3">
                  <c:v>19.590577241312179</c:v>
                </c:pt>
              </c:numCache>
            </c:numRef>
          </c:val>
          <c:extLst>
            <c:ext xmlns:c16="http://schemas.microsoft.com/office/drawing/2014/chart" uri="{C3380CC4-5D6E-409C-BE32-E72D297353CC}">
              <c16:uniqueId val="{0000000B-E009-4BE6-BF93-80CF18C77A84}"/>
            </c:ext>
          </c:extLst>
        </c:ser>
        <c:ser>
          <c:idx val="5"/>
          <c:order val="5"/>
          <c:tx>
            <c:strRef>
              <c:f>Sheet1!$G$1</c:f>
              <c:strCache>
                <c:ptCount val="1"/>
                <c:pt idx="0">
                  <c:v>Something else</c:v>
                </c:pt>
              </c:strCache>
            </c:strRef>
          </c:tx>
          <c:spPr>
            <a:solidFill>
              <a:srgbClr val="C1C1C1"/>
            </a:solidFill>
          </c:spPr>
          <c:invertIfNegative val="0"/>
          <c:cat>
            <c:strRef>
              <c:f>Sheet1!$A$2:$A$5</c:f>
              <c:strCache>
                <c:ptCount val="4"/>
                <c:pt idx="0">
                  <c:v>BiH</c:v>
                </c:pt>
                <c:pt idx="1">
                  <c:v>FBiH</c:v>
                </c:pt>
                <c:pt idx="2">
                  <c:v>RS</c:v>
                </c:pt>
                <c:pt idx="3">
                  <c:v>BD</c:v>
                </c:pt>
              </c:strCache>
            </c:strRef>
          </c:cat>
          <c:val>
            <c:numRef>
              <c:f>Sheet1!$G$2:$G$5</c:f>
              <c:numCache>
                <c:formatCode>0.0</c:formatCode>
                <c:ptCount val="4"/>
                <c:pt idx="0">
                  <c:v>7.1519005059931979</c:v>
                </c:pt>
                <c:pt idx="1">
                  <c:v>9.8468553890049826</c:v>
                </c:pt>
                <c:pt idx="2">
                  <c:v>6.0437232758747106</c:v>
                </c:pt>
                <c:pt idx="3">
                  <c:v>0</c:v>
                </c:pt>
              </c:numCache>
            </c:numRef>
          </c:val>
          <c:extLst>
            <c:ext xmlns:c16="http://schemas.microsoft.com/office/drawing/2014/chart" uri="{C3380CC4-5D6E-409C-BE32-E72D297353CC}">
              <c16:uniqueId val="{0000000C-E009-4BE6-BF93-80CF18C77A84}"/>
            </c:ext>
          </c:extLst>
        </c:ser>
        <c:ser>
          <c:idx val="6"/>
          <c:order val="6"/>
          <c:tx>
            <c:strRef>
              <c:f>Sheet1!$H$1</c:f>
              <c:strCache>
                <c:ptCount val="1"/>
                <c:pt idx="0">
                  <c:v>Does not know\ Does not want to answer</c:v>
                </c:pt>
              </c:strCache>
            </c:strRef>
          </c:tx>
          <c:invertIfNegative val="0"/>
          <c:cat>
            <c:strRef>
              <c:f>Sheet1!$A$2:$A$5</c:f>
              <c:strCache>
                <c:ptCount val="4"/>
                <c:pt idx="0">
                  <c:v>BiH</c:v>
                </c:pt>
                <c:pt idx="1">
                  <c:v>FBiH</c:v>
                </c:pt>
                <c:pt idx="2">
                  <c:v>RS</c:v>
                </c:pt>
                <c:pt idx="3">
                  <c:v>BD</c:v>
                </c:pt>
              </c:strCache>
            </c:strRef>
          </c:cat>
          <c:val>
            <c:numRef>
              <c:f>Sheet1!$H$2:$H$5</c:f>
              <c:numCache>
                <c:formatCode>0.0</c:formatCode>
                <c:ptCount val="4"/>
                <c:pt idx="0">
                  <c:v>1.4562062927426755</c:v>
                </c:pt>
                <c:pt idx="1">
                  <c:v>2.3146516843828517</c:v>
                </c:pt>
                <c:pt idx="2">
                  <c:v>1.0800268206999097</c:v>
                </c:pt>
                <c:pt idx="3">
                  <c:v>0</c:v>
                </c:pt>
              </c:numCache>
            </c:numRef>
          </c:val>
          <c:extLst>
            <c:ext xmlns:c16="http://schemas.microsoft.com/office/drawing/2014/chart" uri="{C3380CC4-5D6E-409C-BE32-E72D297353CC}">
              <c16:uniqueId val="{00000008-C56F-4251-A992-EF318AECA4A6}"/>
            </c:ext>
          </c:extLst>
        </c:ser>
        <c:dLbls>
          <c:showLegendKey val="0"/>
          <c:showVal val="0"/>
          <c:showCatName val="0"/>
          <c:showSerName val="0"/>
          <c:showPercent val="0"/>
          <c:showBubbleSize val="0"/>
        </c:dLbls>
        <c:gapWidth val="150"/>
        <c:axId val="124535552"/>
        <c:axId val="124537088"/>
      </c:barChart>
      <c:catAx>
        <c:axId val="124535552"/>
        <c:scaling>
          <c:orientation val="minMax"/>
        </c:scaling>
        <c:delete val="0"/>
        <c:axPos val="b"/>
        <c:numFmt formatCode="General" sourceLinked="1"/>
        <c:majorTickMark val="none"/>
        <c:minorTickMark val="none"/>
        <c:tickLblPos val="high"/>
        <c:spPr>
          <a:noFill/>
          <a:ln w="9525" cap="flat" cmpd="sng" algn="ctr">
            <a:solidFill>
              <a:schemeClr val="accent3"/>
            </a:solidFill>
            <a:round/>
          </a:ln>
          <a:effectLst/>
        </c:spPr>
        <c:txPr>
          <a:bodyPr rot="-60000000" vert="horz"/>
          <a:lstStyle/>
          <a:p>
            <a:pPr>
              <a:defRPr/>
            </a:pPr>
            <a:endParaRPr lang="sr-Latn-RS"/>
          </a:p>
        </c:txPr>
        <c:crossAx val="124537088"/>
        <c:crosses val="autoZero"/>
        <c:auto val="1"/>
        <c:lblAlgn val="ctr"/>
        <c:lblOffset val="0"/>
        <c:noMultiLvlLbl val="0"/>
      </c:catAx>
      <c:valAx>
        <c:axId val="124537088"/>
        <c:scaling>
          <c:orientation val="minMax"/>
          <c:max val="100"/>
          <c:min val="0"/>
        </c:scaling>
        <c:delete val="0"/>
        <c:axPos val="l"/>
        <c:majorGridlines/>
        <c:numFmt formatCode="0" sourceLinked="0"/>
        <c:majorTickMark val="none"/>
        <c:minorTickMark val="none"/>
        <c:tickLblPos val="nextTo"/>
        <c:txPr>
          <a:bodyPr/>
          <a:lstStyle/>
          <a:p>
            <a:pPr>
              <a:defRPr b="1">
                <a:solidFill>
                  <a:schemeClr val="bg2">
                    <a:lumMod val="25000"/>
                  </a:schemeClr>
                </a:solidFill>
              </a:defRPr>
            </a:pPr>
            <a:endParaRPr lang="sr-Latn-RS"/>
          </a:p>
        </c:txPr>
        <c:crossAx val="124535552"/>
        <c:crosses val="autoZero"/>
        <c:crossBetween val="between"/>
        <c:majorUnit val="10"/>
        <c:minorUnit val="10"/>
      </c:valAx>
      <c:dTable>
        <c:showHorzBorder val="1"/>
        <c:showVertBorder val="1"/>
        <c:showOutline val="1"/>
        <c:showKeys val="1"/>
        <c:txPr>
          <a:bodyPr/>
          <a:lstStyle/>
          <a:p>
            <a:pPr rtl="0">
              <a:defRPr sz="1000">
                <a:solidFill>
                  <a:schemeClr val="tx1">
                    <a:lumMod val="85000"/>
                    <a:lumOff val="15000"/>
                  </a:schemeClr>
                </a:solidFill>
              </a:defRPr>
            </a:pPr>
            <a:endParaRPr lang="sr-Latn-RS"/>
          </a:p>
        </c:txPr>
      </c:dTable>
      <c:spPr>
        <a:noFill/>
        <a:ln>
          <a:noFill/>
        </a:ln>
        <a:effectLst/>
      </c:spPr>
    </c:plotArea>
    <c:plotVisOnly val="1"/>
    <c:dispBlanksAs val="gap"/>
    <c:showDLblsOverMax val="0"/>
  </c:chart>
  <c:spPr>
    <a:noFill/>
    <a:ln>
      <a:noFill/>
    </a:ln>
    <a:effectLst/>
  </c:spPr>
  <c:txPr>
    <a:bodyPr/>
    <a:lstStyle/>
    <a:p>
      <a:pPr>
        <a:defRPr sz="1000">
          <a:latin typeface="Arial" panose="020B0604020202020204" pitchFamily="34" charset="0"/>
          <a:cs typeface="Arial" panose="020B0604020202020204" pitchFamily="34" charset="0"/>
        </a:defRPr>
      </a:pPr>
      <a:endParaRPr lang="sr-Latn-R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754078393382716"/>
          <c:y val="5.3944276858579075E-2"/>
          <c:w val="0.6416133960263557"/>
          <c:h val="0.82886969923905474"/>
        </c:manualLayout>
      </c:layout>
      <c:barChart>
        <c:barDir val="bar"/>
        <c:grouping val="percentStacked"/>
        <c:varyColors val="0"/>
        <c:ser>
          <c:idx val="0"/>
          <c:order val="0"/>
          <c:tx>
            <c:strRef>
              <c:f>Sheet1!$A$2</c:f>
              <c:strCache>
                <c:ptCount val="1"/>
                <c:pt idx="0">
                  <c:v>Reducing tax burdens on labour and removing barriers to employment</c:v>
                </c:pt>
              </c:strCache>
            </c:strRef>
          </c:tx>
          <c:spPr>
            <a:solidFill>
              <a:srgbClr val="E60D7F"/>
            </a:solidFill>
            <a:ln w="25386">
              <a:noFill/>
            </a:ln>
          </c:spPr>
          <c:invertIfNegative val="0"/>
          <c:dLbls>
            <c:spPr>
              <a:noFill/>
              <a:ln w="25386">
                <a:noFill/>
              </a:ln>
            </c:spPr>
            <c:txPr>
              <a:bodyPr/>
              <a:lstStyle/>
              <a:p>
                <a:pPr>
                  <a:defRPr sz="1100" b="1" i="0" u="none" strike="noStrike" baseline="0">
                    <a:solidFill>
                      <a:srgbClr val="FFFFFF"/>
                    </a:solidFill>
                    <a:latin typeface="Arial" panose="020B0604020202020204" pitchFamily="34" charset="0"/>
                    <a:ea typeface="Verdana"/>
                    <a:cs typeface="Arial" panose="020B0604020202020204" pitchFamily="34" charset="0"/>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BiH</c:v>
                </c:pt>
                <c:pt idx="1">
                  <c:v>FBiH</c:v>
                </c:pt>
                <c:pt idx="2">
                  <c:v>RS</c:v>
                </c:pt>
                <c:pt idx="3">
                  <c:v>BD</c:v>
                </c:pt>
              </c:strCache>
            </c:strRef>
          </c:cat>
          <c:val>
            <c:numRef>
              <c:f>Sheet1!$B$2:$E$2</c:f>
              <c:numCache>
                <c:formatCode>0.0</c:formatCode>
                <c:ptCount val="4"/>
                <c:pt idx="0">
                  <c:v>14.9</c:v>
                </c:pt>
                <c:pt idx="1">
                  <c:v>14.484277219284161</c:v>
                </c:pt>
                <c:pt idx="2">
                  <c:v>16.51748620893456</c:v>
                </c:pt>
                <c:pt idx="3">
                  <c:v>3.3854950239545412</c:v>
                </c:pt>
              </c:numCache>
            </c:numRef>
          </c:val>
          <c:extLst>
            <c:ext xmlns:c16="http://schemas.microsoft.com/office/drawing/2014/chart" uri="{C3380CC4-5D6E-409C-BE32-E72D297353CC}">
              <c16:uniqueId val="{00000000-4BDE-44C3-8864-F9805A5D370E}"/>
            </c:ext>
          </c:extLst>
        </c:ser>
        <c:ser>
          <c:idx val="1"/>
          <c:order val="1"/>
          <c:tx>
            <c:strRef>
              <c:f>Sheet1!$A$3</c:f>
              <c:strCache>
                <c:ptCount val="1"/>
                <c:pt idx="0">
                  <c:v>Public administration reform</c:v>
                </c:pt>
              </c:strCache>
            </c:strRef>
          </c:tx>
          <c:spPr>
            <a:solidFill>
              <a:srgbClr val="99CC00"/>
            </a:solidFill>
            <a:ln w="25386">
              <a:noFill/>
            </a:ln>
          </c:spPr>
          <c:invertIfNegative val="0"/>
          <c:dLbls>
            <c:numFmt formatCode="#,##0.0" sourceLinked="0"/>
            <c:spPr>
              <a:noFill/>
              <a:ln w="25386">
                <a:noFill/>
              </a:ln>
            </c:spPr>
            <c:txPr>
              <a:bodyPr/>
              <a:lstStyle/>
              <a:p>
                <a:pPr>
                  <a:defRPr sz="1100" b="1" i="0" u="none" strike="noStrike" baseline="0">
                    <a:solidFill>
                      <a:schemeClr val="tx1"/>
                    </a:solidFill>
                    <a:latin typeface="Arial" panose="020B0604020202020204" pitchFamily="34" charset="0"/>
                    <a:ea typeface="Verdana"/>
                    <a:cs typeface="Arial" panose="020B0604020202020204" pitchFamily="34" charset="0"/>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BiH</c:v>
                </c:pt>
                <c:pt idx="1">
                  <c:v>FBiH</c:v>
                </c:pt>
                <c:pt idx="2">
                  <c:v>RS</c:v>
                </c:pt>
                <c:pt idx="3">
                  <c:v>BD</c:v>
                </c:pt>
              </c:strCache>
            </c:strRef>
          </c:cat>
          <c:val>
            <c:numRef>
              <c:f>Sheet1!$B$3:$E$3</c:f>
              <c:numCache>
                <c:formatCode>0.0</c:formatCode>
                <c:ptCount val="4"/>
                <c:pt idx="0">
                  <c:v>7.5</c:v>
                </c:pt>
                <c:pt idx="1">
                  <c:v>7.3156036644927802</c:v>
                </c:pt>
                <c:pt idx="2">
                  <c:v>8.0107505924668221</c:v>
                </c:pt>
                <c:pt idx="3">
                  <c:v>3.202304903406592</c:v>
                </c:pt>
              </c:numCache>
            </c:numRef>
          </c:val>
          <c:extLst>
            <c:ext xmlns:c16="http://schemas.microsoft.com/office/drawing/2014/chart" uri="{C3380CC4-5D6E-409C-BE32-E72D297353CC}">
              <c16:uniqueId val="{00000001-4BDE-44C3-8864-F9805A5D370E}"/>
            </c:ext>
          </c:extLst>
        </c:ser>
        <c:ser>
          <c:idx val="2"/>
          <c:order val="2"/>
          <c:tx>
            <c:strRef>
              <c:f>Sheet1!$A$4</c:f>
              <c:strCache>
                <c:ptCount val="1"/>
                <c:pt idx="0">
                  <c:v>Fight against corruption</c:v>
                </c:pt>
              </c:strCache>
            </c:strRef>
          </c:tx>
          <c:spPr>
            <a:solidFill>
              <a:srgbClr val="FFC000"/>
            </a:solidFill>
            <a:ln w="25386">
              <a:noFill/>
            </a:ln>
          </c:spPr>
          <c:invertIfNegative val="0"/>
          <c:dLbls>
            <c:dLbl>
              <c:idx val="0"/>
              <c:layout>
                <c:manualLayout>
                  <c:x val="-1.14192495921697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BDE-44C3-8864-F9805A5D370E}"/>
                </c:ext>
              </c:extLst>
            </c:dLbl>
            <c:dLbl>
              <c:idx val="6"/>
              <c:layout>
                <c:manualLayout>
                  <c:x val="-1.305057096247950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BDE-44C3-8864-F9805A5D370E}"/>
                </c:ext>
              </c:extLst>
            </c:dLbl>
            <c:spPr>
              <a:noFill/>
              <a:ln w="25386">
                <a:noFill/>
              </a:ln>
            </c:spPr>
            <c:txPr>
              <a:bodyPr/>
              <a:lstStyle/>
              <a:p>
                <a:pPr>
                  <a:defRPr sz="1100" b="1" i="0" u="none" strike="noStrike" baseline="0">
                    <a:solidFill>
                      <a:schemeClr val="tx1"/>
                    </a:solidFill>
                    <a:latin typeface="Arial" panose="020B0604020202020204" pitchFamily="34" charset="0"/>
                    <a:ea typeface="Verdana"/>
                    <a:cs typeface="Arial" panose="020B0604020202020204" pitchFamily="34" charset="0"/>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BiH</c:v>
                </c:pt>
                <c:pt idx="1">
                  <c:v>FBiH</c:v>
                </c:pt>
                <c:pt idx="2">
                  <c:v>RS</c:v>
                </c:pt>
                <c:pt idx="3">
                  <c:v>BD</c:v>
                </c:pt>
              </c:strCache>
            </c:strRef>
          </c:cat>
          <c:val>
            <c:numRef>
              <c:f>Sheet1!$B$4:$E$4</c:f>
              <c:numCache>
                <c:formatCode>0.0</c:formatCode>
                <c:ptCount val="4"/>
                <c:pt idx="0">
                  <c:v>43.4</c:v>
                </c:pt>
                <c:pt idx="1">
                  <c:v>42.369394018035749</c:v>
                </c:pt>
                <c:pt idx="2">
                  <c:v>43.070639941414576</c:v>
                </c:pt>
                <c:pt idx="3">
                  <c:v>79.685259903417204</c:v>
                </c:pt>
              </c:numCache>
            </c:numRef>
          </c:val>
          <c:extLst>
            <c:ext xmlns:c16="http://schemas.microsoft.com/office/drawing/2014/chart" uri="{C3380CC4-5D6E-409C-BE32-E72D297353CC}">
              <c16:uniqueId val="{00000004-4BDE-44C3-8864-F9805A5D370E}"/>
            </c:ext>
          </c:extLst>
        </c:ser>
        <c:ser>
          <c:idx val="3"/>
          <c:order val="5"/>
          <c:tx>
            <c:strRef>
              <c:f>Sheet1!$A$5</c:f>
              <c:strCache>
                <c:ptCount val="1"/>
                <c:pt idx="0">
                  <c:v>Social system reform</c:v>
                </c:pt>
              </c:strCache>
            </c:strRef>
          </c:tx>
          <c:spPr>
            <a:solidFill>
              <a:srgbClr val="00B0F0"/>
            </a:solidFill>
          </c:spPr>
          <c:invertIfNegative val="0"/>
          <c:dLbls>
            <c:spPr>
              <a:noFill/>
              <a:ln>
                <a:noFill/>
              </a:ln>
              <a:effectLst/>
            </c:spPr>
            <c:txPr>
              <a:bodyPr/>
              <a:lstStyle/>
              <a:p>
                <a:pPr>
                  <a:defRPr sz="1100">
                    <a:latin typeface="Arial" panose="020B0604020202020204" pitchFamily="34" charset="0"/>
                    <a:cs typeface="Arial" panose="020B0604020202020204" pitchFamily="34" charset="0"/>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BiH</c:v>
                </c:pt>
                <c:pt idx="1">
                  <c:v>FBiH</c:v>
                </c:pt>
                <c:pt idx="2">
                  <c:v>RS</c:v>
                </c:pt>
                <c:pt idx="3">
                  <c:v>BD</c:v>
                </c:pt>
              </c:strCache>
            </c:strRef>
          </c:cat>
          <c:val>
            <c:numRef>
              <c:f>Sheet1!$B$5:$E$5</c:f>
              <c:numCache>
                <c:formatCode>0.0</c:formatCode>
                <c:ptCount val="4"/>
                <c:pt idx="0">
                  <c:v>14.2</c:v>
                </c:pt>
                <c:pt idx="1">
                  <c:v>13.763333923324822</c:v>
                </c:pt>
                <c:pt idx="2">
                  <c:v>15.156929803773592</c:v>
                </c:pt>
                <c:pt idx="3">
                  <c:v>6.7297855454322111</c:v>
                </c:pt>
              </c:numCache>
            </c:numRef>
          </c:val>
          <c:extLst>
            <c:ext xmlns:c16="http://schemas.microsoft.com/office/drawing/2014/chart" uri="{C3380CC4-5D6E-409C-BE32-E72D297353CC}">
              <c16:uniqueId val="{00000005-4BDE-44C3-8864-F9805A5D370E}"/>
            </c:ext>
          </c:extLst>
        </c:ser>
        <c:ser>
          <c:idx val="4"/>
          <c:order val="6"/>
          <c:tx>
            <c:strRef>
              <c:f>Sheet1!$A$6</c:f>
              <c:strCache>
                <c:ptCount val="1"/>
                <c:pt idx="0">
                  <c:v>Reform of courts and prosecutor's offices</c:v>
                </c:pt>
              </c:strCache>
            </c:strRef>
          </c:tx>
          <c:invertIfNegative val="0"/>
          <c:dLbls>
            <c:spPr>
              <a:noFill/>
              <a:ln>
                <a:noFill/>
              </a:ln>
              <a:effectLst/>
            </c:spPr>
            <c:txPr>
              <a:bodyPr/>
              <a:lstStyle/>
              <a:p>
                <a:pPr>
                  <a:defRPr sz="1100" b="1">
                    <a:solidFill>
                      <a:schemeClr val="bg1"/>
                    </a:solidFill>
                    <a:latin typeface="Arial" panose="020B0604020202020204" pitchFamily="34" charset="0"/>
                    <a:cs typeface="Arial" panose="020B0604020202020204" pitchFamily="34" charset="0"/>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BiH</c:v>
                </c:pt>
                <c:pt idx="1">
                  <c:v>FBiH</c:v>
                </c:pt>
                <c:pt idx="2">
                  <c:v>RS</c:v>
                </c:pt>
                <c:pt idx="3">
                  <c:v>BD</c:v>
                </c:pt>
              </c:strCache>
            </c:strRef>
          </c:cat>
          <c:val>
            <c:numRef>
              <c:f>Sheet1!$B$6:$E$6</c:f>
              <c:numCache>
                <c:formatCode>0.0</c:formatCode>
                <c:ptCount val="4"/>
                <c:pt idx="0">
                  <c:v>18.399999999999999</c:v>
                </c:pt>
                <c:pt idx="1">
                  <c:v>20.239128012963825</c:v>
                </c:pt>
                <c:pt idx="2">
                  <c:v>15.806392481694337</c:v>
                </c:pt>
                <c:pt idx="3">
                  <c:v>6.9971546237894389</c:v>
                </c:pt>
              </c:numCache>
            </c:numRef>
          </c:val>
          <c:extLst>
            <c:ext xmlns:c16="http://schemas.microsoft.com/office/drawing/2014/chart" uri="{C3380CC4-5D6E-409C-BE32-E72D297353CC}">
              <c16:uniqueId val="{00000000-5C41-40FE-B61F-0F619405834D}"/>
            </c:ext>
          </c:extLst>
        </c:ser>
        <c:ser>
          <c:idx val="5"/>
          <c:order val="7"/>
          <c:tx>
            <c:strRef>
              <c:f>Sheet1!$A$7</c:f>
              <c:strCache>
                <c:ptCount val="1"/>
                <c:pt idx="0">
                  <c:v>None</c:v>
                </c:pt>
              </c:strCache>
            </c:strRef>
          </c:tx>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E04B-4A6E-9AD9-90AE87570E51}"/>
                </c:ext>
              </c:extLst>
            </c:dLbl>
            <c:spPr>
              <a:noFill/>
              <a:ln>
                <a:noFill/>
              </a:ln>
              <a:effectLst/>
            </c:spPr>
            <c:txPr>
              <a:bodyPr/>
              <a:lstStyle/>
              <a:p>
                <a:pPr>
                  <a:defRPr sz="1000">
                    <a:solidFill>
                      <a:schemeClr val="bg1"/>
                    </a:solidFill>
                    <a:latin typeface="+mn-lt"/>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BiH</c:v>
                </c:pt>
                <c:pt idx="1">
                  <c:v>FBiH</c:v>
                </c:pt>
                <c:pt idx="2">
                  <c:v>RS</c:v>
                </c:pt>
                <c:pt idx="3">
                  <c:v>BD</c:v>
                </c:pt>
              </c:strCache>
            </c:strRef>
          </c:cat>
          <c:val>
            <c:numRef>
              <c:f>Sheet1!$B$7:$E$7</c:f>
              <c:numCache>
                <c:formatCode>0.0</c:formatCode>
                <c:ptCount val="4"/>
                <c:pt idx="0">
                  <c:v>0.6</c:v>
                </c:pt>
                <c:pt idx="1">
                  <c:v>0.63058519296161464</c:v>
                </c:pt>
                <c:pt idx="2">
                  <c:v>0.50129290419197792</c:v>
                </c:pt>
                <c:pt idx="3">
                  <c:v>0</c:v>
                </c:pt>
              </c:numCache>
            </c:numRef>
          </c:val>
          <c:extLst>
            <c:ext xmlns:c16="http://schemas.microsoft.com/office/drawing/2014/chart" uri="{C3380CC4-5D6E-409C-BE32-E72D297353CC}">
              <c16:uniqueId val="{00000001-5C41-40FE-B61F-0F619405834D}"/>
            </c:ext>
          </c:extLst>
        </c:ser>
        <c:ser>
          <c:idx val="6"/>
          <c:order val="8"/>
          <c:tx>
            <c:strRef>
              <c:f>Sheet1!$A$8</c:f>
              <c:strCache>
                <c:ptCount val="1"/>
                <c:pt idx="0">
                  <c:v>Does not know\ Does not want to answer</c:v>
                </c:pt>
              </c:strCache>
            </c:strRef>
          </c:tx>
          <c:spPr>
            <a:solidFill>
              <a:schemeClr val="tx1"/>
            </a:solidFill>
          </c:spPr>
          <c:invertIfNegative val="0"/>
          <c:dLbls>
            <c:dLbl>
              <c:idx val="0"/>
              <c:layout>
                <c:manualLayout>
                  <c:x val="0"/>
                  <c:y val="4.0110376920500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63-4B4E-8987-6BBB57D71837}"/>
                </c:ext>
              </c:extLst>
            </c:dLbl>
            <c:dLbl>
              <c:idx val="1"/>
              <c:layout>
                <c:manualLayout>
                  <c:x val="0"/>
                  <c:y val="3.77509429840003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563-4B4E-8987-6BBB57D71837}"/>
                </c:ext>
              </c:extLst>
            </c:dLbl>
            <c:dLbl>
              <c:idx val="2"/>
              <c:layout>
                <c:manualLayout>
                  <c:x val="0"/>
                  <c:y val="2.83132072380001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563-4B4E-8987-6BBB57D71837}"/>
                </c:ext>
              </c:extLst>
            </c:dLbl>
            <c:dLbl>
              <c:idx val="3"/>
              <c:delete val="1"/>
              <c:extLst>
                <c:ext xmlns:c15="http://schemas.microsoft.com/office/drawing/2012/chart" uri="{CE6537A1-D6FC-4f65-9D91-7224C49458BB}"/>
                <c:ext xmlns:c16="http://schemas.microsoft.com/office/drawing/2014/chart" uri="{C3380CC4-5D6E-409C-BE32-E72D297353CC}">
                  <c16:uniqueId val="{00000003-E563-4B4E-8987-6BBB57D71837}"/>
                </c:ext>
              </c:extLst>
            </c:dLbl>
            <c:spPr>
              <a:noFill/>
              <a:ln>
                <a:noFill/>
              </a:ln>
              <a:effectLst/>
            </c:spPr>
            <c:txPr>
              <a:bodyPr/>
              <a:lstStyle/>
              <a:p>
                <a:pPr>
                  <a:defRPr sz="1000">
                    <a:solidFill>
                      <a:schemeClr val="bg1"/>
                    </a:solidFill>
                    <a:latin typeface="+mn-lt"/>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BiH</c:v>
                </c:pt>
                <c:pt idx="1">
                  <c:v>FBiH</c:v>
                </c:pt>
                <c:pt idx="2">
                  <c:v>RS</c:v>
                </c:pt>
                <c:pt idx="3">
                  <c:v>BD</c:v>
                </c:pt>
              </c:strCache>
            </c:strRef>
          </c:cat>
          <c:val>
            <c:numRef>
              <c:f>Sheet1!$B$8:$E$8</c:f>
              <c:numCache>
                <c:formatCode>0.0</c:formatCode>
                <c:ptCount val="4"/>
                <c:pt idx="0">
                  <c:v>1</c:v>
                </c:pt>
                <c:pt idx="1">
                  <c:v>1.1976779689366783</c:v>
                </c:pt>
                <c:pt idx="2">
                  <c:v>0.93650806752463811</c:v>
                </c:pt>
                <c:pt idx="3">
                  <c:v>0</c:v>
                </c:pt>
              </c:numCache>
            </c:numRef>
          </c:val>
          <c:extLst>
            <c:ext xmlns:c16="http://schemas.microsoft.com/office/drawing/2014/chart" uri="{C3380CC4-5D6E-409C-BE32-E72D297353CC}">
              <c16:uniqueId val="{00000002-5C41-40FE-B61F-0F619405834D}"/>
            </c:ext>
          </c:extLst>
        </c:ser>
        <c:dLbls>
          <c:showLegendKey val="0"/>
          <c:showVal val="0"/>
          <c:showCatName val="0"/>
          <c:showSerName val="0"/>
          <c:showPercent val="0"/>
          <c:showBubbleSize val="0"/>
        </c:dLbls>
        <c:gapWidth val="64"/>
        <c:overlap val="100"/>
        <c:axId val="124720640"/>
        <c:axId val="124722176"/>
        <c:extLst>
          <c:ext xmlns:c15="http://schemas.microsoft.com/office/drawing/2012/chart" uri="{02D57815-91ED-43cb-92C2-25804820EDAC}">
            <c15:filteredBarSeries>
              <c15:ser>
                <c:idx val="7"/>
                <c:order val="3"/>
                <c:tx>
                  <c:strRef>
                    <c:extLst>
                      <c:ext uri="{02D57815-91ED-43cb-92C2-25804820EDAC}">
                        <c15:formulaRef>
                          <c15:sqref>Sheet1!#REF!</c15:sqref>
                        </c15:formulaRef>
                      </c:ext>
                    </c:extLst>
                    <c:strCache>
                      <c:ptCount val="1"/>
                      <c:pt idx="0">
                        <c:v>#REF!</c:v>
                      </c:pt>
                    </c:strCache>
                  </c:strRef>
                </c:tx>
                <c:invertIfNegative val="0"/>
                <c:cat>
                  <c:strRef>
                    <c:extLst>
                      <c:ext uri="{02D57815-91ED-43cb-92C2-25804820EDAC}">
                        <c15:formulaRef>
                          <c15:sqref>Sheet1!$B$1:$D$1</c15:sqref>
                        </c15:formulaRef>
                      </c:ext>
                    </c:extLst>
                    <c:strCache>
                      <c:ptCount val="3"/>
                      <c:pt idx="0">
                        <c:v>BiH</c:v>
                      </c:pt>
                      <c:pt idx="1">
                        <c:v>FBiH</c:v>
                      </c:pt>
                      <c:pt idx="2">
                        <c:v>RS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9-4BDE-44C3-8864-F9805A5D370E}"/>
                  </c:ext>
                </c:extLst>
              </c15:ser>
            </c15:filteredBarSeries>
            <c15:filteredBarSeries>
              <c15:ser>
                <c:idx val="8"/>
                <c:order val="4"/>
                <c:tx>
                  <c:strRef>
                    <c:extLst xmlns:c15="http://schemas.microsoft.com/office/drawing/2012/chart">
                      <c:ext xmlns:c15="http://schemas.microsoft.com/office/drawing/2012/chart" uri="{02D57815-91ED-43cb-92C2-25804820EDAC}">
                        <c15:formulaRef>
                          <c15:sqref>Sheet1!#REF!</c15:sqref>
                        </c15:formulaRef>
                      </c:ext>
                    </c:extLst>
                    <c:strCache>
                      <c:ptCount val="1"/>
                      <c:pt idx="0">
                        <c:v>#REF!</c:v>
                      </c:pt>
                    </c:strCache>
                  </c:strRef>
                </c:tx>
                <c:invertIfNegative val="0"/>
                <c:cat>
                  <c:strRef>
                    <c:extLst xmlns:c15="http://schemas.microsoft.com/office/drawing/2012/chart">
                      <c:ext xmlns:c15="http://schemas.microsoft.com/office/drawing/2012/chart" uri="{02D57815-91ED-43cb-92C2-25804820EDAC}">
                        <c15:formulaRef>
                          <c15:sqref>Sheet1!$B$1:$D$1</c15:sqref>
                        </c15:formulaRef>
                      </c:ext>
                    </c:extLst>
                    <c:strCache>
                      <c:ptCount val="3"/>
                      <c:pt idx="0">
                        <c:v>BiH</c:v>
                      </c:pt>
                      <c:pt idx="1">
                        <c:v>FBiH</c:v>
                      </c:pt>
                      <c:pt idx="2">
                        <c:v>RS</c:v>
                      </c:pt>
                    </c:strCache>
                  </c:strRef>
                </c:cat>
                <c:val>
                  <c:numRef>
                    <c:extLst xmlns:c15="http://schemas.microsoft.com/office/drawing/2012/chart">
                      <c:ext xmlns:c15="http://schemas.microsoft.com/office/drawing/2012/chart" uri="{02D57815-91ED-43cb-92C2-25804820EDAC}">
                        <c15:formulaRef>
                          <c15:sqref>Sheet1!#REF!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0A-4BDE-44C3-8864-F9805A5D370E}"/>
                  </c:ext>
                </c:extLst>
              </c15:ser>
            </c15:filteredBarSeries>
          </c:ext>
        </c:extLst>
      </c:barChart>
      <c:catAx>
        <c:axId val="124720640"/>
        <c:scaling>
          <c:orientation val="maxMin"/>
        </c:scaling>
        <c:delete val="0"/>
        <c:axPos val="l"/>
        <c:numFmt formatCode="General" sourceLinked="1"/>
        <c:majorTickMark val="out"/>
        <c:minorTickMark val="none"/>
        <c:tickLblPos val="nextTo"/>
        <c:spPr>
          <a:ln w="9519">
            <a:noFill/>
          </a:ln>
        </c:spPr>
        <c:txPr>
          <a:bodyPr rot="0" vert="horz"/>
          <a:lstStyle/>
          <a:p>
            <a:pPr rtl="0">
              <a:defRPr sz="1100" b="1" i="0" u="none" strike="noStrike" baseline="0">
                <a:solidFill>
                  <a:schemeClr val="bg2">
                    <a:lumMod val="25000"/>
                  </a:schemeClr>
                </a:solidFill>
                <a:latin typeface="Arial" panose="020B0604020202020204" pitchFamily="34" charset="0"/>
                <a:ea typeface="Verdana"/>
                <a:cs typeface="Arial" panose="020B0604020202020204" pitchFamily="34" charset="0"/>
              </a:defRPr>
            </a:pPr>
            <a:endParaRPr lang="sr-Latn-RS"/>
          </a:p>
        </c:txPr>
        <c:crossAx val="124722176"/>
        <c:crosses val="autoZero"/>
        <c:auto val="1"/>
        <c:lblAlgn val="ctr"/>
        <c:lblOffset val="100"/>
        <c:tickLblSkip val="1"/>
        <c:tickMarkSkip val="1"/>
        <c:noMultiLvlLbl val="0"/>
      </c:catAx>
      <c:valAx>
        <c:axId val="124722176"/>
        <c:scaling>
          <c:orientation val="minMax"/>
        </c:scaling>
        <c:delete val="1"/>
        <c:axPos val="t"/>
        <c:numFmt formatCode="0%" sourceLinked="1"/>
        <c:majorTickMark val="out"/>
        <c:minorTickMark val="none"/>
        <c:tickLblPos val="none"/>
        <c:crossAx val="124720640"/>
        <c:crosses val="autoZero"/>
        <c:crossBetween val="between"/>
      </c:valAx>
      <c:spPr>
        <a:noFill/>
        <a:ln w="25393">
          <a:noFill/>
        </a:ln>
      </c:spPr>
    </c:plotArea>
    <c:legend>
      <c:legendPos val="b"/>
      <c:layout>
        <c:manualLayout>
          <c:xMode val="edge"/>
          <c:yMode val="edge"/>
          <c:x val="0.15416666112539293"/>
          <c:y val="0.85498881869831012"/>
          <c:w val="0.84583333887460721"/>
          <c:h val="0.10254128128736988"/>
        </c:manualLayout>
      </c:layout>
      <c:overlay val="0"/>
      <c:spPr>
        <a:noFill/>
        <a:ln w="25386">
          <a:noFill/>
        </a:ln>
      </c:spPr>
      <c:txPr>
        <a:bodyPr/>
        <a:lstStyle/>
        <a:p>
          <a:pPr>
            <a:defRPr sz="1000" b="0" i="0" u="none" strike="noStrike" baseline="0">
              <a:solidFill>
                <a:schemeClr val="tx1">
                  <a:lumMod val="85000"/>
                  <a:lumOff val="15000"/>
                </a:schemeClr>
              </a:solidFill>
              <a:latin typeface="Arial" panose="020B0604020202020204" pitchFamily="34" charset="0"/>
              <a:ea typeface="Verdana"/>
              <a:cs typeface="Arial" panose="020B0604020202020204" pitchFamily="34" charset="0"/>
            </a:defRPr>
          </a:pPr>
          <a:endParaRPr lang="sr-Latn-RS"/>
        </a:p>
      </c:txPr>
    </c:legend>
    <c:plotVisOnly val="1"/>
    <c:dispBlanksAs val="gap"/>
    <c:showDLblsOverMax val="0"/>
  </c:chart>
  <c:spPr>
    <a:noFill/>
    <a:ln>
      <a:noFill/>
    </a:ln>
  </c:spPr>
  <c:txPr>
    <a:bodyPr/>
    <a:lstStyle/>
    <a:p>
      <a:pPr>
        <a:defRPr sz="2123" b="1" i="0" u="none" strike="noStrike" baseline="0">
          <a:solidFill>
            <a:schemeClr val="tx1"/>
          </a:solidFill>
          <a:latin typeface="MS P????"/>
          <a:ea typeface="MS P????"/>
          <a:cs typeface="MS P????"/>
        </a:defRPr>
      </a:pPr>
      <a:endParaRPr lang="sr-Latn-R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To ensure peace and stability</c:v>
                </c:pt>
              </c:strCache>
            </c:strRef>
          </c:tx>
          <c:invertIfNegative val="0"/>
          <c:dLbls>
            <c:spPr>
              <a:noFill/>
              <a:ln>
                <a:noFill/>
              </a:ln>
              <a:effectLst/>
            </c:spPr>
            <c:txPr>
              <a:bodyPr/>
              <a:lstStyle/>
              <a:p>
                <a:pPr>
                  <a:defRPr sz="1100" b="1">
                    <a:solidFill>
                      <a:srgbClr val="FFFFFF"/>
                    </a:solidFill>
                    <a:latin typeface="Arial" panose="020B0604020202020204" pitchFamily="34" charset="0"/>
                    <a:cs typeface="Arial" panose="020B0604020202020204" pitchFamily="34" charset="0"/>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Sheet1!$B$2:$B$5</c:f>
              <c:numCache>
                <c:formatCode>0.0</c:formatCode>
                <c:ptCount val="4"/>
                <c:pt idx="0">
                  <c:v>20.127325839167124</c:v>
                </c:pt>
                <c:pt idx="1">
                  <c:v>23.537189515190875</c:v>
                </c:pt>
                <c:pt idx="2">
                  <c:v>13.157252141198935</c:v>
                </c:pt>
                <c:pt idx="3">
                  <c:v>32.281178958517245</c:v>
                </c:pt>
              </c:numCache>
            </c:numRef>
          </c:val>
          <c:extLst>
            <c:ext xmlns:c16="http://schemas.microsoft.com/office/drawing/2014/chart" uri="{C3380CC4-5D6E-409C-BE32-E72D297353CC}">
              <c16:uniqueId val="{00000000-1EAA-4571-AAF3-F7331A535913}"/>
            </c:ext>
          </c:extLst>
        </c:ser>
        <c:ser>
          <c:idx val="1"/>
          <c:order val="1"/>
          <c:tx>
            <c:strRef>
              <c:f>Sheet1!$C$1</c:f>
              <c:strCache>
                <c:ptCount val="1"/>
                <c:pt idx="0">
                  <c:v>Because of the natural resources of Bosnia and Herzegovina</c:v>
                </c:pt>
              </c:strCache>
            </c:strRef>
          </c:tx>
          <c:invertIfNegative val="0"/>
          <c:dLbls>
            <c:spPr>
              <a:noFill/>
              <a:ln>
                <a:noFill/>
              </a:ln>
              <a:effectLst/>
            </c:spPr>
            <c:txPr>
              <a:bodyPr/>
              <a:lstStyle/>
              <a:p>
                <a:pPr>
                  <a:defRPr sz="1100" b="1">
                    <a:solidFill>
                      <a:srgbClr val="FFFFFF"/>
                    </a:solidFill>
                    <a:latin typeface="Arial" panose="020B0604020202020204" pitchFamily="34" charset="0"/>
                    <a:cs typeface="Arial" panose="020B0604020202020204" pitchFamily="34" charset="0"/>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Sheet1!$C$2:$C$5</c:f>
              <c:numCache>
                <c:formatCode>0.0</c:formatCode>
                <c:ptCount val="4"/>
                <c:pt idx="0">
                  <c:v>38.101820890888227</c:v>
                </c:pt>
                <c:pt idx="1">
                  <c:v>36.731792140021923</c:v>
                </c:pt>
                <c:pt idx="2">
                  <c:v>39.997775700004652</c:v>
                </c:pt>
                <c:pt idx="3">
                  <c:v>46.640487883964717</c:v>
                </c:pt>
              </c:numCache>
            </c:numRef>
          </c:val>
          <c:extLst>
            <c:ext xmlns:c16="http://schemas.microsoft.com/office/drawing/2014/chart" uri="{C3380CC4-5D6E-409C-BE32-E72D297353CC}">
              <c16:uniqueId val="{00000001-1EAA-4571-AAF3-F7331A535913}"/>
            </c:ext>
          </c:extLst>
        </c:ser>
        <c:ser>
          <c:idx val="2"/>
          <c:order val="2"/>
          <c:tx>
            <c:strRef>
              <c:f>Sheet1!$D$1</c:f>
              <c:strCache>
                <c:ptCount val="1"/>
                <c:pt idx="0">
                  <c:v>Because of skilled and qualified workers</c:v>
                </c:pt>
              </c:strCache>
            </c:strRef>
          </c:tx>
          <c:invertIfNegative val="0"/>
          <c:dLbls>
            <c:spPr>
              <a:noFill/>
              <a:ln>
                <a:noFill/>
              </a:ln>
              <a:effectLst/>
            </c:spPr>
            <c:txPr>
              <a:bodyPr/>
              <a:lstStyle/>
              <a:p>
                <a:pPr>
                  <a:defRPr sz="1100" b="1">
                    <a:solidFill>
                      <a:srgbClr val="FFFFFF"/>
                    </a:solidFill>
                    <a:latin typeface="Arial" panose="020B0604020202020204" pitchFamily="34" charset="0"/>
                    <a:cs typeface="Arial" panose="020B0604020202020204" pitchFamily="34" charset="0"/>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Sheet1!$D$2:$D$5</c:f>
              <c:numCache>
                <c:formatCode>0.0</c:formatCode>
                <c:ptCount val="4"/>
                <c:pt idx="0">
                  <c:v>12.011278371026314</c:v>
                </c:pt>
                <c:pt idx="1">
                  <c:v>10.755175853272144</c:v>
                </c:pt>
                <c:pt idx="2">
                  <c:v>13.91483097109214</c:v>
                </c:pt>
                <c:pt idx="3">
                  <c:v>17.387662862211997</c:v>
                </c:pt>
              </c:numCache>
            </c:numRef>
          </c:val>
          <c:extLst>
            <c:ext xmlns:c16="http://schemas.microsoft.com/office/drawing/2014/chart" uri="{C3380CC4-5D6E-409C-BE32-E72D297353CC}">
              <c16:uniqueId val="{00000002-1EAA-4571-AAF3-F7331A535913}"/>
            </c:ext>
          </c:extLst>
        </c:ser>
        <c:ser>
          <c:idx val="3"/>
          <c:order val="3"/>
          <c:tx>
            <c:strRef>
              <c:f>Sheet1!$E$1</c:f>
              <c:strCache>
                <c:ptCount val="1"/>
                <c:pt idx="0">
                  <c:v>Because of the expansion of the European market</c:v>
                </c:pt>
              </c:strCache>
            </c:strRef>
          </c:tx>
          <c:invertIfNegative val="0"/>
          <c:dLbls>
            <c:spPr>
              <a:noFill/>
              <a:ln>
                <a:noFill/>
              </a:ln>
              <a:effectLst/>
            </c:spPr>
            <c:txPr>
              <a:bodyPr/>
              <a:lstStyle/>
              <a:p>
                <a:pPr>
                  <a:defRPr sz="1100" b="1">
                    <a:solidFill>
                      <a:srgbClr val="FFFFFF"/>
                    </a:solidFill>
                    <a:latin typeface="Arial" panose="020B0604020202020204" pitchFamily="34" charset="0"/>
                    <a:cs typeface="Arial" panose="020B0604020202020204" pitchFamily="34" charset="0"/>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Sheet1!$E$2:$E$5</c:f>
              <c:numCache>
                <c:formatCode>0.0</c:formatCode>
                <c:ptCount val="4"/>
                <c:pt idx="0">
                  <c:v>19.823726599535281</c:v>
                </c:pt>
                <c:pt idx="1">
                  <c:v>18.944237653527793</c:v>
                </c:pt>
                <c:pt idx="2">
                  <c:v>22.746160756582729</c:v>
                </c:pt>
                <c:pt idx="3">
                  <c:v>0</c:v>
                </c:pt>
              </c:numCache>
            </c:numRef>
          </c:val>
          <c:extLst>
            <c:ext xmlns:c16="http://schemas.microsoft.com/office/drawing/2014/chart" uri="{C3380CC4-5D6E-409C-BE32-E72D297353CC}">
              <c16:uniqueId val="{00000003-1EAA-4571-AAF3-F7331A535913}"/>
            </c:ext>
          </c:extLst>
        </c:ser>
        <c:ser>
          <c:idx val="4"/>
          <c:order val="4"/>
          <c:tx>
            <c:strRef>
              <c:f>Sheet1!$F$1</c:f>
              <c:strCache>
                <c:ptCount val="1"/>
                <c:pt idx="0">
                  <c:v>Because of a good investment climate</c:v>
                </c:pt>
              </c:strCache>
            </c:strRef>
          </c:tx>
          <c:invertIfNegative val="0"/>
          <c:dLbls>
            <c:spPr>
              <a:noFill/>
              <a:ln>
                <a:noFill/>
              </a:ln>
              <a:effectLst/>
            </c:spPr>
            <c:txPr>
              <a:bodyPr/>
              <a:lstStyle/>
              <a:p>
                <a:pPr>
                  <a:defRPr sz="1100" b="1">
                    <a:solidFill>
                      <a:srgbClr val="FFC000"/>
                    </a:solidFill>
                    <a:latin typeface="Arial" panose="020B0604020202020204" pitchFamily="34" charset="0"/>
                    <a:cs typeface="Arial" panose="020B0604020202020204" pitchFamily="34" charset="0"/>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Sheet1!$F$2:$F$5</c:f>
              <c:numCache>
                <c:formatCode>0.0</c:formatCode>
                <c:ptCount val="4"/>
                <c:pt idx="0">
                  <c:v>6.4820183248604044</c:v>
                </c:pt>
                <c:pt idx="1">
                  <c:v>6.2507438812887512</c:v>
                </c:pt>
                <c:pt idx="2">
                  <c:v>7.3360391037855806</c:v>
                </c:pt>
                <c:pt idx="3">
                  <c:v>0</c:v>
                </c:pt>
              </c:numCache>
            </c:numRef>
          </c:val>
          <c:extLst>
            <c:ext xmlns:c16="http://schemas.microsoft.com/office/drawing/2014/chart" uri="{C3380CC4-5D6E-409C-BE32-E72D297353CC}">
              <c16:uniqueId val="{00000004-1EAA-4571-AAF3-F7331A535913}"/>
            </c:ext>
          </c:extLst>
        </c:ser>
        <c:ser>
          <c:idx val="5"/>
          <c:order val="5"/>
          <c:tx>
            <c:strRef>
              <c:f>Sheet1!$G$1</c:f>
              <c:strCache>
                <c:ptCount val="1"/>
                <c:pt idx="0">
                  <c:v>Something else</c:v>
                </c:pt>
              </c:strCache>
            </c:strRef>
          </c:tx>
          <c:spPr>
            <a:solidFill>
              <a:srgbClr val="7030A0"/>
            </a:solidFill>
          </c:spPr>
          <c:invertIfNegative val="0"/>
          <c:dLbls>
            <c:spPr>
              <a:noFill/>
              <a:ln>
                <a:noFill/>
              </a:ln>
              <a:effectLst/>
            </c:spPr>
            <c:txPr>
              <a:bodyPr/>
              <a:lstStyle/>
              <a:p>
                <a:pPr>
                  <a:defRPr sz="1100" b="1">
                    <a:solidFill>
                      <a:schemeClr val="bg1"/>
                    </a:solidFill>
                    <a:latin typeface="Arial" panose="020B0604020202020204" pitchFamily="34" charset="0"/>
                    <a:cs typeface="Arial" panose="020B0604020202020204" pitchFamily="34" charset="0"/>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Sheet1!$G$2:$G$5</c:f>
              <c:numCache>
                <c:formatCode>0.0</c:formatCode>
                <c:ptCount val="4"/>
                <c:pt idx="0">
                  <c:v>1.6</c:v>
                </c:pt>
                <c:pt idx="1">
                  <c:v>1.6740066480373186</c:v>
                </c:pt>
                <c:pt idx="2">
                  <c:v>1.1803007938728087</c:v>
                </c:pt>
                <c:pt idx="3">
                  <c:v>3.6906702953060129</c:v>
                </c:pt>
              </c:numCache>
            </c:numRef>
          </c:val>
          <c:extLst>
            <c:ext xmlns:c16="http://schemas.microsoft.com/office/drawing/2014/chart" uri="{C3380CC4-5D6E-409C-BE32-E72D297353CC}">
              <c16:uniqueId val="{00000006-1EAA-4571-AAF3-F7331A535913}"/>
            </c:ext>
          </c:extLst>
        </c:ser>
        <c:ser>
          <c:idx val="6"/>
          <c:order val="6"/>
          <c:tx>
            <c:strRef>
              <c:f>Sheet1!$H$1</c:f>
              <c:strCache>
                <c:ptCount val="1"/>
                <c:pt idx="0">
                  <c:v>Does not know\ Does not want to answer</c:v>
                </c:pt>
              </c:strCache>
            </c:strRef>
          </c:tx>
          <c:spPr>
            <a:solidFill>
              <a:sysClr val="window" lastClr="FFFFFF">
                <a:lumMod val="50000"/>
              </a:sysClr>
            </a:solidFill>
          </c:spPr>
          <c:invertIfNegative val="0"/>
          <c:dLbls>
            <c:dLbl>
              <c:idx val="0"/>
              <c:layout>
                <c:manualLayout>
                  <c:x val="-1.4235746418289866E-17"/>
                  <c:y val="-2.5293083835257107E-2"/>
                </c:manualLayout>
              </c:layout>
              <c:spPr>
                <a:noFill/>
                <a:ln>
                  <a:noFill/>
                </a:ln>
                <a:effectLst/>
              </c:spPr>
              <c:txPr>
                <a:bodyPr/>
                <a:lstStyle/>
                <a:p>
                  <a:pPr>
                    <a:defRPr sz="1100" b="1">
                      <a:solidFill>
                        <a:schemeClr val="bg1">
                          <a:lumMod val="50000"/>
                        </a:schemeClr>
                      </a:solidFill>
                      <a:latin typeface="Arial" panose="020B0604020202020204" pitchFamily="34" charset="0"/>
                      <a:cs typeface="Arial" panose="020B0604020202020204" pitchFamily="34" charset="0"/>
                    </a:defRPr>
                  </a:pPr>
                  <a:endParaRPr lang="sr-Latn-R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D2F-425E-AA5B-93FE018DB626}"/>
                </c:ext>
              </c:extLst>
            </c:dLbl>
            <c:dLbl>
              <c:idx val="1"/>
              <c:layout>
                <c:manualLayout>
                  <c:x val="4.6590253759136481E-3"/>
                  <c:y val="-2.2993712577506483E-2"/>
                </c:manualLayout>
              </c:layout>
              <c:spPr>
                <a:noFill/>
                <a:ln>
                  <a:noFill/>
                </a:ln>
                <a:effectLst/>
              </c:spPr>
              <c:txPr>
                <a:bodyPr/>
                <a:lstStyle/>
                <a:p>
                  <a:pPr>
                    <a:defRPr sz="1100" b="1">
                      <a:solidFill>
                        <a:schemeClr val="bg1">
                          <a:lumMod val="50000"/>
                        </a:schemeClr>
                      </a:solidFill>
                      <a:latin typeface="Arial" panose="020B0604020202020204" pitchFamily="34" charset="0"/>
                      <a:cs typeface="Arial" panose="020B0604020202020204" pitchFamily="34" charset="0"/>
                    </a:defRPr>
                  </a:pPr>
                  <a:endParaRPr lang="sr-Latn-R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D2F-425E-AA5B-93FE018DB626}"/>
                </c:ext>
              </c:extLst>
            </c:dLbl>
            <c:dLbl>
              <c:idx val="2"/>
              <c:layout>
                <c:manualLayout>
                  <c:x val="4.6590253759136481E-3"/>
                  <c:y val="-2.2993712577506483E-2"/>
                </c:manualLayout>
              </c:layout>
              <c:spPr>
                <a:noFill/>
                <a:ln>
                  <a:noFill/>
                </a:ln>
                <a:effectLst/>
              </c:spPr>
              <c:txPr>
                <a:bodyPr/>
                <a:lstStyle/>
                <a:p>
                  <a:pPr>
                    <a:defRPr sz="1100" b="1">
                      <a:solidFill>
                        <a:schemeClr val="bg1">
                          <a:lumMod val="50000"/>
                        </a:schemeClr>
                      </a:solidFill>
                      <a:latin typeface="Arial" panose="020B0604020202020204" pitchFamily="34" charset="0"/>
                      <a:cs typeface="Arial" panose="020B0604020202020204" pitchFamily="34" charset="0"/>
                    </a:defRPr>
                  </a:pPr>
                  <a:endParaRPr lang="sr-Latn-R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D2F-425E-AA5B-93FE018DB626}"/>
                </c:ext>
              </c:extLst>
            </c:dLbl>
            <c:dLbl>
              <c:idx val="3"/>
              <c:layout>
                <c:manualLayout>
                  <c:x val="1.553008458637882E-3"/>
                  <c:y val="-2.0694341319755824E-2"/>
                </c:manualLayout>
              </c:layout>
              <c:spPr>
                <a:noFill/>
                <a:ln>
                  <a:noFill/>
                </a:ln>
                <a:effectLst/>
              </c:spPr>
              <c:txPr>
                <a:bodyPr/>
                <a:lstStyle/>
                <a:p>
                  <a:pPr>
                    <a:defRPr sz="1100" b="1">
                      <a:solidFill>
                        <a:schemeClr val="bg1">
                          <a:lumMod val="50000"/>
                        </a:schemeClr>
                      </a:solidFill>
                      <a:latin typeface="Arial" panose="020B0604020202020204" pitchFamily="34" charset="0"/>
                      <a:cs typeface="Arial" panose="020B0604020202020204" pitchFamily="34" charset="0"/>
                    </a:defRPr>
                  </a:pPr>
                  <a:endParaRPr lang="sr-Latn-R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EAA-4571-AAF3-F7331A535913}"/>
                </c:ext>
              </c:extLst>
            </c:dLbl>
            <c:spPr>
              <a:noFill/>
              <a:ln>
                <a:noFill/>
              </a:ln>
              <a:effectLst/>
            </c:spPr>
            <c:txPr>
              <a:bodyPr/>
              <a:lstStyle/>
              <a:p>
                <a:pPr>
                  <a:defRPr sz="1100" b="1">
                    <a:solidFill>
                      <a:schemeClr val="bg1"/>
                    </a:solidFill>
                    <a:latin typeface="Arial" panose="020B0604020202020204" pitchFamily="34" charset="0"/>
                    <a:cs typeface="Arial" panose="020B0604020202020204" pitchFamily="34" charset="0"/>
                  </a:defRPr>
                </a:pPr>
                <a:endParaRPr lang="sr-Latn-R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Sheet1!$H$2:$H$5</c:f>
              <c:numCache>
                <c:formatCode>0.0</c:formatCode>
                <c:ptCount val="4"/>
                <c:pt idx="0">
                  <c:v>1.9044373009502988</c:v>
                </c:pt>
                <c:pt idx="1">
                  <c:v>2.1068543086609264</c:v>
                </c:pt>
                <c:pt idx="2">
                  <c:v>1.6676405334636761</c:v>
                </c:pt>
                <c:pt idx="3">
                  <c:v>0</c:v>
                </c:pt>
              </c:numCache>
            </c:numRef>
          </c:val>
          <c:extLst>
            <c:ext xmlns:c16="http://schemas.microsoft.com/office/drawing/2014/chart" uri="{C3380CC4-5D6E-409C-BE32-E72D297353CC}">
              <c16:uniqueId val="{00000008-1EAA-4571-AAF3-F7331A535913}"/>
            </c:ext>
          </c:extLst>
        </c:ser>
        <c:dLbls>
          <c:showLegendKey val="0"/>
          <c:showVal val="0"/>
          <c:showCatName val="0"/>
          <c:showSerName val="0"/>
          <c:showPercent val="0"/>
          <c:showBubbleSize val="0"/>
        </c:dLbls>
        <c:gapWidth val="66"/>
        <c:overlap val="100"/>
        <c:axId val="125018112"/>
        <c:axId val="125019648"/>
      </c:barChart>
      <c:catAx>
        <c:axId val="125018112"/>
        <c:scaling>
          <c:orientation val="minMax"/>
        </c:scaling>
        <c:delete val="0"/>
        <c:axPos val="b"/>
        <c:numFmt formatCode="General" sourceLinked="0"/>
        <c:majorTickMark val="out"/>
        <c:minorTickMark val="none"/>
        <c:tickLblPos val="nextTo"/>
        <c:spPr>
          <a:ln>
            <a:noFill/>
          </a:ln>
        </c:spPr>
        <c:txPr>
          <a:bodyPr/>
          <a:lstStyle/>
          <a:p>
            <a:pPr>
              <a:defRPr sz="1000" b="1">
                <a:solidFill>
                  <a:schemeClr val="bg2">
                    <a:lumMod val="25000"/>
                  </a:schemeClr>
                </a:solidFill>
                <a:latin typeface="Arial" panose="020B0604020202020204" pitchFamily="34" charset="0"/>
                <a:cs typeface="Arial" panose="020B0604020202020204" pitchFamily="34" charset="0"/>
              </a:defRPr>
            </a:pPr>
            <a:endParaRPr lang="sr-Latn-RS"/>
          </a:p>
        </c:txPr>
        <c:crossAx val="125019648"/>
        <c:crosses val="autoZero"/>
        <c:auto val="1"/>
        <c:lblAlgn val="ctr"/>
        <c:lblOffset val="100"/>
        <c:noMultiLvlLbl val="0"/>
      </c:catAx>
      <c:valAx>
        <c:axId val="125019648"/>
        <c:scaling>
          <c:orientation val="minMax"/>
        </c:scaling>
        <c:delete val="1"/>
        <c:axPos val="l"/>
        <c:numFmt formatCode="0.0" sourceLinked="1"/>
        <c:majorTickMark val="out"/>
        <c:minorTickMark val="none"/>
        <c:tickLblPos val="none"/>
        <c:crossAx val="125018112"/>
        <c:crosses val="autoZero"/>
        <c:crossBetween val="between"/>
      </c:valAx>
    </c:plotArea>
    <c:legend>
      <c:legendPos val="b"/>
      <c:layout>
        <c:manualLayout>
          <c:xMode val="edge"/>
          <c:yMode val="edge"/>
          <c:x val="1.8916452647720133E-3"/>
          <c:y val="0.88527828616017612"/>
          <c:w val="0.93860443969655971"/>
          <c:h val="8.3578886267847111E-2"/>
        </c:manualLayout>
      </c:layout>
      <c:overlay val="0"/>
      <c:txPr>
        <a:bodyPr/>
        <a:lstStyle/>
        <a:p>
          <a:pPr>
            <a:defRPr sz="900">
              <a:solidFill>
                <a:schemeClr val="bg2">
                  <a:lumMod val="25000"/>
                </a:schemeClr>
              </a:solidFill>
              <a:latin typeface="Arial" panose="020B0604020202020204" pitchFamily="34" charset="0"/>
              <a:cs typeface="Arial" panose="020B0604020202020204" pitchFamily="34" charset="0"/>
            </a:defRPr>
          </a:pPr>
          <a:endParaRPr lang="sr-Latn-RS"/>
        </a:p>
      </c:txPr>
    </c:legend>
    <c:plotVisOnly val="1"/>
    <c:dispBlanksAs val="gap"/>
    <c:showDLblsOverMax val="0"/>
  </c:chart>
  <c:txPr>
    <a:bodyPr/>
    <a:lstStyle/>
    <a:p>
      <a:pPr>
        <a:defRPr sz="1800"/>
      </a:pPr>
      <a:endParaRPr lang="sr-Latn-R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The EU will consolidate internal relations and continue enlargement</c:v>
                </c:pt>
              </c:strCache>
            </c:strRef>
          </c:tx>
          <c:spPr>
            <a:solidFill>
              <a:srgbClr val="BD9B08"/>
            </a:solidFill>
            <a:ln>
              <a:solidFill>
                <a:srgbClr val="FFFFFF"/>
              </a:solidFill>
            </a:ln>
          </c:spPr>
          <c:invertIfNegative val="0"/>
          <c:dLbls>
            <c:spPr>
              <a:noFill/>
              <a:ln>
                <a:noFill/>
              </a:ln>
              <a:effectLst/>
            </c:spPr>
            <c:txPr>
              <a:bodyPr/>
              <a:lstStyle/>
              <a:p>
                <a:pPr>
                  <a:defRPr sz="1050" b="1">
                    <a:solidFill>
                      <a:schemeClr val="bg1"/>
                    </a:solidFill>
                  </a:defRPr>
                </a:pPr>
                <a:endParaRPr lang="sr-Latn-R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Sheet1!$B$2:$B$5</c:f>
              <c:numCache>
                <c:formatCode>0.0</c:formatCode>
                <c:ptCount val="4"/>
                <c:pt idx="0">
                  <c:v>45.497704382505475</c:v>
                </c:pt>
                <c:pt idx="1">
                  <c:v>53.380014077275121</c:v>
                </c:pt>
                <c:pt idx="2">
                  <c:v>31.15536735469054</c:v>
                </c:pt>
                <c:pt idx="3">
                  <c:v>47.330592502338106</c:v>
                </c:pt>
              </c:numCache>
            </c:numRef>
          </c:val>
          <c:extLst>
            <c:ext xmlns:c16="http://schemas.microsoft.com/office/drawing/2014/chart" uri="{C3380CC4-5D6E-409C-BE32-E72D297353CC}">
              <c16:uniqueId val="{00000000-D148-4036-B764-7BC7F9D582FD}"/>
            </c:ext>
          </c:extLst>
        </c:ser>
        <c:ser>
          <c:idx val="1"/>
          <c:order val="1"/>
          <c:tx>
            <c:strRef>
              <c:f>Sheet1!$C$1</c:f>
              <c:strCache>
                <c:ptCount val="1"/>
                <c:pt idx="0">
                  <c:v>The EU as an integration will not survive</c:v>
                </c:pt>
              </c:strCache>
            </c:strRef>
          </c:tx>
          <c:spPr>
            <a:solidFill>
              <a:srgbClr val="1DB3E8">
                <a:lumMod val="75000"/>
              </a:srgbClr>
            </a:solidFill>
            <a:ln>
              <a:solidFill>
                <a:srgbClr val="FFFFFF"/>
              </a:solidFill>
            </a:ln>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2-D148-4036-B764-7BC7F9D582FD}"/>
                </c:ext>
              </c:extLst>
            </c:dLbl>
            <c:spPr>
              <a:noFill/>
              <a:ln>
                <a:noFill/>
              </a:ln>
              <a:effectLst/>
            </c:spPr>
            <c:txPr>
              <a:bodyPr/>
              <a:lstStyle/>
              <a:p>
                <a:pPr>
                  <a:defRPr sz="1000" b="1">
                    <a:solidFill>
                      <a:srgbClr val="FFFFFF"/>
                    </a:solidFill>
                  </a:defRPr>
                </a:pPr>
                <a:endParaRPr lang="sr-Latn-R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Sheet1!$C$2:$C$5</c:f>
              <c:numCache>
                <c:formatCode>0.0</c:formatCode>
                <c:ptCount val="4"/>
                <c:pt idx="0">
                  <c:v>20.688343940731961</c:v>
                </c:pt>
                <c:pt idx="1">
                  <c:v>14.600478750095311</c:v>
                </c:pt>
                <c:pt idx="2">
                  <c:v>31.610886054340533</c:v>
                </c:pt>
                <c:pt idx="3">
                  <c:v>21.568220708873191</c:v>
                </c:pt>
              </c:numCache>
            </c:numRef>
          </c:val>
          <c:extLst>
            <c:ext xmlns:c16="http://schemas.microsoft.com/office/drawing/2014/chart" uri="{C3380CC4-5D6E-409C-BE32-E72D297353CC}">
              <c16:uniqueId val="{00000003-D148-4036-B764-7BC7F9D582FD}"/>
            </c:ext>
          </c:extLst>
        </c:ser>
        <c:ser>
          <c:idx val="2"/>
          <c:order val="2"/>
          <c:tx>
            <c:strRef>
              <c:f>Sheet1!$D$1</c:f>
              <c:strCache>
                <c:ptCount val="1"/>
                <c:pt idx="0">
                  <c:v>The EU will experience a type of block division</c:v>
                </c:pt>
              </c:strCache>
            </c:strRef>
          </c:tx>
          <c:spPr>
            <a:solidFill>
              <a:srgbClr val="1DB3E8"/>
            </a:solidFill>
            <a:ln>
              <a:solidFill>
                <a:srgbClr val="FFFFFF"/>
              </a:solidFill>
            </a:ln>
          </c:spPr>
          <c:invertIfNegative val="0"/>
          <c:dLbls>
            <c:spPr>
              <a:noFill/>
              <a:ln>
                <a:noFill/>
              </a:ln>
              <a:effectLst/>
            </c:spPr>
            <c:txPr>
              <a:bodyPr/>
              <a:lstStyle/>
              <a:p>
                <a:pPr>
                  <a:defRPr sz="1000" b="1">
                    <a:solidFill>
                      <a:srgbClr val="FFFFFF"/>
                    </a:solidFill>
                  </a:defRPr>
                </a:pPr>
                <a:endParaRPr lang="sr-Latn-R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Sheet1!$D$2:$D$5</c:f>
              <c:numCache>
                <c:formatCode>0.0</c:formatCode>
                <c:ptCount val="4"/>
                <c:pt idx="0">
                  <c:v>18.733061946727357</c:v>
                </c:pt>
                <c:pt idx="1">
                  <c:v>17.713774687204808</c:v>
                </c:pt>
                <c:pt idx="2">
                  <c:v>21.140156043566812</c:v>
                </c:pt>
                <c:pt idx="3">
                  <c:v>10.298470689934701</c:v>
                </c:pt>
              </c:numCache>
            </c:numRef>
          </c:val>
          <c:extLst>
            <c:ext xmlns:c16="http://schemas.microsoft.com/office/drawing/2014/chart" uri="{C3380CC4-5D6E-409C-BE32-E72D297353CC}">
              <c16:uniqueId val="{00000004-D148-4036-B764-7BC7F9D582FD}"/>
            </c:ext>
          </c:extLst>
        </c:ser>
        <c:ser>
          <c:idx val="3"/>
          <c:order val="3"/>
          <c:tx>
            <c:strRef>
              <c:f>Sheet1!$E$1</c:f>
              <c:strCache>
                <c:ptCount val="1"/>
                <c:pt idx="0">
                  <c:v>The EU will abandon the common currency and some common policies</c:v>
                </c:pt>
              </c:strCache>
            </c:strRef>
          </c:tx>
          <c:spPr>
            <a:solidFill>
              <a:srgbClr val="96C11D">
                <a:lumMod val="60000"/>
                <a:lumOff val="40000"/>
              </a:srgbClr>
            </a:solidFill>
            <a:ln>
              <a:solidFill>
                <a:srgbClr val="FFFFFF"/>
              </a:solidFill>
            </a:ln>
          </c:spPr>
          <c:invertIfNegative val="0"/>
          <c:dLbls>
            <c:spPr>
              <a:noFill/>
              <a:ln>
                <a:noFill/>
              </a:ln>
              <a:effectLst/>
            </c:spPr>
            <c:txPr>
              <a:bodyPr/>
              <a:lstStyle/>
              <a:p>
                <a:pPr>
                  <a:defRPr sz="1000" b="1">
                    <a:solidFill>
                      <a:srgbClr val="717171"/>
                    </a:solidFill>
                  </a:defRPr>
                </a:pPr>
                <a:endParaRPr lang="sr-Latn-R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Sheet1!$E$2:$E$5</c:f>
              <c:numCache>
                <c:formatCode>0.0</c:formatCode>
                <c:ptCount val="4"/>
                <c:pt idx="0">
                  <c:v>10.742394332818611</c:v>
                </c:pt>
                <c:pt idx="1">
                  <c:v>9.8887254098633548</c:v>
                </c:pt>
                <c:pt idx="2">
                  <c:v>12.1</c:v>
                </c:pt>
                <c:pt idx="3">
                  <c:v>14.214916171492852</c:v>
                </c:pt>
              </c:numCache>
            </c:numRef>
          </c:val>
          <c:extLst>
            <c:ext xmlns:c16="http://schemas.microsoft.com/office/drawing/2014/chart" uri="{C3380CC4-5D6E-409C-BE32-E72D297353CC}">
              <c16:uniqueId val="{00000007-D148-4036-B764-7BC7F9D582FD}"/>
            </c:ext>
          </c:extLst>
        </c:ser>
        <c:ser>
          <c:idx val="4"/>
          <c:order val="4"/>
          <c:tx>
            <c:strRef>
              <c:f>Sheet1!$F$1</c:f>
              <c:strCache>
                <c:ptCount val="1"/>
                <c:pt idx="0">
                  <c:v>Other</c:v>
                </c:pt>
              </c:strCache>
            </c:strRef>
          </c:tx>
          <c:spPr>
            <a:solidFill>
              <a:srgbClr val="802AB7">
                <a:lumMod val="75000"/>
              </a:srgbClr>
            </a:solidFill>
            <a:ln>
              <a:solidFill>
                <a:srgbClr val="FFFFFF"/>
              </a:solidFill>
            </a:ln>
          </c:spPr>
          <c:invertIfNegative val="0"/>
          <c:dPt>
            <c:idx val="3"/>
            <c:invertIfNegative val="0"/>
            <c:bubble3D val="0"/>
            <c:spPr>
              <a:solidFill>
                <a:srgbClr val="7030A0"/>
              </a:solidFill>
              <a:ln>
                <a:solidFill>
                  <a:srgbClr val="FFFFFF"/>
                </a:solidFill>
              </a:ln>
            </c:spPr>
            <c:extLst>
              <c:ext xmlns:c16="http://schemas.microsoft.com/office/drawing/2014/chart" uri="{C3380CC4-5D6E-409C-BE32-E72D297353CC}">
                <c16:uniqueId val="{00000001-020A-43CD-B7A2-0DC9293E27AF}"/>
              </c:ext>
            </c:extLst>
          </c:dPt>
          <c:dLbls>
            <c:dLbl>
              <c:idx val="0"/>
              <c:spPr>
                <a:noFill/>
                <a:ln>
                  <a:noFill/>
                </a:ln>
                <a:effectLst/>
              </c:spPr>
              <c:txPr>
                <a:bodyPr/>
                <a:lstStyle/>
                <a:p>
                  <a:pPr>
                    <a:defRPr sz="1000" b="1">
                      <a:solidFill>
                        <a:srgbClr val="7030A0"/>
                      </a:solidFill>
                    </a:defRPr>
                  </a:pPr>
                  <a:endParaRPr lang="sr-Latn-RS"/>
                </a:p>
              </c:txPr>
              <c:dLblPos val="ctr"/>
              <c:showLegendKey val="0"/>
              <c:showVal val="1"/>
              <c:showCatName val="0"/>
              <c:showSerName val="0"/>
              <c:showPercent val="0"/>
              <c:showBubbleSize val="0"/>
              <c:extLst>
                <c:ext xmlns:c16="http://schemas.microsoft.com/office/drawing/2014/chart" uri="{C3380CC4-5D6E-409C-BE32-E72D297353CC}">
                  <c16:uniqueId val="{00000001-EE82-4234-9D1D-131834F64A0C}"/>
                </c:ext>
              </c:extLst>
            </c:dLbl>
            <c:dLbl>
              <c:idx val="1"/>
              <c:spPr>
                <a:noFill/>
                <a:ln>
                  <a:noFill/>
                </a:ln>
                <a:effectLst/>
              </c:spPr>
              <c:txPr>
                <a:bodyPr/>
                <a:lstStyle/>
                <a:p>
                  <a:pPr>
                    <a:defRPr sz="1000" b="1">
                      <a:solidFill>
                        <a:srgbClr val="7030A0"/>
                      </a:solidFill>
                    </a:defRPr>
                  </a:pPr>
                  <a:endParaRPr lang="sr-Latn-RS"/>
                </a:p>
              </c:txPr>
              <c:dLblPos val="ctr"/>
              <c:showLegendKey val="0"/>
              <c:showVal val="1"/>
              <c:showCatName val="0"/>
              <c:showSerName val="0"/>
              <c:showPercent val="0"/>
              <c:showBubbleSize val="0"/>
              <c:extLst>
                <c:ext xmlns:c16="http://schemas.microsoft.com/office/drawing/2014/chart" uri="{C3380CC4-5D6E-409C-BE32-E72D297353CC}">
                  <c16:uniqueId val="{00000002-EE82-4234-9D1D-131834F64A0C}"/>
                </c:ext>
              </c:extLst>
            </c:dLbl>
            <c:dLbl>
              <c:idx val="2"/>
              <c:spPr>
                <a:noFill/>
                <a:ln>
                  <a:noFill/>
                </a:ln>
                <a:effectLst/>
              </c:spPr>
              <c:txPr>
                <a:bodyPr/>
                <a:lstStyle/>
                <a:p>
                  <a:pPr>
                    <a:defRPr sz="1000" b="1">
                      <a:solidFill>
                        <a:srgbClr val="7030A0"/>
                      </a:solidFill>
                    </a:defRPr>
                  </a:pPr>
                  <a:endParaRPr lang="sr-Latn-RS"/>
                </a:p>
              </c:txPr>
              <c:dLblPos val="ctr"/>
              <c:showLegendKey val="0"/>
              <c:showVal val="1"/>
              <c:showCatName val="0"/>
              <c:showSerName val="0"/>
              <c:showPercent val="0"/>
              <c:showBubbleSize val="0"/>
              <c:extLst>
                <c:ext xmlns:c16="http://schemas.microsoft.com/office/drawing/2014/chart" uri="{C3380CC4-5D6E-409C-BE32-E72D297353CC}">
                  <c16:uniqueId val="{00000003-EE82-4234-9D1D-131834F64A0C}"/>
                </c:ext>
              </c:extLst>
            </c:dLbl>
            <c:dLbl>
              <c:idx val="3"/>
              <c:spPr>
                <a:noFill/>
                <a:ln>
                  <a:noFill/>
                </a:ln>
                <a:effectLst/>
              </c:spPr>
              <c:txPr>
                <a:bodyPr/>
                <a:lstStyle/>
                <a:p>
                  <a:pPr>
                    <a:defRPr sz="1000" b="1">
                      <a:solidFill>
                        <a:schemeClr val="bg1"/>
                      </a:solidFill>
                    </a:defRPr>
                  </a:pPr>
                  <a:endParaRPr lang="sr-Latn-RS"/>
                </a:p>
              </c:txPr>
              <c:dLblPos val="ctr"/>
              <c:showLegendKey val="0"/>
              <c:showVal val="1"/>
              <c:showCatName val="0"/>
              <c:showSerName val="0"/>
              <c:showPercent val="0"/>
              <c:showBubbleSize val="0"/>
              <c:extLst>
                <c:ext xmlns:c16="http://schemas.microsoft.com/office/drawing/2014/chart" uri="{C3380CC4-5D6E-409C-BE32-E72D297353CC}">
                  <c16:uniqueId val="{00000001-020A-43CD-B7A2-0DC9293E27AF}"/>
                </c:ext>
              </c:extLst>
            </c:dLbl>
            <c:spPr>
              <a:noFill/>
              <a:ln>
                <a:noFill/>
              </a:ln>
              <a:effectLst/>
            </c:spPr>
            <c:txPr>
              <a:bodyPr/>
              <a:lstStyle/>
              <a:p>
                <a:pPr>
                  <a:defRPr sz="1000">
                    <a:solidFill>
                      <a:srgbClr val="7030A0"/>
                    </a:solidFill>
                  </a:defRPr>
                </a:pPr>
                <a:endParaRPr lang="sr-Latn-R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Sheet1!$F$2:$F$5</c:f>
              <c:numCache>
                <c:formatCode>0.0</c:formatCode>
                <c:ptCount val="4"/>
                <c:pt idx="0">
                  <c:v>0.4</c:v>
                </c:pt>
                <c:pt idx="1">
                  <c:v>0.38792781042714908</c:v>
                </c:pt>
                <c:pt idx="2">
                  <c:v>0.24005216179105987</c:v>
                </c:pt>
                <c:pt idx="3">
                  <c:v>0</c:v>
                </c:pt>
              </c:numCache>
            </c:numRef>
          </c:val>
          <c:extLst>
            <c:ext xmlns:c16="http://schemas.microsoft.com/office/drawing/2014/chart" uri="{C3380CC4-5D6E-409C-BE32-E72D297353CC}">
              <c16:uniqueId val="{00000008-D148-4036-B764-7BC7F9D582FD}"/>
            </c:ext>
          </c:extLst>
        </c:ser>
        <c:ser>
          <c:idx val="5"/>
          <c:order val="5"/>
          <c:tx>
            <c:strRef>
              <c:f>Sheet1!$G$1</c:f>
              <c:strCache>
                <c:ptCount val="1"/>
                <c:pt idx="0">
                  <c:v>Does not know\ Does not want to answer</c:v>
                </c:pt>
              </c:strCache>
            </c:strRef>
          </c:tx>
          <c:spPr>
            <a:solidFill>
              <a:sysClr val="windowText" lastClr="000000">
                <a:lumMod val="50000"/>
                <a:lumOff val="50000"/>
              </a:sysClr>
            </a:solidFill>
          </c:spPr>
          <c:invertIfNegative val="0"/>
          <c:dLbls>
            <c:spPr>
              <a:noFill/>
              <a:ln>
                <a:noFill/>
              </a:ln>
              <a:effectLst/>
            </c:spPr>
            <c:txPr>
              <a:bodyPr wrap="square" lIns="38100" tIns="19050" rIns="38100" bIns="19050" anchor="ctr">
                <a:spAutoFit/>
              </a:bodyPr>
              <a:lstStyle/>
              <a:p>
                <a:pPr>
                  <a:defRPr sz="1000" b="1">
                    <a:solidFill>
                      <a:schemeClr val="bg1"/>
                    </a:solidFill>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BiH</c:v>
                </c:pt>
                <c:pt idx="1">
                  <c:v>FBiH</c:v>
                </c:pt>
                <c:pt idx="2">
                  <c:v>RS</c:v>
                </c:pt>
                <c:pt idx="3">
                  <c:v>BD</c:v>
                </c:pt>
              </c:strCache>
            </c:strRef>
          </c:cat>
          <c:val>
            <c:numRef>
              <c:f>Sheet1!$G$2:$G$5</c:f>
              <c:numCache>
                <c:formatCode>0.0</c:formatCode>
                <c:ptCount val="4"/>
                <c:pt idx="0">
                  <c:v>4.0111741176791922</c:v>
                </c:pt>
                <c:pt idx="1">
                  <c:v>4.0290792651336185</c:v>
                </c:pt>
                <c:pt idx="2">
                  <c:v>3.8052348151328741</c:v>
                </c:pt>
                <c:pt idx="3">
                  <c:v>6.5877999273611332</c:v>
                </c:pt>
              </c:numCache>
            </c:numRef>
          </c:val>
          <c:extLst>
            <c:ext xmlns:c16="http://schemas.microsoft.com/office/drawing/2014/chart" uri="{C3380CC4-5D6E-409C-BE32-E72D297353CC}">
              <c16:uniqueId val="{00000000-C3C2-490F-B214-BE583D908DD2}"/>
            </c:ext>
          </c:extLst>
        </c:ser>
        <c:dLbls>
          <c:showLegendKey val="0"/>
          <c:showVal val="0"/>
          <c:showCatName val="0"/>
          <c:showSerName val="0"/>
          <c:showPercent val="0"/>
          <c:showBubbleSize val="0"/>
        </c:dLbls>
        <c:gapWidth val="76"/>
        <c:overlap val="100"/>
        <c:axId val="125043840"/>
        <c:axId val="125045376"/>
      </c:barChart>
      <c:catAx>
        <c:axId val="125043840"/>
        <c:scaling>
          <c:orientation val="minMax"/>
        </c:scaling>
        <c:delete val="0"/>
        <c:axPos val="b"/>
        <c:numFmt formatCode="General" sourceLinked="0"/>
        <c:majorTickMark val="out"/>
        <c:minorTickMark val="none"/>
        <c:tickLblPos val="nextTo"/>
        <c:spPr>
          <a:ln>
            <a:noFill/>
          </a:ln>
        </c:spPr>
        <c:txPr>
          <a:bodyPr/>
          <a:lstStyle/>
          <a:p>
            <a:pPr>
              <a:defRPr sz="1000" b="1">
                <a:solidFill>
                  <a:schemeClr val="bg2">
                    <a:lumMod val="25000"/>
                  </a:schemeClr>
                </a:solidFill>
                <a:latin typeface="Arial" panose="020B0604020202020204" pitchFamily="34" charset="0"/>
                <a:cs typeface="Arial" panose="020B0604020202020204" pitchFamily="34" charset="0"/>
              </a:defRPr>
            </a:pPr>
            <a:endParaRPr lang="sr-Latn-RS"/>
          </a:p>
        </c:txPr>
        <c:crossAx val="125045376"/>
        <c:crosses val="autoZero"/>
        <c:auto val="1"/>
        <c:lblAlgn val="ctr"/>
        <c:lblOffset val="100"/>
        <c:noMultiLvlLbl val="0"/>
      </c:catAx>
      <c:valAx>
        <c:axId val="125045376"/>
        <c:scaling>
          <c:orientation val="minMax"/>
        </c:scaling>
        <c:delete val="1"/>
        <c:axPos val="l"/>
        <c:numFmt formatCode="0.0" sourceLinked="1"/>
        <c:majorTickMark val="out"/>
        <c:minorTickMark val="none"/>
        <c:tickLblPos val="none"/>
        <c:crossAx val="125043840"/>
        <c:crosses val="autoZero"/>
        <c:crossBetween val="between"/>
      </c:valAx>
    </c:plotArea>
    <c:legend>
      <c:legendPos val="b"/>
      <c:layout>
        <c:manualLayout>
          <c:xMode val="edge"/>
          <c:yMode val="edge"/>
          <c:x val="2.2841346959289687E-3"/>
          <c:y val="0.89472767881570503"/>
          <c:w val="0.83485810018428563"/>
          <c:h val="0.10527232118429498"/>
        </c:manualLayout>
      </c:layout>
      <c:overlay val="0"/>
      <c:txPr>
        <a:bodyPr/>
        <a:lstStyle/>
        <a:p>
          <a:pPr>
            <a:defRPr sz="1000">
              <a:solidFill>
                <a:schemeClr val="bg2">
                  <a:lumMod val="25000"/>
                </a:schemeClr>
              </a:solidFill>
              <a:latin typeface="Arial" panose="020B0604020202020204" pitchFamily="34" charset="0"/>
              <a:cs typeface="Arial" panose="020B0604020202020204" pitchFamily="34" charset="0"/>
            </a:defRPr>
          </a:pPr>
          <a:endParaRPr lang="sr-Latn-RS"/>
        </a:p>
      </c:txPr>
    </c:legend>
    <c:plotVisOnly val="1"/>
    <c:dispBlanksAs val="gap"/>
    <c:showDLblsOverMax val="0"/>
  </c:chart>
  <c:txPr>
    <a:bodyPr/>
    <a:lstStyle/>
    <a:p>
      <a:pPr>
        <a:defRPr sz="1800"/>
      </a:pPr>
      <a:endParaRPr lang="sr-Latn-R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Entrepreneurs</c:v>
                </c:pt>
              </c:strCache>
            </c:strRef>
          </c:tx>
          <c:spPr>
            <a:solidFill>
              <a:srgbClr val="E60D7F"/>
            </a:solidFill>
            <a:ln>
              <a:noFill/>
            </a:ln>
            <a:effectLst/>
          </c:spPr>
          <c:invertIfNegative val="0"/>
          <c:cat>
            <c:strRef>
              <c:f>Sheet1!$A$2:$A$5</c:f>
              <c:strCache>
                <c:ptCount val="4"/>
                <c:pt idx="0">
                  <c:v>BiH</c:v>
                </c:pt>
                <c:pt idx="1">
                  <c:v>FBiH</c:v>
                </c:pt>
                <c:pt idx="2">
                  <c:v>RS</c:v>
                </c:pt>
                <c:pt idx="3">
                  <c:v>BD</c:v>
                </c:pt>
              </c:strCache>
            </c:strRef>
          </c:cat>
          <c:val>
            <c:numRef>
              <c:f>Sheet1!$B$2:$B$5</c:f>
              <c:numCache>
                <c:formatCode>0.0</c:formatCode>
                <c:ptCount val="4"/>
                <c:pt idx="0">
                  <c:v>8.7726316918011698</c:v>
                </c:pt>
                <c:pt idx="1">
                  <c:v>6.8951712172717183</c:v>
                </c:pt>
                <c:pt idx="2">
                  <c:v>12.501839866335956</c:v>
                </c:pt>
                <c:pt idx="3">
                  <c:v>3.6906702953060129</c:v>
                </c:pt>
              </c:numCache>
            </c:numRef>
          </c:val>
          <c:extLst>
            <c:ext xmlns:c16="http://schemas.microsoft.com/office/drawing/2014/chart" uri="{C3380CC4-5D6E-409C-BE32-E72D297353CC}">
              <c16:uniqueId val="{0000000A-65EF-432A-A486-10DB2FF580D6}"/>
            </c:ext>
          </c:extLst>
        </c:ser>
        <c:ser>
          <c:idx val="1"/>
          <c:order val="1"/>
          <c:tx>
            <c:strRef>
              <c:f>Sheet1!$C$1</c:f>
              <c:strCache>
                <c:ptCount val="1"/>
                <c:pt idx="0">
                  <c:v>Students and researchers</c:v>
                </c:pt>
              </c:strCache>
            </c:strRef>
          </c:tx>
          <c:spPr>
            <a:solidFill>
              <a:srgbClr val="FF5000">
                <a:lumMod val="60000"/>
                <a:lumOff val="40000"/>
              </a:srgbClr>
            </a:solidFill>
          </c:spPr>
          <c:invertIfNegative val="0"/>
          <c:cat>
            <c:strRef>
              <c:f>Sheet1!$A$2:$A$5</c:f>
              <c:strCache>
                <c:ptCount val="4"/>
                <c:pt idx="0">
                  <c:v>BiH</c:v>
                </c:pt>
                <c:pt idx="1">
                  <c:v>FBiH</c:v>
                </c:pt>
                <c:pt idx="2">
                  <c:v>RS</c:v>
                </c:pt>
                <c:pt idx="3">
                  <c:v>BD</c:v>
                </c:pt>
              </c:strCache>
            </c:strRef>
          </c:cat>
          <c:val>
            <c:numRef>
              <c:f>Sheet1!$C$2:$C$5</c:f>
              <c:numCache>
                <c:formatCode>0.0</c:formatCode>
                <c:ptCount val="4"/>
                <c:pt idx="0">
                  <c:v>10.410499299089816</c:v>
                </c:pt>
                <c:pt idx="1">
                  <c:v>12.052323644459149</c:v>
                </c:pt>
                <c:pt idx="2">
                  <c:v>7.9222485487778851</c:v>
                </c:pt>
                <c:pt idx="3">
                  <c:v>3.3854950239545412</c:v>
                </c:pt>
              </c:numCache>
            </c:numRef>
          </c:val>
          <c:extLst>
            <c:ext xmlns:c16="http://schemas.microsoft.com/office/drawing/2014/chart" uri="{C3380CC4-5D6E-409C-BE32-E72D297353CC}">
              <c16:uniqueId val="{00000000-5672-4586-8DCD-2BDAA23180AC}"/>
            </c:ext>
          </c:extLst>
        </c:ser>
        <c:ser>
          <c:idx val="2"/>
          <c:order val="2"/>
          <c:tx>
            <c:strRef>
              <c:f>Sheet1!$D$1</c:f>
              <c:strCache>
                <c:ptCount val="1"/>
                <c:pt idx="0">
                  <c:v>Politicians</c:v>
                </c:pt>
              </c:strCache>
            </c:strRef>
          </c:tx>
          <c:spPr>
            <a:solidFill>
              <a:srgbClr val="0060FF"/>
            </a:solidFill>
          </c:spPr>
          <c:invertIfNegative val="0"/>
          <c:cat>
            <c:strRef>
              <c:f>Sheet1!$A$2:$A$5</c:f>
              <c:strCache>
                <c:ptCount val="4"/>
                <c:pt idx="0">
                  <c:v>BiH</c:v>
                </c:pt>
                <c:pt idx="1">
                  <c:v>FBiH</c:v>
                </c:pt>
                <c:pt idx="2">
                  <c:v>RS</c:v>
                </c:pt>
                <c:pt idx="3">
                  <c:v>BD</c:v>
                </c:pt>
              </c:strCache>
            </c:strRef>
          </c:cat>
          <c:val>
            <c:numRef>
              <c:f>Sheet1!$D$2:$D$5</c:f>
              <c:numCache>
                <c:formatCode>0.0</c:formatCode>
                <c:ptCount val="4"/>
                <c:pt idx="0">
                  <c:v>18.873130157063603</c:v>
                </c:pt>
                <c:pt idx="1">
                  <c:v>15.206119785068118</c:v>
                </c:pt>
                <c:pt idx="2">
                  <c:v>25.334710153719662</c:v>
                </c:pt>
                <c:pt idx="3">
                  <c:v>21.147963102854785</c:v>
                </c:pt>
              </c:numCache>
            </c:numRef>
          </c:val>
          <c:extLst>
            <c:ext xmlns:c16="http://schemas.microsoft.com/office/drawing/2014/chart" uri="{C3380CC4-5D6E-409C-BE32-E72D297353CC}">
              <c16:uniqueId val="{00000001-5672-4586-8DCD-2BDAA23180AC}"/>
            </c:ext>
          </c:extLst>
        </c:ser>
        <c:ser>
          <c:idx val="3"/>
          <c:order val="3"/>
          <c:tx>
            <c:strRef>
              <c:f>Sheet1!$E$1</c:f>
              <c:strCache>
                <c:ptCount val="1"/>
                <c:pt idx="0">
                  <c:v>Youth</c:v>
                </c:pt>
              </c:strCache>
            </c:strRef>
          </c:tx>
          <c:spPr>
            <a:solidFill>
              <a:srgbClr val="BD9B08"/>
            </a:solidFill>
          </c:spPr>
          <c:invertIfNegative val="0"/>
          <c:cat>
            <c:strRef>
              <c:f>Sheet1!$A$2:$A$5</c:f>
              <c:strCache>
                <c:ptCount val="4"/>
                <c:pt idx="0">
                  <c:v>BiH</c:v>
                </c:pt>
                <c:pt idx="1">
                  <c:v>FBiH</c:v>
                </c:pt>
                <c:pt idx="2">
                  <c:v>RS</c:v>
                </c:pt>
                <c:pt idx="3">
                  <c:v>BD</c:v>
                </c:pt>
              </c:strCache>
            </c:strRef>
          </c:cat>
          <c:val>
            <c:numRef>
              <c:f>Sheet1!$E$2:$E$5</c:f>
              <c:numCache>
                <c:formatCode>0.0</c:formatCode>
                <c:ptCount val="4"/>
                <c:pt idx="0">
                  <c:v>42.439163918065859</c:v>
                </c:pt>
                <c:pt idx="1">
                  <c:v>46.901122796563854</c:v>
                </c:pt>
                <c:pt idx="2">
                  <c:v>34.088766745885053</c:v>
                </c:pt>
                <c:pt idx="3">
                  <c:v>46.913308417116994</c:v>
                </c:pt>
              </c:numCache>
            </c:numRef>
          </c:val>
          <c:extLst>
            <c:ext xmlns:c16="http://schemas.microsoft.com/office/drawing/2014/chart" uri="{C3380CC4-5D6E-409C-BE32-E72D297353CC}">
              <c16:uniqueId val="{00000002-5672-4586-8DCD-2BDAA23180AC}"/>
            </c:ext>
          </c:extLst>
        </c:ser>
        <c:ser>
          <c:idx val="4"/>
          <c:order val="4"/>
          <c:tx>
            <c:strRef>
              <c:f>Sheet1!$F$1</c:f>
              <c:strCache>
                <c:ptCount val="1"/>
                <c:pt idx="0">
                  <c:v>Farmers</c:v>
                </c:pt>
              </c:strCache>
            </c:strRef>
          </c:tx>
          <c:spPr>
            <a:solidFill>
              <a:srgbClr val="00B050"/>
            </a:solidFill>
          </c:spPr>
          <c:invertIfNegative val="0"/>
          <c:cat>
            <c:strRef>
              <c:f>Sheet1!$A$2:$A$5</c:f>
              <c:strCache>
                <c:ptCount val="4"/>
                <c:pt idx="0">
                  <c:v>BiH</c:v>
                </c:pt>
                <c:pt idx="1">
                  <c:v>FBiH</c:v>
                </c:pt>
                <c:pt idx="2">
                  <c:v>RS</c:v>
                </c:pt>
                <c:pt idx="3">
                  <c:v>BD</c:v>
                </c:pt>
              </c:strCache>
            </c:strRef>
          </c:cat>
          <c:val>
            <c:numRef>
              <c:f>Sheet1!$F$2:$F$5</c:f>
              <c:numCache>
                <c:formatCode>0.0</c:formatCode>
                <c:ptCount val="4"/>
                <c:pt idx="0">
                  <c:v>4.7798780471796025</c:v>
                </c:pt>
                <c:pt idx="1">
                  <c:v>5.5068533353335773</c:v>
                </c:pt>
                <c:pt idx="2">
                  <c:v>3.3285537760784676</c:v>
                </c:pt>
                <c:pt idx="3">
                  <c:v>6.8564433717743478</c:v>
                </c:pt>
              </c:numCache>
            </c:numRef>
          </c:val>
          <c:extLst>
            <c:ext xmlns:c16="http://schemas.microsoft.com/office/drawing/2014/chart" uri="{C3380CC4-5D6E-409C-BE32-E72D297353CC}">
              <c16:uniqueId val="{00000003-5672-4586-8DCD-2BDAA23180AC}"/>
            </c:ext>
          </c:extLst>
        </c:ser>
        <c:ser>
          <c:idx val="5"/>
          <c:order val="5"/>
          <c:tx>
            <c:strRef>
              <c:f>Sheet1!$G$1</c:f>
              <c:strCache>
                <c:ptCount val="1"/>
                <c:pt idx="0">
                  <c:v>No one in particular</c:v>
                </c:pt>
              </c:strCache>
            </c:strRef>
          </c:tx>
          <c:spPr>
            <a:solidFill>
              <a:srgbClr val="802AB7"/>
            </a:solidFill>
          </c:spPr>
          <c:invertIfNegative val="0"/>
          <c:cat>
            <c:strRef>
              <c:f>Sheet1!$A$2:$A$5</c:f>
              <c:strCache>
                <c:ptCount val="4"/>
                <c:pt idx="0">
                  <c:v>BiH</c:v>
                </c:pt>
                <c:pt idx="1">
                  <c:v>FBiH</c:v>
                </c:pt>
                <c:pt idx="2">
                  <c:v>RS</c:v>
                </c:pt>
                <c:pt idx="3">
                  <c:v>BD</c:v>
                </c:pt>
              </c:strCache>
            </c:strRef>
          </c:cat>
          <c:val>
            <c:numRef>
              <c:f>Sheet1!$G$2:$G$5</c:f>
              <c:numCache>
                <c:formatCode>0.0</c:formatCode>
                <c:ptCount val="4"/>
                <c:pt idx="0">
                  <c:v>14.232035016362977</c:v>
                </c:pt>
                <c:pt idx="1">
                  <c:v>12.786012767727149</c:v>
                </c:pt>
                <c:pt idx="2">
                  <c:v>16.586161829132337</c:v>
                </c:pt>
                <c:pt idx="3">
                  <c:v>18.006119788993292</c:v>
                </c:pt>
              </c:numCache>
            </c:numRef>
          </c:val>
          <c:extLst>
            <c:ext xmlns:c16="http://schemas.microsoft.com/office/drawing/2014/chart" uri="{C3380CC4-5D6E-409C-BE32-E72D297353CC}">
              <c16:uniqueId val="{00000004-5672-4586-8DCD-2BDAA23180AC}"/>
            </c:ext>
          </c:extLst>
        </c:ser>
        <c:ser>
          <c:idx val="6"/>
          <c:order val="6"/>
          <c:tx>
            <c:strRef>
              <c:f>Sheet1!$H$1</c:f>
              <c:strCache>
                <c:ptCount val="1"/>
                <c:pt idx="0">
                  <c:v>Does not know\ Does not want to answer</c:v>
                </c:pt>
              </c:strCache>
            </c:strRef>
          </c:tx>
          <c:spPr>
            <a:solidFill>
              <a:srgbClr val="FFFFFF">
                <a:lumMod val="50000"/>
              </a:srgbClr>
            </a:solidFill>
          </c:spPr>
          <c:invertIfNegative val="0"/>
          <c:cat>
            <c:strRef>
              <c:f>Sheet1!$A$2:$A$5</c:f>
              <c:strCache>
                <c:ptCount val="4"/>
                <c:pt idx="0">
                  <c:v>BiH</c:v>
                </c:pt>
                <c:pt idx="1">
                  <c:v>FBiH</c:v>
                </c:pt>
                <c:pt idx="2">
                  <c:v>RS</c:v>
                </c:pt>
                <c:pt idx="3">
                  <c:v>BD</c:v>
                </c:pt>
              </c:strCache>
            </c:strRef>
          </c:cat>
          <c:val>
            <c:numRef>
              <c:f>Sheet1!$H$2:$H$5</c:f>
              <c:numCache>
                <c:formatCode>0.0</c:formatCode>
                <c:ptCount val="4"/>
                <c:pt idx="0">
                  <c:v>0.49266187043665149</c:v>
                </c:pt>
                <c:pt idx="1">
                  <c:v>0.6</c:v>
                </c:pt>
                <c:pt idx="2">
                  <c:v>0.3</c:v>
                </c:pt>
                <c:pt idx="3">
                  <c:v>0</c:v>
                </c:pt>
              </c:numCache>
            </c:numRef>
          </c:val>
          <c:extLst>
            <c:ext xmlns:c16="http://schemas.microsoft.com/office/drawing/2014/chart" uri="{C3380CC4-5D6E-409C-BE32-E72D297353CC}">
              <c16:uniqueId val="{00000005-5672-4586-8DCD-2BDAA23180AC}"/>
            </c:ext>
          </c:extLst>
        </c:ser>
        <c:dLbls>
          <c:showLegendKey val="0"/>
          <c:showVal val="0"/>
          <c:showCatName val="0"/>
          <c:showSerName val="0"/>
          <c:showPercent val="0"/>
          <c:showBubbleSize val="0"/>
        </c:dLbls>
        <c:gapWidth val="150"/>
        <c:axId val="125256832"/>
        <c:axId val="125258368"/>
      </c:barChart>
      <c:catAx>
        <c:axId val="125256832"/>
        <c:scaling>
          <c:orientation val="minMax"/>
        </c:scaling>
        <c:delete val="0"/>
        <c:axPos val="b"/>
        <c:numFmt formatCode="General" sourceLinked="1"/>
        <c:majorTickMark val="none"/>
        <c:minorTickMark val="none"/>
        <c:tickLblPos val="nextTo"/>
        <c:spPr>
          <a:noFill/>
          <a:ln w="9525" cap="flat" cmpd="sng" algn="ctr">
            <a:solidFill>
              <a:srgbClr val="717171"/>
            </a:solidFill>
            <a:round/>
          </a:ln>
          <a:effectLst/>
        </c:spPr>
        <c:txPr>
          <a:bodyPr rot="-60000000" vert="horz"/>
          <a:lstStyle/>
          <a:p>
            <a:pPr>
              <a:defRPr/>
            </a:pPr>
            <a:endParaRPr lang="sr-Latn-RS"/>
          </a:p>
        </c:txPr>
        <c:crossAx val="125258368"/>
        <c:crosses val="autoZero"/>
        <c:auto val="1"/>
        <c:lblAlgn val="ctr"/>
        <c:lblOffset val="100"/>
        <c:noMultiLvlLbl val="0"/>
      </c:catAx>
      <c:valAx>
        <c:axId val="125258368"/>
        <c:scaling>
          <c:orientation val="minMax"/>
          <c:max val="100"/>
        </c:scaling>
        <c:delete val="0"/>
        <c:axPos val="l"/>
        <c:majorGridlines/>
        <c:numFmt formatCode="0" sourceLinked="0"/>
        <c:majorTickMark val="none"/>
        <c:minorTickMark val="none"/>
        <c:tickLblPos val="nextTo"/>
        <c:txPr>
          <a:bodyPr/>
          <a:lstStyle/>
          <a:p>
            <a:pPr>
              <a:defRPr b="1">
                <a:solidFill>
                  <a:schemeClr val="bg2">
                    <a:lumMod val="25000"/>
                  </a:schemeClr>
                </a:solidFill>
                <a:latin typeface="Arial" panose="020B0604020202020204" pitchFamily="34" charset="0"/>
                <a:cs typeface="Arial" panose="020B0604020202020204" pitchFamily="34" charset="0"/>
              </a:defRPr>
            </a:pPr>
            <a:endParaRPr lang="sr-Latn-RS"/>
          </a:p>
        </c:txPr>
        <c:crossAx val="125256832"/>
        <c:crosses val="autoZero"/>
        <c:crossBetween val="between"/>
        <c:majorUnit val="10"/>
      </c:valAx>
      <c:dTable>
        <c:showHorzBorder val="1"/>
        <c:showVertBorder val="1"/>
        <c:showOutline val="1"/>
        <c:showKeys val="1"/>
        <c:txPr>
          <a:bodyPr/>
          <a:lstStyle/>
          <a:p>
            <a:pPr rtl="0">
              <a:defRPr sz="1000" b="0">
                <a:solidFill>
                  <a:schemeClr val="bg2">
                    <a:lumMod val="25000"/>
                  </a:schemeClr>
                </a:solidFill>
                <a:latin typeface="Arial" panose="020B0604020202020204" pitchFamily="34" charset="0"/>
                <a:cs typeface="Arial" panose="020B0604020202020204" pitchFamily="34" charset="0"/>
              </a:defRPr>
            </a:pPr>
            <a:endParaRPr lang="sr-Latn-RS"/>
          </a:p>
        </c:txPr>
      </c:dTable>
      <c:spPr>
        <a:noFill/>
        <a:ln>
          <a:noFill/>
        </a:ln>
        <a:effectLst/>
      </c:spPr>
    </c:plotArea>
    <c:plotVisOnly val="1"/>
    <c:dispBlanksAs val="gap"/>
    <c:showDLblsOverMax val="0"/>
  </c:chart>
  <c:spPr>
    <a:noFill/>
    <a:ln>
      <a:noFill/>
    </a:ln>
    <a:effectLst/>
  </c:spPr>
  <c:txPr>
    <a:bodyPr/>
    <a:lstStyle/>
    <a:p>
      <a:pPr>
        <a:defRPr sz="1100"/>
      </a:pPr>
      <a:endParaRPr lang="sr-Latn-R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Politicisation of the integration process</c:v>
                </c:pt>
              </c:strCache>
            </c:strRef>
          </c:tx>
          <c:spPr>
            <a:solidFill>
              <a:srgbClr val="BD9B08"/>
            </a:solidFill>
            <a:ln>
              <a:solidFill>
                <a:srgbClr val="FFFFFF"/>
              </a:solidFill>
            </a:ln>
          </c:spPr>
          <c:invertIfNegative val="0"/>
          <c:dLbls>
            <c:spPr>
              <a:noFill/>
              <a:ln>
                <a:noFill/>
              </a:ln>
              <a:effectLst/>
            </c:spPr>
            <c:txPr>
              <a:bodyPr/>
              <a:lstStyle/>
              <a:p>
                <a:pPr>
                  <a:defRPr sz="1050" b="1">
                    <a:solidFill>
                      <a:schemeClr val="bg1"/>
                    </a:solidFill>
                  </a:defRPr>
                </a:pPr>
                <a:endParaRPr lang="sr-Latn-R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Sheet1!$B$2:$B$5</c:f>
              <c:numCache>
                <c:formatCode>0.0</c:formatCode>
                <c:ptCount val="4"/>
                <c:pt idx="0">
                  <c:v>30.884825607945217</c:v>
                </c:pt>
                <c:pt idx="1">
                  <c:v>35.176707314015331</c:v>
                </c:pt>
                <c:pt idx="2">
                  <c:v>23.042619582246804</c:v>
                </c:pt>
                <c:pt idx="3">
                  <c:v>32.370561577721816</c:v>
                </c:pt>
              </c:numCache>
            </c:numRef>
          </c:val>
          <c:extLst>
            <c:ext xmlns:c16="http://schemas.microsoft.com/office/drawing/2014/chart" uri="{C3380CC4-5D6E-409C-BE32-E72D297353CC}">
              <c16:uniqueId val="{00000000-D148-4036-B764-7BC7F9D582FD}"/>
            </c:ext>
          </c:extLst>
        </c:ser>
        <c:ser>
          <c:idx val="1"/>
          <c:order val="1"/>
          <c:tx>
            <c:strRef>
              <c:f>Sheet1!$C$1</c:f>
              <c:strCache>
                <c:ptCount val="1"/>
                <c:pt idx="0">
                  <c:v>Resistance to change</c:v>
                </c:pt>
              </c:strCache>
            </c:strRef>
          </c:tx>
          <c:spPr>
            <a:solidFill>
              <a:srgbClr val="1DB3E8">
                <a:lumMod val="75000"/>
              </a:srgbClr>
            </a:solidFill>
            <a:ln>
              <a:solidFill>
                <a:srgbClr val="FFFFFF"/>
              </a:solidFill>
            </a:ln>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2-D148-4036-B764-7BC7F9D582FD}"/>
                </c:ext>
              </c:extLst>
            </c:dLbl>
            <c:spPr>
              <a:noFill/>
              <a:ln>
                <a:noFill/>
              </a:ln>
              <a:effectLst/>
            </c:spPr>
            <c:txPr>
              <a:bodyPr/>
              <a:lstStyle/>
              <a:p>
                <a:pPr>
                  <a:defRPr sz="1000" b="1">
                    <a:solidFill>
                      <a:srgbClr val="FFFFFF"/>
                    </a:solidFill>
                  </a:defRPr>
                </a:pPr>
                <a:endParaRPr lang="sr-Latn-R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Sheet1!$C$2:$C$5</c:f>
              <c:numCache>
                <c:formatCode>0.0</c:formatCode>
                <c:ptCount val="4"/>
                <c:pt idx="0">
                  <c:v>25.63463186521329</c:v>
                </c:pt>
                <c:pt idx="1">
                  <c:v>24.924967835234245</c:v>
                </c:pt>
                <c:pt idx="2">
                  <c:v>26.467585932671966</c:v>
                </c:pt>
                <c:pt idx="3">
                  <c:v>32.270594640441146</c:v>
                </c:pt>
              </c:numCache>
            </c:numRef>
          </c:val>
          <c:extLst>
            <c:ext xmlns:c16="http://schemas.microsoft.com/office/drawing/2014/chart" uri="{C3380CC4-5D6E-409C-BE32-E72D297353CC}">
              <c16:uniqueId val="{00000003-D148-4036-B764-7BC7F9D582FD}"/>
            </c:ext>
          </c:extLst>
        </c:ser>
        <c:ser>
          <c:idx val="2"/>
          <c:order val="2"/>
          <c:tx>
            <c:strRef>
              <c:f>Sheet1!$D$1</c:f>
              <c:strCache>
                <c:ptCount val="1"/>
                <c:pt idx="0">
                  <c:v>Insufficient understanding of the process</c:v>
                </c:pt>
              </c:strCache>
            </c:strRef>
          </c:tx>
          <c:spPr>
            <a:solidFill>
              <a:srgbClr val="1DB3E8"/>
            </a:solidFill>
            <a:ln>
              <a:solidFill>
                <a:srgbClr val="FFFFFF"/>
              </a:solidFill>
            </a:ln>
          </c:spPr>
          <c:invertIfNegative val="0"/>
          <c:dLbls>
            <c:spPr>
              <a:noFill/>
              <a:ln>
                <a:noFill/>
              </a:ln>
              <a:effectLst/>
            </c:spPr>
            <c:txPr>
              <a:bodyPr/>
              <a:lstStyle/>
              <a:p>
                <a:pPr>
                  <a:defRPr sz="1000" b="1">
                    <a:solidFill>
                      <a:srgbClr val="FFFFFF"/>
                    </a:solidFill>
                  </a:defRPr>
                </a:pPr>
                <a:endParaRPr lang="sr-Latn-R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Sheet1!$D$2:$D$5</c:f>
              <c:numCache>
                <c:formatCode>0.0</c:formatCode>
                <c:ptCount val="4"/>
                <c:pt idx="0">
                  <c:v>13.783628475766532</c:v>
                </c:pt>
                <c:pt idx="1">
                  <c:v>13.693555874755162</c:v>
                </c:pt>
                <c:pt idx="2">
                  <c:v>14.874996678102026</c:v>
                </c:pt>
                <c:pt idx="3">
                  <c:v>0</c:v>
                </c:pt>
              </c:numCache>
            </c:numRef>
          </c:val>
          <c:extLst>
            <c:ext xmlns:c16="http://schemas.microsoft.com/office/drawing/2014/chart" uri="{C3380CC4-5D6E-409C-BE32-E72D297353CC}">
              <c16:uniqueId val="{00000004-D148-4036-B764-7BC7F9D582FD}"/>
            </c:ext>
          </c:extLst>
        </c:ser>
        <c:ser>
          <c:idx val="3"/>
          <c:order val="3"/>
          <c:tx>
            <c:strRef>
              <c:f>Sheet1!$E$1</c:f>
              <c:strCache>
                <c:ptCount val="1"/>
                <c:pt idx="0">
                  <c:v>Objective obstacles (extensive reforms in all spheres of life)</c:v>
                </c:pt>
              </c:strCache>
            </c:strRef>
          </c:tx>
          <c:spPr>
            <a:solidFill>
              <a:srgbClr val="96C11D">
                <a:lumMod val="60000"/>
                <a:lumOff val="40000"/>
              </a:srgbClr>
            </a:solidFill>
            <a:ln>
              <a:solidFill>
                <a:srgbClr val="FFFFFF"/>
              </a:solidFill>
            </a:ln>
          </c:spPr>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54-4772-9AC0-CFC459F4FDB5}"/>
                </c:ext>
              </c:extLst>
            </c:dLbl>
            <c:spPr>
              <a:noFill/>
              <a:ln>
                <a:noFill/>
              </a:ln>
              <a:effectLst/>
            </c:spPr>
            <c:txPr>
              <a:bodyPr/>
              <a:lstStyle/>
              <a:p>
                <a:pPr>
                  <a:defRPr sz="1000" b="1">
                    <a:solidFill>
                      <a:srgbClr val="717171"/>
                    </a:solidFill>
                  </a:defRPr>
                </a:pPr>
                <a:endParaRPr lang="sr-Latn-R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Sheet1!$E$2:$E$5</c:f>
              <c:numCache>
                <c:formatCode>0.0</c:formatCode>
                <c:ptCount val="4"/>
                <c:pt idx="0">
                  <c:v>14.49010193066098</c:v>
                </c:pt>
                <c:pt idx="1">
                  <c:v>14.836053060305096</c:v>
                </c:pt>
                <c:pt idx="2">
                  <c:v>13.849616804448171</c:v>
                </c:pt>
                <c:pt idx="3">
                  <c:v>14.73386634873593</c:v>
                </c:pt>
              </c:numCache>
            </c:numRef>
          </c:val>
          <c:extLst>
            <c:ext xmlns:c16="http://schemas.microsoft.com/office/drawing/2014/chart" uri="{C3380CC4-5D6E-409C-BE32-E72D297353CC}">
              <c16:uniqueId val="{00000007-D148-4036-B764-7BC7F9D582FD}"/>
            </c:ext>
          </c:extLst>
        </c:ser>
        <c:ser>
          <c:idx val="4"/>
          <c:order val="4"/>
          <c:tx>
            <c:strRef>
              <c:f>Sheet1!$F$1</c:f>
              <c:strCache>
                <c:ptCount val="1"/>
                <c:pt idx="0">
                  <c:v>Current state of affairs in the European Union</c:v>
                </c:pt>
              </c:strCache>
            </c:strRef>
          </c:tx>
          <c:spPr>
            <a:solidFill>
              <a:srgbClr val="802AB7">
                <a:lumMod val="75000"/>
              </a:srgbClr>
            </a:solidFill>
            <a:ln>
              <a:solidFill>
                <a:srgbClr val="FFFFFF"/>
              </a:solidFill>
            </a:ln>
          </c:spPr>
          <c:invertIfNegative val="0"/>
          <c:dLbls>
            <c:dLbl>
              <c:idx val="0"/>
              <c:layout>
                <c:manualLayout>
                  <c:x val="4.7788470885583778E-3"/>
                  <c:y val="-1.3525336359982037E-3"/>
                </c:manualLayout>
              </c:layout>
              <c:spPr>
                <a:noFill/>
                <a:ln>
                  <a:noFill/>
                </a:ln>
                <a:effectLst/>
              </c:spPr>
              <c:txPr>
                <a:bodyPr/>
                <a:lstStyle/>
                <a:p>
                  <a:pPr>
                    <a:defRPr sz="1000" b="1">
                      <a:solidFill>
                        <a:schemeClr val="bg1"/>
                      </a:solidFill>
                    </a:defRPr>
                  </a:pPr>
                  <a:endParaRPr lang="sr-Latn-R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EC5-416F-8F8E-AA11D306B98C}"/>
                </c:ext>
              </c:extLst>
            </c:dLbl>
            <c:dLbl>
              <c:idx val="1"/>
              <c:layout>
                <c:manualLayout>
                  <c:x val="1.5929908403026682E-3"/>
                  <c:y val="-1.8833321510486869E-3"/>
                </c:manualLayout>
              </c:layout>
              <c:spPr>
                <a:noFill/>
                <a:ln>
                  <a:noFill/>
                </a:ln>
                <a:effectLst/>
              </c:spPr>
              <c:txPr>
                <a:bodyPr/>
                <a:lstStyle/>
                <a:p>
                  <a:pPr>
                    <a:defRPr sz="1000" b="1">
                      <a:solidFill>
                        <a:schemeClr val="bg1"/>
                      </a:solidFill>
                    </a:defRPr>
                  </a:pPr>
                  <a:endParaRPr lang="sr-Latn-R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EC5-416F-8F8E-AA11D306B98C}"/>
                </c:ext>
              </c:extLst>
            </c:dLbl>
            <c:dLbl>
              <c:idx val="2"/>
              <c:layout>
                <c:manualLayout>
                  <c:x val="3.1859816806053391E-3"/>
                  <c:y val="-2.585325482963278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EC5-416F-8F8E-AA11D306B98C}"/>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A54-4772-9AC0-CFC459F4FDB5}"/>
                </c:ext>
              </c:extLst>
            </c:dLbl>
            <c:spPr>
              <a:noFill/>
              <a:ln>
                <a:noFill/>
              </a:ln>
              <a:effectLst/>
            </c:spPr>
            <c:txPr>
              <a:bodyPr/>
              <a:lstStyle/>
              <a:p>
                <a:pPr>
                  <a:defRPr sz="1000" b="1">
                    <a:solidFill>
                      <a:srgbClr val="FFFFFF"/>
                    </a:solidFill>
                  </a:defRPr>
                </a:pPr>
                <a:endParaRPr lang="sr-Latn-R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Sheet1!$F$2:$F$5</c:f>
              <c:numCache>
                <c:formatCode>0.0</c:formatCode>
                <c:ptCount val="4"/>
                <c:pt idx="0">
                  <c:v>13.234806221209627</c:v>
                </c:pt>
                <c:pt idx="1">
                  <c:v>9.7933869389838843</c:v>
                </c:pt>
                <c:pt idx="2">
                  <c:v>19.388674858725793</c:v>
                </c:pt>
                <c:pt idx="3">
                  <c:v>14.037177505739953</c:v>
                </c:pt>
              </c:numCache>
            </c:numRef>
          </c:val>
          <c:extLst>
            <c:ext xmlns:c16="http://schemas.microsoft.com/office/drawing/2014/chart" uri="{C3380CC4-5D6E-409C-BE32-E72D297353CC}">
              <c16:uniqueId val="{00000008-D148-4036-B764-7BC7F9D582FD}"/>
            </c:ext>
          </c:extLst>
        </c:ser>
        <c:ser>
          <c:idx val="5"/>
          <c:order val="5"/>
          <c:tx>
            <c:strRef>
              <c:f>Sheet1!$G$1</c:f>
              <c:strCache>
                <c:ptCount val="1"/>
                <c:pt idx="0">
                  <c:v>Does not know\ Does not want to answer</c:v>
                </c:pt>
              </c:strCache>
            </c:strRef>
          </c:tx>
          <c:spPr>
            <a:solidFill>
              <a:srgbClr val="717171"/>
            </a:solidFill>
          </c:spPr>
          <c:invertIfNegative val="0"/>
          <c:dLbls>
            <c:spPr>
              <a:noFill/>
              <a:ln>
                <a:noFill/>
              </a:ln>
              <a:effectLst/>
            </c:spPr>
            <c:txPr>
              <a:bodyPr/>
              <a:lstStyle/>
              <a:p>
                <a:pPr>
                  <a:defRPr sz="1100" b="1">
                    <a:solidFill>
                      <a:schemeClr val="bg1"/>
                    </a:solidFill>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Sheet1!$G$2:$G$5</c:f>
              <c:numCache>
                <c:formatCode>0.0</c:formatCode>
                <c:ptCount val="4"/>
                <c:pt idx="0">
                  <c:v>1.9720058992040601</c:v>
                </c:pt>
                <c:pt idx="1">
                  <c:v>1.5753289767060512</c:v>
                </c:pt>
                <c:pt idx="2">
                  <c:v>2.3765061438057304</c:v>
                </c:pt>
                <c:pt idx="3">
                  <c:v>6.5877999273611332</c:v>
                </c:pt>
              </c:numCache>
            </c:numRef>
          </c:val>
          <c:extLst>
            <c:ext xmlns:c16="http://schemas.microsoft.com/office/drawing/2014/chart" uri="{C3380CC4-5D6E-409C-BE32-E72D297353CC}">
              <c16:uniqueId val="{00000005-4A54-4772-9AC0-CFC459F4FDB5}"/>
            </c:ext>
          </c:extLst>
        </c:ser>
        <c:dLbls>
          <c:showLegendKey val="0"/>
          <c:showVal val="0"/>
          <c:showCatName val="0"/>
          <c:showSerName val="0"/>
          <c:showPercent val="0"/>
          <c:showBubbleSize val="0"/>
        </c:dLbls>
        <c:gapWidth val="66"/>
        <c:overlap val="100"/>
        <c:axId val="125460864"/>
        <c:axId val="125462400"/>
      </c:barChart>
      <c:catAx>
        <c:axId val="125460864"/>
        <c:scaling>
          <c:orientation val="minMax"/>
        </c:scaling>
        <c:delete val="0"/>
        <c:axPos val="b"/>
        <c:numFmt formatCode="General" sourceLinked="0"/>
        <c:majorTickMark val="out"/>
        <c:minorTickMark val="none"/>
        <c:tickLblPos val="nextTo"/>
        <c:spPr>
          <a:ln>
            <a:noFill/>
          </a:ln>
        </c:spPr>
        <c:txPr>
          <a:bodyPr/>
          <a:lstStyle/>
          <a:p>
            <a:pPr>
              <a:defRPr sz="1000" b="1">
                <a:solidFill>
                  <a:schemeClr val="bg2">
                    <a:lumMod val="25000"/>
                  </a:schemeClr>
                </a:solidFill>
                <a:latin typeface="Arial" panose="020B0604020202020204" pitchFamily="34" charset="0"/>
                <a:cs typeface="Arial" panose="020B0604020202020204" pitchFamily="34" charset="0"/>
              </a:defRPr>
            </a:pPr>
            <a:endParaRPr lang="sr-Latn-RS"/>
          </a:p>
        </c:txPr>
        <c:crossAx val="125462400"/>
        <c:crosses val="autoZero"/>
        <c:auto val="1"/>
        <c:lblAlgn val="ctr"/>
        <c:lblOffset val="100"/>
        <c:noMultiLvlLbl val="0"/>
      </c:catAx>
      <c:valAx>
        <c:axId val="125462400"/>
        <c:scaling>
          <c:orientation val="minMax"/>
        </c:scaling>
        <c:delete val="1"/>
        <c:axPos val="l"/>
        <c:numFmt formatCode="0.0" sourceLinked="1"/>
        <c:majorTickMark val="out"/>
        <c:minorTickMark val="none"/>
        <c:tickLblPos val="none"/>
        <c:crossAx val="125460864"/>
        <c:crosses val="autoZero"/>
        <c:crossBetween val="between"/>
      </c:valAx>
    </c:plotArea>
    <c:legend>
      <c:legendPos val="b"/>
      <c:layout>
        <c:manualLayout>
          <c:xMode val="edge"/>
          <c:yMode val="edge"/>
          <c:x val="5.12743613141547E-2"/>
          <c:y val="0.89839670041244846"/>
          <c:w val="0.92801289871268777"/>
          <c:h val="0.10160329958755158"/>
        </c:manualLayout>
      </c:layout>
      <c:overlay val="0"/>
      <c:txPr>
        <a:bodyPr/>
        <a:lstStyle/>
        <a:p>
          <a:pPr>
            <a:defRPr sz="1000">
              <a:solidFill>
                <a:schemeClr val="bg2">
                  <a:lumMod val="25000"/>
                </a:schemeClr>
              </a:solidFill>
              <a:latin typeface="Arial" panose="020B0604020202020204" pitchFamily="34" charset="0"/>
              <a:cs typeface="Arial" panose="020B0604020202020204" pitchFamily="34" charset="0"/>
            </a:defRPr>
          </a:pPr>
          <a:endParaRPr lang="sr-Latn-RS"/>
        </a:p>
      </c:txPr>
    </c:legend>
    <c:plotVisOnly val="1"/>
    <c:dispBlanksAs val="gap"/>
    <c:showDLblsOverMax val="0"/>
  </c:chart>
  <c:txPr>
    <a:bodyPr/>
    <a:lstStyle/>
    <a:p>
      <a:pPr>
        <a:defRPr sz="1800"/>
      </a:pPr>
      <a:endParaRPr lang="sr-Latn-R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Refuses to respond</c:v>
                </c:pt>
              </c:strCache>
            </c:strRef>
          </c:tx>
          <c:spPr>
            <a:solidFill>
              <a:srgbClr val="E60D7F"/>
            </a:solidFill>
            <a:ln>
              <a:solidFill>
                <a:srgbClr val="FFFFFF"/>
              </a:solidFill>
            </a:ln>
          </c:spPr>
          <c:invertIfNegative val="0"/>
          <c:cat>
            <c:strRef>
              <c:f>Sheet1!$A$2:$A$5</c:f>
              <c:strCache>
                <c:ptCount val="4"/>
                <c:pt idx="0">
                  <c:v>BiH</c:v>
                </c:pt>
                <c:pt idx="1">
                  <c:v>FBiH</c:v>
                </c:pt>
                <c:pt idx="2">
                  <c:v>RS</c:v>
                </c:pt>
                <c:pt idx="3">
                  <c:v>BD</c:v>
                </c:pt>
              </c:strCache>
            </c:strRef>
          </c:cat>
          <c:val>
            <c:numRef>
              <c:f>Sheet1!$B$2:$B$5</c:f>
              <c:numCache>
                <c:formatCode>0.0</c:formatCode>
                <c:ptCount val="4"/>
                <c:pt idx="0">
                  <c:v>0.7</c:v>
                </c:pt>
                <c:pt idx="1">
                  <c:v>0.7</c:v>
                </c:pt>
                <c:pt idx="2">
                  <c:v>0.8</c:v>
                </c:pt>
                <c:pt idx="3">
                  <c:v>0</c:v>
                </c:pt>
              </c:numCache>
            </c:numRef>
          </c:val>
          <c:extLst>
            <c:ext xmlns:c16="http://schemas.microsoft.com/office/drawing/2014/chart" uri="{C3380CC4-5D6E-409C-BE32-E72D297353CC}">
              <c16:uniqueId val="{00000000-0FDF-4152-80C5-4C7C4549BFF4}"/>
            </c:ext>
          </c:extLst>
        </c:ser>
        <c:ser>
          <c:idx val="1"/>
          <c:order val="1"/>
          <c:tx>
            <c:strRef>
              <c:f>Sheet1!$C$1</c:f>
              <c:strCache>
                <c:ptCount val="1"/>
                <c:pt idx="0">
                  <c:v>No</c:v>
                </c:pt>
              </c:strCache>
            </c:strRef>
          </c:tx>
          <c:spPr>
            <a:solidFill>
              <a:srgbClr val="717171"/>
            </a:solidFill>
            <a:ln>
              <a:solidFill>
                <a:srgbClr val="FFFFFF"/>
              </a:solidFill>
            </a:ln>
          </c:spPr>
          <c:invertIfNegative val="0"/>
          <c:dLbls>
            <c:spPr>
              <a:noFill/>
              <a:ln>
                <a:noFill/>
              </a:ln>
              <a:effectLst/>
            </c:spPr>
            <c:txPr>
              <a:bodyPr/>
              <a:lstStyle/>
              <a:p>
                <a:pPr>
                  <a:defRPr sz="1100" b="1">
                    <a:solidFill>
                      <a:schemeClr val="bg1"/>
                    </a:solidFill>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Sheet1!$C$2:$C$5</c:f>
              <c:numCache>
                <c:formatCode>0.0</c:formatCode>
                <c:ptCount val="4"/>
                <c:pt idx="0">
                  <c:v>46.765737644275141</c:v>
                </c:pt>
                <c:pt idx="1">
                  <c:v>43.925337117742643</c:v>
                </c:pt>
                <c:pt idx="2">
                  <c:v>52.433883732280137</c:v>
                </c:pt>
                <c:pt idx="3">
                  <c:v>38.687806511585748</c:v>
                </c:pt>
              </c:numCache>
            </c:numRef>
          </c:val>
          <c:extLst>
            <c:ext xmlns:c16="http://schemas.microsoft.com/office/drawing/2014/chart" uri="{C3380CC4-5D6E-409C-BE32-E72D297353CC}">
              <c16:uniqueId val="{00000003-0FDF-4152-80C5-4C7C4549BFF4}"/>
            </c:ext>
          </c:extLst>
        </c:ser>
        <c:ser>
          <c:idx val="2"/>
          <c:order val="2"/>
          <c:tx>
            <c:strRef>
              <c:f>Sheet1!$D$1</c:f>
              <c:strCache>
                <c:ptCount val="1"/>
                <c:pt idx="0">
                  <c:v>Yes</c:v>
                </c:pt>
              </c:strCache>
            </c:strRef>
          </c:tx>
          <c:spPr>
            <a:solidFill>
              <a:srgbClr val="BD9B08"/>
            </a:solidFill>
            <a:ln>
              <a:solidFill>
                <a:srgbClr val="FFFFFF"/>
              </a:solidFill>
            </a:ln>
          </c:spPr>
          <c:invertIfNegative val="0"/>
          <c:dLbls>
            <c:spPr>
              <a:noFill/>
              <a:ln>
                <a:noFill/>
              </a:ln>
              <a:effectLst/>
            </c:spPr>
            <c:txPr>
              <a:bodyPr/>
              <a:lstStyle/>
              <a:p>
                <a:pPr>
                  <a:defRPr sz="1100" b="1">
                    <a:solidFill>
                      <a:schemeClr val="bg1"/>
                    </a:solidFill>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Sheet1!$D$2:$D$5</c:f>
              <c:numCache>
                <c:formatCode>0.0</c:formatCode>
                <c:ptCount val="4"/>
                <c:pt idx="0">
                  <c:v>52.530472502290408</c:v>
                </c:pt>
                <c:pt idx="1">
                  <c:v>55.361895006967785</c:v>
                </c:pt>
                <c:pt idx="2">
                  <c:v>46.831092946683924</c:v>
                </c:pt>
                <c:pt idx="3">
                  <c:v>61.312193488414223</c:v>
                </c:pt>
              </c:numCache>
            </c:numRef>
          </c:val>
          <c:extLst>
            <c:ext xmlns:c16="http://schemas.microsoft.com/office/drawing/2014/chart" uri="{C3380CC4-5D6E-409C-BE32-E72D297353CC}">
              <c16:uniqueId val="{00000004-0FDF-4152-80C5-4C7C4549BFF4}"/>
            </c:ext>
          </c:extLst>
        </c:ser>
        <c:dLbls>
          <c:showLegendKey val="0"/>
          <c:showVal val="0"/>
          <c:showCatName val="0"/>
          <c:showSerName val="0"/>
          <c:showPercent val="0"/>
          <c:showBubbleSize val="0"/>
        </c:dLbls>
        <c:gapWidth val="95"/>
        <c:overlap val="100"/>
        <c:axId val="125777408"/>
        <c:axId val="125778944"/>
      </c:barChart>
      <c:catAx>
        <c:axId val="125777408"/>
        <c:scaling>
          <c:orientation val="minMax"/>
        </c:scaling>
        <c:delete val="0"/>
        <c:axPos val="b"/>
        <c:numFmt formatCode="General" sourceLinked="0"/>
        <c:majorTickMark val="none"/>
        <c:minorTickMark val="none"/>
        <c:tickLblPos val="nextTo"/>
        <c:txPr>
          <a:bodyPr/>
          <a:lstStyle/>
          <a:p>
            <a:pPr>
              <a:defRPr sz="1000">
                <a:solidFill>
                  <a:schemeClr val="tx1"/>
                </a:solidFill>
              </a:defRPr>
            </a:pPr>
            <a:endParaRPr lang="sr-Latn-RS"/>
          </a:p>
        </c:txPr>
        <c:crossAx val="125778944"/>
        <c:crosses val="autoZero"/>
        <c:auto val="1"/>
        <c:lblAlgn val="ctr"/>
        <c:lblOffset val="100"/>
        <c:noMultiLvlLbl val="0"/>
      </c:catAx>
      <c:valAx>
        <c:axId val="125778944"/>
        <c:scaling>
          <c:orientation val="minMax"/>
          <c:max val="100"/>
        </c:scaling>
        <c:delete val="0"/>
        <c:axPos val="l"/>
        <c:majorGridlines/>
        <c:numFmt formatCode="0" sourceLinked="0"/>
        <c:majorTickMark val="none"/>
        <c:minorTickMark val="none"/>
        <c:tickLblPos val="nextTo"/>
        <c:txPr>
          <a:bodyPr/>
          <a:lstStyle/>
          <a:p>
            <a:pPr>
              <a:defRPr sz="1100" b="1">
                <a:latin typeface="Arial" panose="020B0604020202020204" pitchFamily="34" charset="0"/>
                <a:cs typeface="Arial" panose="020B0604020202020204" pitchFamily="34" charset="0"/>
              </a:defRPr>
            </a:pPr>
            <a:endParaRPr lang="sr-Latn-RS"/>
          </a:p>
        </c:txPr>
        <c:crossAx val="125777408"/>
        <c:crosses val="autoZero"/>
        <c:crossBetween val="between"/>
      </c:valAx>
      <c:dTable>
        <c:showHorzBorder val="1"/>
        <c:showVertBorder val="1"/>
        <c:showOutline val="1"/>
        <c:showKeys val="1"/>
        <c:txPr>
          <a:bodyPr/>
          <a:lstStyle/>
          <a:p>
            <a:pPr rtl="0">
              <a:defRPr sz="1000" b="0">
                <a:solidFill>
                  <a:schemeClr val="bg2">
                    <a:lumMod val="25000"/>
                  </a:schemeClr>
                </a:solidFill>
                <a:latin typeface="Arial" panose="020B0604020202020204" pitchFamily="34" charset="0"/>
                <a:cs typeface="Arial" panose="020B0604020202020204" pitchFamily="34" charset="0"/>
              </a:defRPr>
            </a:pPr>
            <a:endParaRPr lang="sr-Latn-RS"/>
          </a:p>
        </c:txPr>
      </c:dTable>
    </c:plotArea>
    <c:plotVisOnly val="1"/>
    <c:dispBlanksAs val="gap"/>
    <c:showDLblsOverMax val="0"/>
  </c:chart>
  <c:txPr>
    <a:bodyPr/>
    <a:lstStyle/>
    <a:p>
      <a:pPr>
        <a:defRPr sz="1800"/>
      </a:pPr>
      <a:endParaRPr lang="sr-Latn-R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The impact of the European integration process on the daily lives of citizens</c:v>
                </c:pt>
              </c:strCache>
            </c:strRef>
          </c:tx>
          <c:spPr>
            <a:solidFill>
              <a:srgbClr val="E60D7F"/>
            </a:solidFill>
            <a:ln>
              <a:noFill/>
            </a:ln>
            <a:effectLst/>
          </c:spPr>
          <c:invertIfNegative val="0"/>
          <c:cat>
            <c:strRef>
              <c:f>Sheet1!$A$2:$A$5</c:f>
              <c:strCache>
                <c:ptCount val="4"/>
                <c:pt idx="0">
                  <c:v>BiH</c:v>
                </c:pt>
                <c:pt idx="1">
                  <c:v>FBiH</c:v>
                </c:pt>
                <c:pt idx="2">
                  <c:v>RS</c:v>
                </c:pt>
                <c:pt idx="3">
                  <c:v>BD</c:v>
                </c:pt>
              </c:strCache>
            </c:strRef>
          </c:cat>
          <c:val>
            <c:numRef>
              <c:f>Sheet1!$B$2:$B$5</c:f>
              <c:numCache>
                <c:formatCode>0.0</c:formatCode>
                <c:ptCount val="4"/>
                <c:pt idx="0">
                  <c:v>28</c:v>
                </c:pt>
                <c:pt idx="1">
                  <c:v>27.977754815246033</c:v>
                </c:pt>
                <c:pt idx="2">
                  <c:v>28.397328397187778</c:v>
                </c:pt>
                <c:pt idx="3">
                  <c:v>24.887484096973587</c:v>
                </c:pt>
              </c:numCache>
            </c:numRef>
          </c:val>
          <c:extLst>
            <c:ext xmlns:c16="http://schemas.microsoft.com/office/drawing/2014/chart" uri="{C3380CC4-5D6E-409C-BE32-E72D297353CC}">
              <c16:uniqueId val="{0000000A-65EF-432A-A486-10DB2FF580D6}"/>
            </c:ext>
          </c:extLst>
        </c:ser>
        <c:ser>
          <c:idx val="1"/>
          <c:order val="1"/>
          <c:tx>
            <c:strRef>
              <c:f>Sheet1!$C$1</c:f>
              <c:strCache>
                <c:ptCount val="1"/>
                <c:pt idx="0">
                  <c:v>Benefits of EU integration</c:v>
                </c:pt>
              </c:strCache>
            </c:strRef>
          </c:tx>
          <c:spPr>
            <a:solidFill>
              <a:srgbClr val="0060FF"/>
            </a:solidFill>
          </c:spPr>
          <c:invertIfNegative val="0"/>
          <c:cat>
            <c:strRef>
              <c:f>Sheet1!$A$2:$A$5</c:f>
              <c:strCache>
                <c:ptCount val="4"/>
                <c:pt idx="0">
                  <c:v>BiH</c:v>
                </c:pt>
                <c:pt idx="1">
                  <c:v>FBiH</c:v>
                </c:pt>
                <c:pt idx="2">
                  <c:v>RS</c:v>
                </c:pt>
                <c:pt idx="3">
                  <c:v>BD</c:v>
                </c:pt>
              </c:strCache>
            </c:strRef>
          </c:cat>
          <c:val>
            <c:numRef>
              <c:f>Sheet1!$C$2:$C$5</c:f>
              <c:numCache>
                <c:formatCode>0.0</c:formatCode>
                <c:ptCount val="4"/>
                <c:pt idx="0">
                  <c:v>15.119031765898473</c:v>
                </c:pt>
                <c:pt idx="1">
                  <c:v>15.203154839558056</c:v>
                </c:pt>
                <c:pt idx="2">
                  <c:v>14.576393230284353</c:v>
                </c:pt>
                <c:pt idx="3">
                  <c:v>20.919391391090901</c:v>
                </c:pt>
              </c:numCache>
            </c:numRef>
          </c:val>
          <c:extLst>
            <c:ext xmlns:c16="http://schemas.microsoft.com/office/drawing/2014/chart" uri="{C3380CC4-5D6E-409C-BE32-E72D297353CC}">
              <c16:uniqueId val="{00000000-E63E-4821-A132-A5F20E19249B}"/>
            </c:ext>
          </c:extLst>
        </c:ser>
        <c:ser>
          <c:idx val="2"/>
          <c:order val="2"/>
          <c:tx>
            <c:strRef>
              <c:f>Sheet1!$D$1</c:f>
              <c:strCache>
                <c:ptCount val="1"/>
                <c:pt idx="0">
                  <c:v>Possibility to use EU financial assistance</c:v>
                </c:pt>
              </c:strCache>
            </c:strRef>
          </c:tx>
          <c:spPr>
            <a:solidFill>
              <a:srgbClr val="BD9B08"/>
            </a:solidFill>
          </c:spPr>
          <c:invertIfNegative val="0"/>
          <c:cat>
            <c:strRef>
              <c:f>Sheet1!$A$2:$A$5</c:f>
              <c:strCache>
                <c:ptCount val="4"/>
                <c:pt idx="0">
                  <c:v>BiH</c:v>
                </c:pt>
                <c:pt idx="1">
                  <c:v>FBiH</c:v>
                </c:pt>
                <c:pt idx="2">
                  <c:v>RS</c:v>
                </c:pt>
                <c:pt idx="3">
                  <c:v>BD</c:v>
                </c:pt>
              </c:strCache>
            </c:strRef>
          </c:cat>
          <c:val>
            <c:numRef>
              <c:f>Sheet1!$D$2:$D$5</c:f>
              <c:numCache>
                <c:formatCode>0.0</c:formatCode>
                <c:ptCount val="4"/>
                <c:pt idx="0">
                  <c:v>24.40664325458404</c:v>
                </c:pt>
                <c:pt idx="1">
                  <c:v>26.550337210314723</c:v>
                </c:pt>
                <c:pt idx="2">
                  <c:v>20.7</c:v>
                </c:pt>
                <c:pt idx="3">
                  <c:v>21.276532478280902</c:v>
                </c:pt>
              </c:numCache>
            </c:numRef>
          </c:val>
          <c:extLst>
            <c:ext xmlns:c16="http://schemas.microsoft.com/office/drawing/2014/chart" uri="{C3380CC4-5D6E-409C-BE32-E72D297353CC}">
              <c16:uniqueId val="{00000001-E63E-4821-A132-A5F20E19249B}"/>
            </c:ext>
          </c:extLst>
        </c:ser>
        <c:ser>
          <c:idx val="3"/>
          <c:order val="3"/>
          <c:tx>
            <c:strRef>
              <c:f>Sheet1!$E$1</c:f>
              <c:strCache>
                <c:ptCount val="1"/>
                <c:pt idx="0">
                  <c:v>Reforms within the integration process</c:v>
                </c:pt>
              </c:strCache>
            </c:strRef>
          </c:tx>
          <c:spPr>
            <a:solidFill>
              <a:srgbClr val="FF8B57"/>
            </a:solidFill>
          </c:spPr>
          <c:invertIfNegative val="0"/>
          <c:cat>
            <c:strRef>
              <c:f>Sheet1!$A$2:$A$5</c:f>
              <c:strCache>
                <c:ptCount val="4"/>
                <c:pt idx="0">
                  <c:v>BiH</c:v>
                </c:pt>
                <c:pt idx="1">
                  <c:v>FBiH</c:v>
                </c:pt>
                <c:pt idx="2">
                  <c:v>RS</c:v>
                </c:pt>
                <c:pt idx="3">
                  <c:v>BD</c:v>
                </c:pt>
              </c:strCache>
            </c:strRef>
          </c:cat>
          <c:val>
            <c:numRef>
              <c:f>Sheet1!$E$2:$E$5</c:f>
              <c:numCache>
                <c:formatCode>0.0</c:formatCode>
                <c:ptCount val="4"/>
                <c:pt idx="0">
                  <c:v>15.262763964606226</c:v>
                </c:pt>
                <c:pt idx="1">
                  <c:v>17.143742092376542</c:v>
                </c:pt>
                <c:pt idx="2">
                  <c:v>12.142015686229295</c:v>
                </c:pt>
                <c:pt idx="3">
                  <c:v>11.221713498439252</c:v>
                </c:pt>
              </c:numCache>
            </c:numRef>
          </c:val>
          <c:extLst>
            <c:ext xmlns:c16="http://schemas.microsoft.com/office/drawing/2014/chart" uri="{C3380CC4-5D6E-409C-BE32-E72D297353CC}">
              <c16:uniqueId val="{00000002-E63E-4821-A132-A5F20E19249B}"/>
            </c:ext>
          </c:extLst>
        </c:ser>
        <c:ser>
          <c:idx val="4"/>
          <c:order val="4"/>
          <c:tx>
            <c:strRef>
              <c:f>Sheet1!$F$1</c:f>
              <c:strCache>
                <c:ptCount val="1"/>
                <c:pt idx="0">
                  <c:v>Integration costs</c:v>
                </c:pt>
              </c:strCache>
            </c:strRef>
          </c:tx>
          <c:spPr>
            <a:solidFill>
              <a:srgbClr val="00B050"/>
            </a:solidFill>
          </c:spPr>
          <c:invertIfNegative val="0"/>
          <c:cat>
            <c:strRef>
              <c:f>Sheet1!$A$2:$A$5</c:f>
              <c:strCache>
                <c:ptCount val="4"/>
                <c:pt idx="0">
                  <c:v>BiH</c:v>
                </c:pt>
                <c:pt idx="1">
                  <c:v>FBiH</c:v>
                </c:pt>
                <c:pt idx="2">
                  <c:v>RS</c:v>
                </c:pt>
                <c:pt idx="3">
                  <c:v>BD</c:v>
                </c:pt>
              </c:strCache>
            </c:strRef>
          </c:cat>
          <c:val>
            <c:numRef>
              <c:f>Sheet1!$F$2:$F$5</c:f>
              <c:numCache>
                <c:formatCode>0.0</c:formatCode>
                <c:ptCount val="4"/>
                <c:pt idx="0">
                  <c:v>9.8173668794925906</c:v>
                </c:pt>
                <c:pt idx="1">
                  <c:v>6.8</c:v>
                </c:pt>
                <c:pt idx="2">
                  <c:v>14.797441988209377</c:v>
                </c:pt>
                <c:pt idx="3">
                  <c:v>18.040740066847572</c:v>
                </c:pt>
              </c:numCache>
            </c:numRef>
          </c:val>
          <c:extLst>
            <c:ext xmlns:c16="http://schemas.microsoft.com/office/drawing/2014/chart" uri="{C3380CC4-5D6E-409C-BE32-E72D297353CC}">
              <c16:uniqueId val="{00000003-E63E-4821-A132-A5F20E19249B}"/>
            </c:ext>
          </c:extLst>
        </c:ser>
        <c:ser>
          <c:idx val="5"/>
          <c:order val="5"/>
          <c:tx>
            <c:strRef>
              <c:f>Sheet1!$G$1</c:f>
              <c:strCache>
                <c:ptCount val="1"/>
                <c:pt idx="0">
                  <c:v>Other</c:v>
                </c:pt>
              </c:strCache>
            </c:strRef>
          </c:tx>
          <c:spPr>
            <a:solidFill>
              <a:srgbClr val="802AB7"/>
            </a:solidFill>
          </c:spPr>
          <c:invertIfNegative val="0"/>
          <c:cat>
            <c:strRef>
              <c:f>Sheet1!$A$2:$A$5</c:f>
              <c:strCache>
                <c:ptCount val="4"/>
                <c:pt idx="0">
                  <c:v>BiH</c:v>
                </c:pt>
                <c:pt idx="1">
                  <c:v>FBiH</c:v>
                </c:pt>
                <c:pt idx="2">
                  <c:v>RS</c:v>
                </c:pt>
                <c:pt idx="3">
                  <c:v>BD</c:v>
                </c:pt>
              </c:strCache>
            </c:strRef>
          </c:cat>
          <c:val>
            <c:numRef>
              <c:f>Sheet1!$G$2:$G$5</c:f>
              <c:numCache>
                <c:formatCode>0.0</c:formatCode>
                <c:ptCount val="4"/>
                <c:pt idx="0">
                  <c:v>0.66891134281401743</c:v>
                </c:pt>
                <c:pt idx="1">
                  <c:v>0.63725433667582965</c:v>
                </c:pt>
                <c:pt idx="2">
                  <c:v>0.77109543625837451</c:v>
                </c:pt>
                <c:pt idx="3">
                  <c:v>0</c:v>
                </c:pt>
              </c:numCache>
            </c:numRef>
          </c:val>
          <c:extLst>
            <c:ext xmlns:c16="http://schemas.microsoft.com/office/drawing/2014/chart" uri="{C3380CC4-5D6E-409C-BE32-E72D297353CC}">
              <c16:uniqueId val="{00000004-E63E-4821-A132-A5F20E19249B}"/>
            </c:ext>
          </c:extLst>
        </c:ser>
        <c:ser>
          <c:idx val="6"/>
          <c:order val="6"/>
          <c:tx>
            <c:strRef>
              <c:f>Sheet1!$H$1</c:f>
              <c:strCache>
                <c:ptCount val="1"/>
                <c:pt idx="0">
                  <c:v>Does not know\ Does not want to answer</c:v>
                </c:pt>
              </c:strCache>
            </c:strRef>
          </c:tx>
          <c:invertIfNegative val="0"/>
          <c:cat>
            <c:strRef>
              <c:f>Sheet1!$A$2:$A$5</c:f>
              <c:strCache>
                <c:ptCount val="4"/>
                <c:pt idx="0">
                  <c:v>BiH</c:v>
                </c:pt>
                <c:pt idx="1">
                  <c:v>FBiH</c:v>
                </c:pt>
                <c:pt idx="2">
                  <c:v>RS</c:v>
                </c:pt>
                <c:pt idx="3">
                  <c:v>BD</c:v>
                </c:pt>
              </c:strCache>
            </c:strRef>
          </c:cat>
          <c:val>
            <c:numRef>
              <c:f>Sheet1!$H$2:$H$5</c:f>
              <c:numCache>
                <c:formatCode>0.0</c:formatCode>
                <c:ptCount val="4"/>
                <c:pt idx="0">
                  <c:v>6.6739307243985735</c:v>
                </c:pt>
                <c:pt idx="1">
                  <c:v>5.7383452250306215</c:v>
                </c:pt>
                <c:pt idx="2">
                  <c:v>8.5651294552617241</c:v>
                </c:pt>
                <c:pt idx="3">
                  <c:v>3.6541384683677558</c:v>
                </c:pt>
              </c:numCache>
            </c:numRef>
          </c:val>
          <c:extLst>
            <c:ext xmlns:c16="http://schemas.microsoft.com/office/drawing/2014/chart" uri="{C3380CC4-5D6E-409C-BE32-E72D297353CC}">
              <c16:uniqueId val="{00000000-FB76-4CBF-8CF5-D38F873F6654}"/>
            </c:ext>
          </c:extLst>
        </c:ser>
        <c:dLbls>
          <c:showLegendKey val="0"/>
          <c:showVal val="0"/>
          <c:showCatName val="0"/>
          <c:showSerName val="0"/>
          <c:showPercent val="0"/>
          <c:showBubbleSize val="0"/>
        </c:dLbls>
        <c:gapWidth val="150"/>
        <c:axId val="125926016"/>
        <c:axId val="125940096"/>
      </c:barChart>
      <c:catAx>
        <c:axId val="125926016"/>
        <c:scaling>
          <c:orientation val="minMax"/>
        </c:scaling>
        <c:delete val="0"/>
        <c:axPos val="b"/>
        <c:numFmt formatCode="General" sourceLinked="1"/>
        <c:majorTickMark val="none"/>
        <c:minorTickMark val="none"/>
        <c:tickLblPos val="nextTo"/>
        <c:spPr>
          <a:noFill/>
          <a:ln w="9525" cap="flat" cmpd="sng" algn="ctr">
            <a:solidFill>
              <a:srgbClr val="717171"/>
            </a:solidFill>
            <a:round/>
          </a:ln>
          <a:effectLst/>
        </c:spPr>
        <c:txPr>
          <a:bodyPr rot="-60000000" spcFirstLastPara="1" vertOverflow="ellipsis" vert="horz" wrap="square" anchor="ctr" anchorCtr="1"/>
          <a:lstStyle/>
          <a:p>
            <a:pPr>
              <a:defRPr sz="1000" b="0" i="0" u="none" strike="noStrike" kern="1200" baseline="0">
                <a:solidFill>
                  <a:srgbClr val="717171"/>
                </a:solidFill>
                <a:latin typeface="+mn-lt"/>
                <a:ea typeface="+mn-ea"/>
                <a:cs typeface="+mn-cs"/>
              </a:defRPr>
            </a:pPr>
            <a:endParaRPr lang="sr-Latn-RS"/>
          </a:p>
        </c:txPr>
        <c:crossAx val="125940096"/>
        <c:crosses val="autoZero"/>
        <c:auto val="1"/>
        <c:lblAlgn val="ctr"/>
        <c:lblOffset val="100"/>
        <c:noMultiLvlLbl val="0"/>
      </c:catAx>
      <c:valAx>
        <c:axId val="125940096"/>
        <c:scaling>
          <c:orientation val="minMax"/>
          <c:max val="50"/>
        </c:scaling>
        <c:delete val="0"/>
        <c:axPos val="l"/>
        <c:majorGridlines/>
        <c:numFmt formatCode="0" sourceLinked="0"/>
        <c:majorTickMark val="none"/>
        <c:minorTickMark val="none"/>
        <c:tickLblPos val="nextTo"/>
        <c:txPr>
          <a:bodyPr/>
          <a:lstStyle/>
          <a:p>
            <a:pPr>
              <a:defRPr b="1">
                <a:solidFill>
                  <a:schemeClr val="bg2">
                    <a:lumMod val="25000"/>
                  </a:schemeClr>
                </a:solidFill>
                <a:latin typeface="Arial" panose="020B0604020202020204" pitchFamily="34" charset="0"/>
                <a:cs typeface="Arial" panose="020B0604020202020204" pitchFamily="34" charset="0"/>
              </a:defRPr>
            </a:pPr>
            <a:endParaRPr lang="sr-Latn-RS"/>
          </a:p>
        </c:txPr>
        <c:crossAx val="125926016"/>
        <c:crosses val="autoZero"/>
        <c:crossBetween val="between"/>
        <c:majorUnit val="10"/>
      </c:valAx>
      <c:dTable>
        <c:showHorzBorder val="1"/>
        <c:showVertBorder val="1"/>
        <c:showOutline val="1"/>
        <c:showKeys val="1"/>
        <c:txPr>
          <a:bodyPr/>
          <a:lstStyle/>
          <a:p>
            <a:pPr rtl="0">
              <a:defRPr sz="1000">
                <a:solidFill>
                  <a:schemeClr val="bg2">
                    <a:lumMod val="25000"/>
                  </a:schemeClr>
                </a:solidFill>
                <a:latin typeface="Arial" panose="020B0604020202020204" pitchFamily="34" charset="0"/>
                <a:cs typeface="Arial" panose="020B0604020202020204" pitchFamily="34" charset="0"/>
              </a:defRPr>
            </a:pPr>
            <a:endParaRPr lang="sr-Latn-RS"/>
          </a:p>
        </c:txPr>
      </c:dTable>
      <c:spPr>
        <a:noFill/>
        <a:ln>
          <a:noFill/>
        </a:ln>
        <a:effectLst/>
      </c:spPr>
    </c:plotArea>
    <c:plotVisOnly val="1"/>
    <c:dispBlanksAs val="gap"/>
    <c:showDLblsOverMax val="0"/>
  </c:chart>
  <c:spPr>
    <a:noFill/>
    <a:ln>
      <a:noFill/>
    </a:ln>
    <a:effectLst/>
  </c:spPr>
  <c:txPr>
    <a:bodyPr/>
    <a:lstStyle/>
    <a:p>
      <a:pPr>
        <a:defRPr sz="1000"/>
      </a:pPr>
      <a:endParaRPr lang="sr-Latn-R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5972777361502"/>
          <c:y val="0.10081605439088619"/>
          <c:w val="0.66402722263850045"/>
          <c:h val="0.88438557515439831"/>
        </c:manualLayout>
      </c:layout>
      <c:barChart>
        <c:barDir val="bar"/>
        <c:grouping val="stacked"/>
        <c:varyColors val="0"/>
        <c:ser>
          <c:idx val="0"/>
          <c:order val="0"/>
          <c:tx>
            <c:strRef>
              <c:f>Sheet1!$B$1</c:f>
              <c:strCache>
                <c:ptCount val="1"/>
                <c:pt idx="0">
                  <c:v>First response</c:v>
                </c:pt>
              </c:strCache>
            </c:strRef>
          </c:tx>
          <c:spPr>
            <a:solidFill>
              <a:srgbClr val="BD9B08"/>
            </a:solidFill>
            <a:ln>
              <a:solidFill>
                <a:srgbClr val="FFFFFF"/>
              </a:solidFill>
            </a:ln>
          </c:spPr>
          <c:invertIfNegative val="0"/>
          <c:dLbls>
            <c:dLbl>
              <c:idx val="1"/>
              <c:layout>
                <c:manualLayout>
                  <c:x val="0"/>
                  <c:y val="4.587440047892877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282-4B88-83BA-ED35B0C89D29}"/>
                </c:ext>
              </c:extLst>
            </c:dLbl>
            <c:dLbl>
              <c:idx val="4"/>
              <c:layout>
                <c:manualLayout>
                  <c:x val="0"/>
                  <c:y val="4.6608390886591598E-2"/>
                </c:manualLayout>
              </c:layout>
              <c:spPr>
                <a:noFill/>
                <a:ln>
                  <a:noFill/>
                </a:ln>
                <a:effectLst/>
              </c:spPr>
              <c:txPr>
                <a:bodyPr/>
                <a:lstStyle/>
                <a:p>
                  <a:pPr>
                    <a:defRPr sz="1100" b="1">
                      <a:solidFill>
                        <a:srgbClr val="717171"/>
                      </a:solidFill>
                    </a:defRPr>
                  </a:pPr>
                  <a:endParaRPr lang="sr-Latn-R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C06-440B-A731-A7CF36EFD308}"/>
                </c:ext>
              </c:extLst>
            </c:dLbl>
            <c:dLbl>
              <c:idx val="5"/>
              <c:spPr>
                <a:noFill/>
                <a:ln>
                  <a:noFill/>
                </a:ln>
                <a:effectLst/>
              </c:spPr>
              <c:txPr>
                <a:bodyPr/>
                <a:lstStyle/>
                <a:p>
                  <a:pPr>
                    <a:defRPr sz="1100" b="1">
                      <a:solidFill>
                        <a:srgbClr val="717171"/>
                      </a:solidFill>
                    </a:defRPr>
                  </a:pPr>
                  <a:endParaRPr lang="sr-Latn-RS"/>
                </a:p>
              </c:txPr>
              <c:dLblPos val="ctr"/>
              <c:showLegendKey val="0"/>
              <c:showVal val="1"/>
              <c:showCatName val="0"/>
              <c:showSerName val="0"/>
              <c:showPercent val="0"/>
              <c:showBubbleSize val="0"/>
              <c:extLst>
                <c:ext xmlns:c16="http://schemas.microsoft.com/office/drawing/2014/chart" uri="{C3380CC4-5D6E-409C-BE32-E72D297353CC}">
                  <c16:uniqueId val="{00000000-0D80-4AA6-B83E-F314DBB2332F}"/>
                </c:ext>
              </c:extLst>
            </c:dLbl>
            <c:dLbl>
              <c:idx val="6"/>
              <c:layout>
                <c:manualLayout>
                  <c:x val="-1.2875831061391725E-3"/>
                  <c:y val="-1.165140960564061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C06-440B-A731-A7CF36EFD308}"/>
                </c:ext>
              </c:extLst>
            </c:dLbl>
            <c:spPr>
              <a:noFill/>
              <a:ln>
                <a:noFill/>
              </a:ln>
              <a:effectLst/>
            </c:spPr>
            <c:txPr>
              <a:bodyPr/>
              <a:lstStyle/>
              <a:p>
                <a:pPr>
                  <a:defRPr sz="1100" b="1">
                    <a:solidFill>
                      <a:schemeClr val="bg1"/>
                    </a:solidFill>
                  </a:defRPr>
                </a:pPr>
                <a:endParaRPr lang="sr-Latn-R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TV</c:v>
                </c:pt>
                <c:pt idx="1">
                  <c:v>RADIO</c:v>
                </c:pt>
                <c:pt idx="2">
                  <c:v>INTERNET</c:v>
                </c:pt>
                <c:pt idx="3">
                  <c:v>PRINT</c:v>
                </c:pt>
                <c:pt idx="4">
                  <c:v>PUBLIC EVENTS</c:v>
                </c:pt>
                <c:pt idx="5">
                  <c:v>Other</c:v>
                </c:pt>
                <c:pt idx="6">
                  <c:v>None of the above</c:v>
                </c:pt>
              </c:strCache>
            </c:strRef>
          </c:cat>
          <c:val>
            <c:numRef>
              <c:f>Sheet1!$B$2:$B$8</c:f>
              <c:numCache>
                <c:formatCode>0.0</c:formatCode>
                <c:ptCount val="7"/>
                <c:pt idx="0">
                  <c:v>39.567354757590003</c:v>
                </c:pt>
                <c:pt idx="1">
                  <c:v>2.6122733274840222</c:v>
                </c:pt>
                <c:pt idx="2">
                  <c:v>48.49089042760464</c:v>
                </c:pt>
                <c:pt idx="3">
                  <c:v>2.7</c:v>
                </c:pt>
                <c:pt idx="4">
                  <c:v>2.2739584211596591</c:v>
                </c:pt>
                <c:pt idx="5">
                  <c:v>0</c:v>
                </c:pt>
                <c:pt idx="6">
                  <c:v>4.3010604030998651</c:v>
                </c:pt>
              </c:numCache>
            </c:numRef>
          </c:val>
          <c:extLst>
            <c:ext xmlns:c16="http://schemas.microsoft.com/office/drawing/2014/chart" uri="{C3380CC4-5D6E-409C-BE32-E72D297353CC}">
              <c16:uniqueId val="{00000000-7693-4720-B5B5-9BD4C285D082}"/>
            </c:ext>
          </c:extLst>
        </c:ser>
        <c:ser>
          <c:idx val="1"/>
          <c:order val="1"/>
          <c:tx>
            <c:strRef>
              <c:f>Sheet1!$C$1</c:f>
              <c:strCache>
                <c:ptCount val="1"/>
                <c:pt idx="0">
                  <c:v>Second response</c:v>
                </c:pt>
              </c:strCache>
            </c:strRef>
          </c:tx>
          <c:spPr>
            <a:solidFill>
              <a:srgbClr val="E60D7F"/>
            </a:solidFill>
            <a:ln>
              <a:solidFill>
                <a:srgbClr val="FFFFFF"/>
              </a:solidFill>
            </a:ln>
          </c:spPr>
          <c:invertIfNegative val="0"/>
          <c:dLbls>
            <c:dLbl>
              <c:idx val="5"/>
              <c:layout>
                <c:manualLayout>
                  <c:x val="2.83268283350607E-2"/>
                  <c:y val="-5.8258194888215573E-3"/>
                </c:manualLayout>
              </c:layout>
              <c:spPr>
                <a:noFill/>
                <a:ln>
                  <a:noFill/>
                </a:ln>
                <a:effectLst/>
              </c:spPr>
              <c:txPr>
                <a:bodyPr/>
                <a:lstStyle/>
                <a:p>
                  <a:pPr>
                    <a:defRPr sz="1100" b="1">
                      <a:solidFill>
                        <a:srgbClr val="EC008C"/>
                      </a:solidFill>
                    </a:defRPr>
                  </a:pPr>
                  <a:endParaRPr lang="sr-Latn-R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282-4B88-83BA-ED35B0C89D29}"/>
                </c:ext>
              </c:extLst>
            </c:dLbl>
            <c:spPr>
              <a:noFill/>
              <a:ln>
                <a:noFill/>
              </a:ln>
              <a:effectLst/>
            </c:spPr>
            <c:txPr>
              <a:bodyPr/>
              <a:lstStyle/>
              <a:p>
                <a:pPr>
                  <a:defRPr sz="1100" b="1">
                    <a:solidFill>
                      <a:schemeClr val="bg1"/>
                    </a:solidFill>
                  </a:defRPr>
                </a:pPr>
                <a:endParaRPr lang="sr-Latn-R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TV</c:v>
                </c:pt>
                <c:pt idx="1">
                  <c:v>RADIO</c:v>
                </c:pt>
                <c:pt idx="2">
                  <c:v>INTERNET</c:v>
                </c:pt>
                <c:pt idx="3">
                  <c:v>PRINT</c:v>
                </c:pt>
                <c:pt idx="4">
                  <c:v>PUBLIC EVENTS</c:v>
                </c:pt>
                <c:pt idx="5">
                  <c:v>Other</c:v>
                </c:pt>
                <c:pt idx="6">
                  <c:v>None of the above</c:v>
                </c:pt>
              </c:strCache>
            </c:strRef>
          </c:cat>
          <c:val>
            <c:numRef>
              <c:f>Sheet1!$C$2:$C$8</c:f>
              <c:numCache>
                <c:formatCode>0.0</c:formatCode>
                <c:ptCount val="7"/>
                <c:pt idx="0">
                  <c:v>38.577990006585907</c:v>
                </c:pt>
                <c:pt idx="1">
                  <c:v>9.8000000000000007</c:v>
                </c:pt>
                <c:pt idx="2">
                  <c:v>16.876409594191433</c:v>
                </c:pt>
                <c:pt idx="3">
                  <c:v>8.967648766068459</c:v>
                </c:pt>
                <c:pt idx="4">
                  <c:v>5.9969756179381495</c:v>
                </c:pt>
                <c:pt idx="5">
                  <c:v>0.35000737082435079</c:v>
                </c:pt>
                <c:pt idx="6">
                  <c:v>19.3</c:v>
                </c:pt>
              </c:numCache>
            </c:numRef>
          </c:val>
          <c:extLst>
            <c:ext xmlns:c16="http://schemas.microsoft.com/office/drawing/2014/chart" uri="{C3380CC4-5D6E-409C-BE32-E72D297353CC}">
              <c16:uniqueId val="{00000003-7693-4720-B5B5-9BD4C285D082}"/>
            </c:ext>
          </c:extLst>
        </c:ser>
        <c:dLbls>
          <c:showLegendKey val="0"/>
          <c:showVal val="0"/>
          <c:showCatName val="0"/>
          <c:showSerName val="0"/>
          <c:showPercent val="0"/>
          <c:showBubbleSize val="0"/>
        </c:dLbls>
        <c:gapWidth val="66"/>
        <c:overlap val="100"/>
        <c:axId val="125753984"/>
        <c:axId val="125960576"/>
      </c:barChart>
      <c:catAx>
        <c:axId val="125753984"/>
        <c:scaling>
          <c:orientation val="maxMin"/>
        </c:scaling>
        <c:delete val="0"/>
        <c:axPos val="l"/>
        <c:numFmt formatCode="General" sourceLinked="0"/>
        <c:majorTickMark val="out"/>
        <c:minorTickMark val="none"/>
        <c:tickLblPos val="nextTo"/>
        <c:spPr>
          <a:ln>
            <a:noFill/>
          </a:ln>
        </c:spPr>
        <c:txPr>
          <a:bodyPr/>
          <a:lstStyle/>
          <a:p>
            <a:pPr>
              <a:defRPr sz="1000" b="1">
                <a:solidFill>
                  <a:schemeClr val="bg2">
                    <a:lumMod val="25000"/>
                  </a:schemeClr>
                </a:solidFill>
                <a:latin typeface="Arial" panose="020B0604020202020204" pitchFamily="34" charset="0"/>
                <a:cs typeface="Arial" panose="020B0604020202020204" pitchFamily="34" charset="0"/>
              </a:defRPr>
            </a:pPr>
            <a:endParaRPr lang="sr-Latn-RS"/>
          </a:p>
        </c:txPr>
        <c:crossAx val="125960576"/>
        <c:crosses val="autoZero"/>
        <c:auto val="1"/>
        <c:lblAlgn val="ctr"/>
        <c:lblOffset val="100"/>
        <c:noMultiLvlLbl val="0"/>
      </c:catAx>
      <c:valAx>
        <c:axId val="125960576"/>
        <c:scaling>
          <c:orientation val="minMax"/>
        </c:scaling>
        <c:delete val="1"/>
        <c:axPos val="t"/>
        <c:numFmt formatCode="0.0" sourceLinked="1"/>
        <c:majorTickMark val="out"/>
        <c:minorTickMark val="none"/>
        <c:tickLblPos val="none"/>
        <c:crossAx val="125753984"/>
        <c:crosses val="autoZero"/>
        <c:crossBetween val="between"/>
      </c:valAx>
    </c:plotArea>
    <c:legend>
      <c:legendPos val="t"/>
      <c:layout>
        <c:manualLayout>
          <c:xMode val="edge"/>
          <c:yMode val="edge"/>
          <c:x val="0.39258084475792993"/>
          <c:y val="1.7478146582471845E-2"/>
          <c:w val="0.26505405162356627"/>
          <c:h val="8.4661894199870275E-2"/>
        </c:manualLayout>
      </c:layout>
      <c:overlay val="0"/>
      <c:txPr>
        <a:bodyPr/>
        <a:lstStyle/>
        <a:p>
          <a:pPr>
            <a:defRPr sz="1200" b="1">
              <a:solidFill>
                <a:schemeClr val="bg2">
                  <a:lumMod val="25000"/>
                </a:schemeClr>
              </a:solidFill>
              <a:latin typeface="Arial" panose="020B0604020202020204" pitchFamily="34" charset="0"/>
              <a:cs typeface="Arial" panose="020B0604020202020204" pitchFamily="34" charset="0"/>
            </a:defRPr>
          </a:pPr>
          <a:endParaRPr lang="sr-Latn-RS"/>
        </a:p>
      </c:txPr>
    </c:legend>
    <c:plotVisOnly val="1"/>
    <c:dispBlanksAs val="gap"/>
    <c:showDLblsOverMax val="0"/>
  </c:chart>
  <c:txPr>
    <a:bodyPr/>
    <a:lstStyle/>
    <a:p>
      <a:pPr>
        <a:defRPr sz="1800"/>
      </a:pPr>
      <a:endParaRPr lang="sr-Latn-R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European Union</c:v>
                </c:pt>
              </c:strCache>
            </c:strRef>
          </c:tx>
          <c:spPr>
            <a:solidFill>
              <a:srgbClr val="BD9B08"/>
            </a:solidFill>
            <a:ln>
              <a:solidFill>
                <a:srgbClr val="FFFFFF"/>
              </a:solidFill>
            </a:ln>
          </c:spPr>
          <c:invertIfNegative val="0"/>
          <c:dLbls>
            <c:spPr>
              <a:noFill/>
              <a:ln>
                <a:noFill/>
              </a:ln>
              <a:effectLst/>
            </c:spPr>
            <c:txPr>
              <a:bodyPr/>
              <a:lstStyle/>
              <a:p>
                <a:pPr>
                  <a:defRPr sz="1100" b="1">
                    <a:solidFill>
                      <a:schemeClr val="bg1"/>
                    </a:solidFill>
                  </a:defRPr>
                </a:pPr>
                <a:endParaRPr lang="sr-Latn-R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Sheet1!$B$2:$B$5</c:f>
              <c:numCache>
                <c:formatCode>0.0</c:formatCode>
                <c:ptCount val="4"/>
                <c:pt idx="0">
                  <c:v>58.366361017476684</c:v>
                </c:pt>
                <c:pt idx="1">
                  <c:v>65.558370387657703</c:v>
                </c:pt>
                <c:pt idx="2">
                  <c:v>44.23269355525084</c:v>
                </c:pt>
                <c:pt idx="3">
                  <c:v>75.580562236144274</c:v>
                </c:pt>
              </c:numCache>
            </c:numRef>
          </c:val>
          <c:extLst>
            <c:ext xmlns:c16="http://schemas.microsoft.com/office/drawing/2014/chart" uri="{C3380CC4-5D6E-409C-BE32-E72D297353CC}">
              <c16:uniqueId val="{00000000-0FDF-4152-80C5-4C7C4549BFF4}"/>
            </c:ext>
          </c:extLst>
        </c:ser>
        <c:ser>
          <c:idx val="1"/>
          <c:order val="1"/>
          <c:tx>
            <c:strRef>
              <c:f>Sheet1!$C$1</c:f>
              <c:strCache>
                <c:ptCount val="1"/>
                <c:pt idx="0">
                  <c:v>China</c:v>
                </c:pt>
              </c:strCache>
            </c:strRef>
          </c:tx>
          <c:spPr>
            <a:solidFill>
              <a:srgbClr val="E60D7F">
                <a:lumMod val="75000"/>
              </a:srgbClr>
            </a:solidFill>
            <a:ln>
              <a:solidFill>
                <a:srgbClr val="FFFFFF"/>
              </a:solidFill>
            </a:ln>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2-0FDF-4152-80C5-4C7C4549BFF4}"/>
                </c:ext>
              </c:extLst>
            </c:dLbl>
            <c:spPr>
              <a:noFill/>
              <a:ln>
                <a:noFill/>
              </a:ln>
              <a:effectLst/>
            </c:spPr>
            <c:txPr>
              <a:bodyPr/>
              <a:lstStyle/>
              <a:p>
                <a:pPr>
                  <a:defRPr sz="1100" b="1">
                    <a:solidFill>
                      <a:srgbClr val="FFFFFF"/>
                    </a:solidFill>
                  </a:defRPr>
                </a:pPr>
                <a:endParaRPr lang="sr-Latn-R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Sheet1!$C$2:$C$5</c:f>
              <c:numCache>
                <c:formatCode>0.0</c:formatCode>
                <c:ptCount val="4"/>
                <c:pt idx="0">
                  <c:v>10.738837522338267</c:v>
                </c:pt>
                <c:pt idx="1">
                  <c:v>6.1281720817345136</c:v>
                </c:pt>
                <c:pt idx="2">
                  <c:v>19.073770851202294</c:v>
                </c:pt>
                <c:pt idx="3">
                  <c:v>10.474687196231839</c:v>
                </c:pt>
              </c:numCache>
            </c:numRef>
          </c:val>
          <c:extLst>
            <c:ext xmlns:c16="http://schemas.microsoft.com/office/drawing/2014/chart" uri="{C3380CC4-5D6E-409C-BE32-E72D297353CC}">
              <c16:uniqueId val="{00000003-0FDF-4152-80C5-4C7C4549BFF4}"/>
            </c:ext>
          </c:extLst>
        </c:ser>
        <c:ser>
          <c:idx val="2"/>
          <c:order val="2"/>
          <c:tx>
            <c:strRef>
              <c:f>Sheet1!$D$1</c:f>
              <c:strCache>
                <c:ptCount val="1"/>
                <c:pt idx="0">
                  <c:v>Turkey</c:v>
                </c:pt>
              </c:strCache>
            </c:strRef>
          </c:tx>
          <c:spPr>
            <a:solidFill>
              <a:srgbClr val="E60D7F"/>
            </a:solidFill>
            <a:ln>
              <a:solidFill>
                <a:srgbClr val="FFFFFF"/>
              </a:solidFill>
            </a:ln>
          </c:spPr>
          <c:invertIfNegative val="0"/>
          <c:dLbls>
            <c:spPr>
              <a:noFill/>
              <a:ln>
                <a:noFill/>
              </a:ln>
              <a:effectLst/>
            </c:spPr>
            <c:txPr>
              <a:bodyPr/>
              <a:lstStyle/>
              <a:p>
                <a:pPr>
                  <a:defRPr sz="1100" b="1">
                    <a:solidFill>
                      <a:schemeClr val="bg1"/>
                    </a:solidFill>
                  </a:defRPr>
                </a:pPr>
                <a:endParaRPr lang="sr-Latn-R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Sheet1!$D$2:$D$5</c:f>
              <c:numCache>
                <c:formatCode>0.0</c:formatCode>
                <c:ptCount val="4"/>
                <c:pt idx="0">
                  <c:v>14.374206904376472</c:v>
                </c:pt>
                <c:pt idx="1">
                  <c:v>18.721217414561124</c:v>
                </c:pt>
                <c:pt idx="2">
                  <c:v>7.2613136929520747</c:v>
                </c:pt>
                <c:pt idx="3">
                  <c:v>3.5</c:v>
                </c:pt>
              </c:numCache>
            </c:numRef>
          </c:val>
          <c:extLst>
            <c:ext xmlns:c16="http://schemas.microsoft.com/office/drawing/2014/chart" uri="{C3380CC4-5D6E-409C-BE32-E72D297353CC}">
              <c16:uniqueId val="{00000004-0FDF-4152-80C5-4C7C4549BFF4}"/>
            </c:ext>
          </c:extLst>
        </c:ser>
        <c:ser>
          <c:idx val="3"/>
          <c:order val="3"/>
          <c:tx>
            <c:strRef>
              <c:f>Sheet1!$E$1</c:f>
              <c:strCache>
                <c:ptCount val="1"/>
                <c:pt idx="0">
                  <c:v>Russia</c:v>
                </c:pt>
              </c:strCache>
            </c:strRef>
          </c:tx>
          <c:spPr>
            <a:solidFill>
              <a:srgbClr val="E60D7F">
                <a:lumMod val="60000"/>
                <a:lumOff val="40000"/>
              </a:srgbClr>
            </a:solidFill>
            <a:ln>
              <a:solidFill>
                <a:srgbClr val="FFFFFF"/>
              </a:solidFill>
            </a:ln>
          </c:spPr>
          <c:invertIfNegative val="0"/>
          <c:dLbls>
            <c:spPr>
              <a:noFill/>
              <a:ln>
                <a:noFill/>
              </a:ln>
              <a:effectLst/>
            </c:spPr>
            <c:txPr>
              <a:bodyPr/>
              <a:lstStyle/>
              <a:p>
                <a:pPr>
                  <a:defRPr sz="1100" b="1">
                    <a:solidFill>
                      <a:srgbClr val="FFFFFF"/>
                    </a:solidFill>
                  </a:defRPr>
                </a:pPr>
                <a:endParaRPr lang="sr-Latn-R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Sheet1!$E$2:$E$5</c:f>
              <c:numCache>
                <c:formatCode>0.0</c:formatCode>
                <c:ptCount val="4"/>
                <c:pt idx="0">
                  <c:v>8.3827093846390426</c:v>
                </c:pt>
                <c:pt idx="1">
                  <c:v>1.0370697007113623</c:v>
                </c:pt>
                <c:pt idx="2">
                  <c:v>21.970198769497507</c:v>
                </c:pt>
                <c:pt idx="3">
                  <c:v>3.3854950239545412</c:v>
                </c:pt>
              </c:numCache>
            </c:numRef>
          </c:val>
          <c:extLst>
            <c:ext xmlns:c16="http://schemas.microsoft.com/office/drawing/2014/chart" uri="{C3380CC4-5D6E-409C-BE32-E72D297353CC}">
              <c16:uniqueId val="{00000007-0FDF-4152-80C5-4C7C4549BFF4}"/>
            </c:ext>
          </c:extLst>
        </c:ser>
        <c:ser>
          <c:idx val="4"/>
          <c:order val="4"/>
          <c:tx>
            <c:strRef>
              <c:f>Sheet1!$F$1</c:f>
              <c:strCache>
                <c:ptCount val="1"/>
                <c:pt idx="0">
                  <c:v>Does not know\ Does not want to answer</c:v>
                </c:pt>
              </c:strCache>
            </c:strRef>
          </c:tx>
          <c:spPr>
            <a:solidFill>
              <a:srgbClr val="717171"/>
            </a:solidFill>
            <a:ln>
              <a:solidFill>
                <a:srgbClr val="FFFFFF"/>
              </a:solidFill>
            </a:ln>
          </c:spPr>
          <c:invertIfNegative val="0"/>
          <c:dLbls>
            <c:dLbl>
              <c:idx val="3"/>
              <c:layout>
                <c:manualLayout>
                  <c:x val="2.2573363431151257E-3"/>
                  <c:y val="1.4234232198736995E-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870-4149-B5C8-B641476CFC33}"/>
                </c:ext>
              </c:extLst>
            </c:dLbl>
            <c:spPr>
              <a:noFill/>
              <a:ln>
                <a:noFill/>
              </a:ln>
              <a:effectLst/>
            </c:spPr>
            <c:txPr>
              <a:bodyPr/>
              <a:lstStyle/>
              <a:p>
                <a:pPr>
                  <a:defRPr sz="1100" b="1">
                    <a:solidFill>
                      <a:schemeClr val="bg1"/>
                    </a:solidFill>
                  </a:defRPr>
                </a:pPr>
                <a:endParaRPr lang="sr-Latn-R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Sheet1!$F$2:$F$5</c:f>
              <c:numCache>
                <c:formatCode>0.0</c:formatCode>
                <c:ptCount val="4"/>
                <c:pt idx="0">
                  <c:v>8.1378851711693887</c:v>
                </c:pt>
                <c:pt idx="1">
                  <c:v>8.5551704153346222</c:v>
                </c:pt>
                <c:pt idx="2">
                  <c:v>7.4</c:v>
                </c:pt>
                <c:pt idx="3">
                  <c:v>6.9971546237894389</c:v>
                </c:pt>
              </c:numCache>
            </c:numRef>
          </c:val>
          <c:extLst>
            <c:ext xmlns:c16="http://schemas.microsoft.com/office/drawing/2014/chart" uri="{C3380CC4-5D6E-409C-BE32-E72D297353CC}">
              <c16:uniqueId val="{00000008-0FDF-4152-80C5-4C7C4549BFF4}"/>
            </c:ext>
          </c:extLst>
        </c:ser>
        <c:dLbls>
          <c:showLegendKey val="0"/>
          <c:showVal val="0"/>
          <c:showCatName val="0"/>
          <c:showSerName val="0"/>
          <c:showPercent val="0"/>
          <c:showBubbleSize val="0"/>
        </c:dLbls>
        <c:gapWidth val="66"/>
        <c:overlap val="100"/>
        <c:axId val="128297216"/>
        <c:axId val="128311296"/>
      </c:barChart>
      <c:catAx>
        <c:axId val="128297216"/>
        <c:scaling>
          <c:orientation val="minMax"/>
        </c:scaling>
        <c:delete val="0"/>
        <c:axPos val="b"/>
        <c:numFmt formatCode="General" sourceLinked="0"/>
        <c:majorTickMark val="out"/>
        <c:minorTickMark val="none"/>
        <c:tickLblPos val="nextTo"/>
        <c:spPr>
          <a:ln>
            <a:noFill/>
          </a:ln>
        </c:spPr>
        <c:txPr>
          <a:bodyPr/>
          <a:lstStyle/>
          <a:p>
            <a:pPr>
              <a:defRPr sz="1000" b="1">
                <a:solidFill>
                  <a:schemeClr val="bg2">
                    <a:lumMod val="25000"/>
                  </a:schemeClr>
                </a:solidFill>
                <a:latin typeface="Arial" panose="020B0604020202020204" pitchFamily="34" charset="0"/>
                <a:cs typeface="Arial" panose="020B0604020202020204" pitchFamily="34" charset="0"/>
              </a:defRPr>
            </a:pPr>
            <a:endParaRPr lang="sr-Latn-RS"/>
          </a:p>
        </c:txPr>
        <c:crossAx val="128311296"/>
        <c:crosses val="autoZero"/>
        <c:auto val="1"/>
        <c:lblAlgn val="ctr"/>
        <c:lblOffset val="100"/>
        <c:noMultiLvlLbl val="0"/>
      </c:catAx>
      <c:valAx>
        <c:axId val="128311296"/>
        <c:scaling>
          <c:orientation val="minMax"/>
        </c:scaling>
        <c:delete val="1"/>
        <c:axPos val="l"/>
        <c:numFmt formatCode="0.0" sourceLinked="1"/>
        <c:majorTickMark val="out"/>
        <c:minorTickMark val="none"/>
        <c:tickLblPos val="none"/>
        <c:crossAx val="128297216"/>
        <c:crosses val="autoZero"/>
        <c:crossBetween val="between"/>
      </c:valAx>
    </c:plotArea>
    <c:legend>
      <c:legendPos val="b"/>
      <c:layout>
        <c:manualLayout>
          <c:xMode val="edge"/>
          <c:yMode val="edge"/>
          <c:x val="4.0594059852599333E-2"/>
          <c:y val="0.95315856028367518"/>
          <c:w val="0.95891692031187192"/>
          <c:h val="4.4248246582855449E-2"/>
        </c:manualLayout>
      </c:layout>
      <c:overlay val="0"/>
      <c:txPr>
        <a:bodyPr/>
        <a:lstStyle/>
        <a:p>
          <a:pPr>
            <a:defRPr sz="1100" b="0">
              <a:solidFill>
                <a:schemeClr val="bg2">
                  <a:lumMod val="25000"/>
                </a:schemeClr>
              </a:solidFill>
              <a:latin typeface="Arial" panose="020B0604020202020204" pitchFamily="34" charset="0"/>
              <a:cs typeface="Arial" panose="020B0604020202020204" pitchFamily="34" charset="0"/>
            </a:defRPr>
          </a:pPr>
          <a:endParaRPr lang="sr-Latn-RS"/>
        </a:p>
      </c:txPr>
    </c:legend>
    <c:plotVisOnly val="1"/>
    <c:dispBlanksAs val="gap"/>
    <c:showDLblsOverMax val="0"/>
  </c:chart>
  <c:txPr>
    <a:bodyPr/>
    <a:lstStyle/>
    <a:p>
      <a:pPr>
        <a:defRPr sz="1800"/>
      </a:pPr>
      <a:endParaRPr lang="sr-Latn-R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200">
                <a:solidFill>
                  <a:schemeClr val="tx1">
                    <a:lumMod val="85000"/>
                    <a:lumOff val="15000"/>
                  </a:schemeClr>
                </a:solidFill>
                <a:latin typeface="Arial" panose="020B0604020202020204" pitchFamily="34" charset="0"/>
                <a:cs typeface="Arial" panose="020B0604020202020204" pitchFamily="34" charset="0"/>
              </a:defRPr>
            </a:pPr>
            <a:r>
              <a:rPr lang="en-GB" sz="1200">
                <a:solidFill>
                  <a:schemeClr val="tx1">
                    <a:lumMod val="85000"/>
                    <a:lumOff val="15000"/>
                  </a:schemeClr>
                </a:solidFill>
                <a:latin typeface="Arial" panose="020B0604020202020204" pitchFamily="34" charset="0"/>
                <a:cs typeface="Arial" panose="020B0604020202020204" pitchFamily="34" charset="0"/>
              </a:rPr>
              <a:t>Age</a:t>
            </a:r>
          </a:p>
        </c:rich>
      </c:tx>
      <c:layout>
        <c:manualLayout>
          <c:xMode val="edge"/>
          <c:yMode val="edge"/>
          <c:x val="4.7990574933087435E-2"/>
          <c:y val="5.425250361007445E-2"/>
        </c:manualLayout>
      </c:layout>
      <c:overlay val="1"/>
    </c:title>
    <c:autoTitleDeleted val="0"/>
    <c:plotArea>
      <c:layout>
        <c:manualLayout>
          <c:layoutTarget val="inner"/>
          <c:xMode val="edge"/>
          <c:yMode val="edge"/>
          <c:x val="0.15291027707830962"/>
          <c:y val="0.10560986906765778"/>
          <c:w val="0.61862686779133824"/>
          <c:h val="0.78603966638378475"/>
        </c:manualLayout>
      </c:layout>
      <c:doughnutChart>
        <c:varyColors val="1"/>
        <c:ser>
          <c:idx val="0"/>
          <c:order val="0"/>
          <c:tx>
            <c:strRef>
              <c:f>Sheet1!$B$1</c:f>
              <c:strCache>
                <c:ptCount val="1"/>
                <c:pt idx="0">
                  <c:v>Sales</c:v>
                </c:pt>
              </c:strCache>
            </c:strRef>
          </c:tx>
          <c:spPr>
            <a:ln>
              <a:solidFill>
                <a:srgbClr val="BD9B08"/>
              </a:solidFill>
            </a:ln>
          </c:spPr>
          <c:dPt>
            <c:idx val="0"/>
            <c:bubble3D val="0"/>
            <c:spPr>
              <a:solidFill>
                <a:srgbClr val="BD9B08"/>
              </a:solidFill>
              <a:ln w="19050" cmpd="sng">
                <a:solidFill>
                  <a:srgbClr val="FFFFFF"/>
                </a:solidFill>
              </a:ln>
            </c:spPr>
            <c:extLst>
              <c:ext xmlns:c16="http://schemas.microsoft.com/office/drawing/2014/chart" uri="{C3380CC4-5D6E-409C-BE32-E72D297353CC}">
                <c16:uniqueId val="{00000001-3C9D-4954-9649-907DB77CE069}"/>
              </c:ext>
            </c:extLst>
          </c:dPt>
          <c:dPt>
            <c:idx val="1"/>
            <c:bubble3D val="0"/>
            <c:spPr>
              <a:solidFill>
                <a:srgbClr val="E6304B"/>
              </a:solidFill>
              <a:ln>
                <a:solidFill>
                  <a:srgbClr val="FFFFFF"/>
                </a:solidFill>
              </a:ln>
            </c:spPr>
            <c:extLst>
              <c:ext xmlns:c16="http://schemas.microsoft.com/office/drawing/2014/chart" uri="{C3380CC4-5D6E-409C-BE32-E72D297353CC}">
                <c16:uniqueId val="{00000003-3C9D-4954-9649-907DB77CE069}"/>
              </c:ext>
            </c:extLst>
          </c:dPt>
          <c:dPt>
            <c:idx val="2"/>
            <c:bubble3D val="0"/>
            <c:spPr>
              <a:solidFill>
                <a:srgbClr val="92D050"/>
              </a:solidFill>
              <a:ln>
                <a:solidFill>
                  <a:srgbClr val="BD9B08"/>
                </a:solidFill>
              </a:ln>
            </c:spPr>
            <c:extLst>
              <c:ext xmlns:c16="http://schemas.microsoft.com/office/drawing/2014/chart" uri="{C3380CC4-5D6E-409C-BE32-E72D297353CC}">
                <c16:uniqueId val="{00000005-9E9A-421F-82ED-A819C65AA91A}"/>
              </c:ext>
            </c:extLst>
          </c:dPt>
          <c:dPt>
            <c:idx val="3"/>
            <c:bubble3D val="0"/>
            <c:spPr>
              <a:solidFill>
                <a:srgbClr val="717171"/>
              </a:solidFill>
              <a:ln>
                <a:solidFill>
                  <a:srgbClr val="BD9B08"/>
                </a:solidFill>
              </a:ln>
            </c:spPr>
            <c:extLst>
              <c:ext xmlns:c16="http://schemas.microsoft.com/office/drawing/2014/chart" uri="{C3380CC4-5D6E-409C-BE32-E72D297353CC}">
                <c16:uniqueId val="{00000007-9E9A-421F-82ED-A819C65AA91A}"/>
              </c:ext>
            </c:extLst>
          </c:dPt>
          <c:dLbls>
            <c:dLbl>
              <c:idx val="0"/>
              <c:layout>
                <c:manualLayout>
                  <c:x val="-3.3841125189300603E-2"/>
                  <c:y val="-3.7302725968436166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3C9D-4954-9649-907DB77CE069}"/>
                </c:ext>
              </c:extLst>
            </c:dLbl>
            <c:dLbl>
              <c:idx val="1"/>
              <c:layout>
                <c:manualLayout>
                  <c:x val="-3.6603292608728528E-3"/>
                  <c:y val="1.80058518510150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C9D-4954-9649-907DB77CE069}"/>
                </c:ext>
              </c:extLst>
            </c:dLbl>
            <c:dLbl>
              <c:idx val="2"/>
              <c:layout>
                <c:manualLayout>
                  <c:x val="6.7681895093062603E-3"/>
                  <c:y val="1.7216642754662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E9A-421F-82ED-A819C65AA91A}"/>
                </c:ext>
              </c:extLst>
            </c:dLbl>
            <c:dLbl>
              <c:idx val="3"/>
              <c:layout>
                <c:manualLayout>
                  <c:x val="-1.055720199038231E-3"/>
                  <c:y val="-1.71333675082233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E9A-421F-82ED-A819C65AA91A}"/>
                </c:ext>
              </c:extLst>
            </c:dLbl>
            <c:spPr>
              <a:noFill/>
              <a:ln>
                <a:noFill/>
              </a:ln>
              <a:effectLst/>
            </c:spPr>
            <c:txPr>
              <a:bodyPr/>
              <a:lstStyle/>
              <a:p>
                <a:pPr>
                  <a:defRPr sz="1100" b="1">
                    <a:solidFill>
                      <a:schemeClr val="bg1"/>
                    </a:solidFill>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Sheet1!$A$2:$A$5</c:f>
              <c:strCache>
                <c:ptCount val="4"/>
                <c:pt idx="0">
                  <c:v>18-34</c:v>
                </c:pt>
                <c:pt idx="1">
                  <c:v>35-49</c:v>
                </c:pt>
                <c:pt idx="2">
                  <c:v>50-64</c:v>
                </c:pt>
                <c:pt idx="3">
                  <c:v>65+</c:v>
                </c:pt>
              </c:strCache>
            </c:strRef>
          </c:cat>
          <c:val>
            <c:numRef>
              <c:f>Sheet1!$B$2:$B$5</c:f>
              <c:numCache>
                <c:formatCode>General</c:formatCode>
                <c:ptCount val="4"/>
                <c:pt idx="0">
                  <c:v>29.1</c:v>
                </c:pt>
                <c:pt idx="1">
                  <c:v>26.5</c:v>
                </c:pt>
                <c:pt idx="2">
                  <c:v>26.7</c:v>
                </c:pt>
                <c:pt idx="3">
                  <c:v>17.7</c:v>
                </c:pt>
              </c:numCache>
            </c:numRef>
          </c:val>
          <c:extLst>
            <c:ext xmlns:c16="http://schemas.microsoft.com/office/drawing/2014/chart" uri="{C3380CC4-5D6E-409C-BE32-E72D297353CC}">
              <c16:uniqueId val="{00000004-3C9D-4954-9649-907DB77CE069}"/>
            </c:ext>
          </c:extLst>
        </c:ser>
        <c:dLbls>
          <c:showLegendKey val="0"/>
          <c:showVal val="0"/>
          <c:showCatName val="0"/>
          <c:showSerName val="0"/>
          <c:showPercent val="0"/>
          <c:showBubbleSize val="0"/>
          <c:showLeaderLines val="0"/>
        </c:dLbls>
        <c:firstSliceAng val="0"/>
        <c:holeSize val="50"/>
      </c:doughnutChart>
    </c:plotArea>
    <c:legend>
      <c:legendPos val="b"/>
      <c:overlay val="0"/>
      <c:txPr>
        <a:bodyPr/>
        <a:lstStyle/>
        <a:p>
          <a:pPr>
            <a:defRPr sz="1100">
              <a:latin typeface="Arial" panose="020B0604020202020204" pitchFamily="34" charset="0"/>
              <a:cs typeface="Arial" panose="020B0604020202020204" pitchFamily="34" charset="0"/>
            </a:defRPr>
          </a:pPr>
          <a:endParaRPr lang="sr-Latn-RS"/>
        </a:p>
      </c:txPr>
    </c:legend>
    <c:plotVisOnly val="1"/>
    <c:dispBlanksAs val="zero"/>
    <c:showDLblsOverMax val="0"/>
  </c:chart>
  <c:txPr>
    <a:bodyPr/>
    <a:lstStyle/>
    <a:p>
      <a:pPr>
        <a:defRPr sz="1800"/>
      </a:pPr>
      <a:endParaRPr lang="sr-Latn-R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Within a maximum of 10 years</c:v>
                </c:pt>
              </c:strCache>
            </c:strRef>
          </c:tx>
          <c:spPr>
            <a:solidFill>
              <a:srgbClr val="BD9B08"/>
            </a:solidFill>
            <a:ln>
              <a:solidFill>
                <a:srgbClr val="FFFFFF"/>
              </a:solidFill>
            </a:ln>
          </c:spPr>
          <c:invertIfNegative val="0"/>
          <c:dLbls>
            <c:spPr>
              <a:noFill/>
              <a:ln>
                <a:noFill/>
              </a:ln>
              <a:effectLst/>
            </c:spPr>
            <c:txPr>
              <a:bodyPr/>
              <a:lstStyle/>
              <a:p>
                <a:pPr>
                  <a:defRPr sz="1100" b="1">
                    <a:solidFill>
                      <a:schemeClr val="bg1"/>
                    </a:solidFill>
                  </a:defRPr>
                </a:pPr>
                <a:endParaRPr lang="sr-Latn-R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Sheet1!$B$2:$B$5</c:f>
              <c:numCache>
                <c:formatCode>0.0</c:formatCode>
                <c:ptCount val="4"/>
                <c:pt idx="0">
                  <c:v>33.979443479880082</c:v>
                </c:pt>
                <c:pt idx="1">
                  <c:v>38.71496246394841</c:v>
                </c:pt>
                <c:pt idx="2">
                  <c:v>26.300744348491346</c:v>
                </c:pt>
                <c:pt idx="3">
                  <c:v>21.163786481383276</c:v>
                </c:pt>
              </c:numCache>
            </c:numRef>
          </c:val>
          <c:extLst>
            <c:ext xmlns:c16="http://schemas.microsoft.com/office/drawing/2014/chart" uri="{C3380CC4-5D6E-409C-BE32-E72D297353CC}">
              <c16:uniqueId val="{00000000-0FDF-4152-80C5-4C7C4549BFF4}"/>
            </c:ext>
          </c:extLst>
        </c:ser>
        <c:ser>
          <c:idx val="1"/>
          <c:order val="1"/>
          <c:tx>
            <c:strRef>
              <c:f>Sheet1!$C$1</c:f>
              <c:strCache>
                <c:ptCount val="1"/>
                <c:pt idx="0">
                  <c:v>Within a maximum of 15 years</c:v>
                </c:pt>
              </c:strCache>
            </c:strRef>
          </c:tx>
          <c:spPr>
            <a:solidFill>
              <a:srgbClr val="E60D7F"/>
            </a:solidFill>
            <a:ln>
              <a:solidFill>
                <a:srgbClr val="FFFFFF"/>
              </a:solidFill>
            </a:ln>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2-0FDF-4152-80C5-4C7C4549BFF4}"/>
                </c:ext>
              </c:extLst>
            </c:dLbl>
            <c:spPr>
              <a:noFill/>
              <a:ln>
                <a:noFill/>
              </a:ln>
              <a:effectLst/>
            </c:spPr>
            <c:txPr>
              <a:bodyPr/>
              <a:lstStyle/>
              <a:p>
                <a:pPr>
                  <a:defRPr sz="1100" b="1">
                    <a:solidFill>
                      <a:srgbClr val="FFFFFF"/>
                    </a:solidFill>
                  </a:defRPr>
                </a:pPr>
                <a:endParaRPr lang="sr-Latn-R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Sheet1!$C$2:$C$5</c:f>
              <c:numCache>
                <c:formatCode>0.0</c:formatCode>
                <c:ptCount val="4"/>
                <c:pt idx="0">
                  <c:v>19.42394808057022</c:v>
                </c:pt>
                <c:pt idx="1">
                  <c:v>21.1</c:v>
                </c:pt>
                <c:pt idx="2">
                  <c:v>16.600000000000001</c:v>
                </c:pt>
                <c:pt idx="3">
                  <c:v>18.786987589798557</c:v>
                </c:pt>
              </c:numCache>
            </c:numRef>
          </c:val>
          <c:extLst>
            <c:ext xmlns:c16="http://schemas.microsoft.com/office/drawing/2014/chart" uri="{C3380CC4-5D6E-409C-BE32-E72D297353CC}">
              <c16:uniqueId val="{00000003-0FDF-4152-80C5-4C7C4549BFF4}"/>
            </c:ext>
          </c:extLst>
        </c:ser>
        <c:ser>
          <c:idx val="2"/>
          <c:order val="2"/>
          <c:tx>
            <c:strRef>
              <c:f>Sheet1!$D$1</c:f>
              <c:strCache>
                <c:ptCount val="1"/>
                <c:pt idx="0">
                  <c:v>Within a maximum of 20 years</c:v>
                </c:pt>
              </c:strCache>
            </c:strRef>
          </c:tx>
          <c:spPr>
            <a:solidFill>
              <a:srgbClr val="FFFFFF">
                <a:lumMod val="75000"/>
              </a:srgbClr>
            </a:solidFill>
            <a:ln>
              <a:solidFill>
                <a:srgbClr val="FFFFFF"/>
              </a:solidFill>
            </a:ln>
          </c:spPr>
          <c:invertIfNegative val="0"/>
          <c:dLbls>
            <c:spPr>
              <a:noFill/>
              <a:ln>
                <a:noFill/>
              </a:ln>
              <a:effectLst/>
            </c:spPr>
            <c:txPr>
              <a:bodyPr/>
              <a:lstStyle/>
              <a:p>
                <a:pPr>
                  <a:defRPr sz="1100" b="1">
                    <a:solidFill>
                      <a:schemeClr val="bg1"/>
                    </a:solidFill>
                  </a:defRPr>
                </a:pPr>
                <a:endParaRPr lang="sr-Latn-R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Sheet1!$D$2:$D$5</c:f>
              <c:numCache>
                <c:formatCode>0.0</c:formatCode>
                <c:ptCount val="4"/>
                <c:pt idx="0">
                  <c:v>17.66247694719878</c:v>
                </c:pt>
                <c:pt idx="1">
                  <c:v>17.244763155074377</c:v>
                </c:pt>
                <c:pt idx="2">
                  <c:v>17.937517113440766</c:v>
                </c:pt>
                <c:pt idx="3">
                  <c:v>24.762419228201431</c:v>
                </c:pt>
              </c:numCache>
            </c:numRef>
          </c:val>
          <c:extLst>
            <c:ext xmlns:c16="http://schemas.microsoft.com/office/drawing/2014/chart" uri="{C3380CC4-5D6E-409C-BE32-E72D297353CC}">
              <c16:uniqueId val="{00000004-0FDF-4152-80C5-4C7C4549BFF4}"/>
            </c:ext>
          </c:extLst>
        </c:ser>
        <c:ser>
          <c:idx val="3"/>
          <c:order val="3"/>
          <c:tx>
            <c:strRef>
              <c:f>Sheet1!$E$1</c:f>
              <c:strCache>
                <c:ptCount val="1"/>
                <c:pt idx="0">
                  <c:v>Never</c:v>
                </c:pt>
              </c:strCache>
            </c:strRef>
          </c:tx>
          <c:spPr>
            <a:solidFill>
              <a:srgbClr val="717171"/>
            </a:solidFill>
            <a:ln>
              <a:solidFill>
                <a:srgbClr val="FFFFFF"/>
              </a:solidFill>
            </a:ln>
          </c:spPr>
          <c:invertIfNegative val="0"/>
          <c:dLbls>
            <c:spPr>
              <a:noFill/>
              <a:ln>
                <a:noFill/>
              </a:ln>
              <a:effectLst/>
            </c:spPr>
            <c:txPr>
              <a:bodyPr/>
              <a:lstStyle/>
              <a:p>
                <a:pPr>
                  <a:defRPr sz="1100" b="1">
                    <a:solidFill>
                      <a:srgbClr val="FFFFFF"/>
                    </a:solidFill>
                  </a:defRPr>
                </a:pPr>
                <a:endParaRPr lang="sr-Latn-R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Sheet1!$E$2:$E$5</c:f>
              <c:numCache>
                <c:formatCode>0.0</c:formatCode>
                <c:ptCount val="4"/>
                <c:pt idx="0">
                  <c:v>28.934131492350438</c:v>
                </c:pt>
                <c:pt idx="1">
                  <c:v>22.997180630405012</c:v>
                </c:pt>
                <c:pt idx="2">
                  <c:v>39.215625559564067</c:v>
                </c:pt>
                <c:pt idx="3">
                  <c:v>35.200000000000003</c:v>
                </c:pt>
              </c:numCache>
            </c:numRef>
          </c:val>
          <c:extLst>
            <c:ext xmlns:c16="http://schemas.microsoft.com/office/drawing/2014/chart" uri="{C3380CC4-5D6E-409C-BE32-E72D297353CC}">
              <c16:uniqueId val="{00000007-0FDF-4152-80C5-4C7C4549BFF4}"/>
            </c:ext>
          </c:extLst>
        </c:ser>
        <c:dLbls>
          <c:showLegendKey val="0"/>
          <c:showVal val="0"/>
          <c:showCatName val="0"/>
          <c:showSerName val="0"/>
          <c:showPercent val="0"/>
          <c:showBubbleSize val="0"/>
        </c:dLbls>
        <c:gapWidth val="66"/>
        <c:overlap val="100"/>
        <c:axId val="128345216"/>
        <c:axId val="128346752"/>
      </c:barChart>
      <c:catAx>
        <c:axId val="128345216"/>
        <c:scaling>
          <c:orientation val="minMax"/>
        </c:scaling>
        <c:delete val="0"/>
        <c:axPos val="b"/>
        <c:numFmt formatCode="General" sourceLinked="0"/>
        <c:majorTickMark val="out"/>
        <c:minorTickMark val="none"/>
        <c:tickLblPos val="nextTo"/>
        <c:spPr>
          <a:ln>
            <a:noFill/>
          </a:ln>
        </c:spPr>
        <c:txPr>
          <a:bodyPr/>
          <a:lstStyle/>
          <a:p>
            <a:pPr>
              <a:defRPr sz="1000" b="1">
                <a:solidFill>
                  <a:schemeClr val="bg2">
                    <a:lumMod val="25000"/>
                  </a:schemeClr>
                </a:solidFill>
                <a:latin typeface="Arial" panose="020B0604020202020204" pitchFamily="34" charset="0"/>
                <a:cs typeface="Arial" panose="020B0604020202020204" pitchFamily="34" charset="0"/>
              </a:defRPr>
            </a:pPr>
            <a:endParaRPr lang="sr-Latn-RS"/>
          </a:p>
        </c:txPr>
        <c:crossAx val="128346752"/>
        <c:crosses val="autoZero"/>
        <c:auto val="1"/>
        <c:lblAlgn val="ctr"/>
        <c:lblOffset val="100"/>
        <c:noMultiLvlLbl val="0"/>
      </c:catAx>
      <c:valAx>
        <c:axId val="128346752"/>
        <c:scaling>
          <c:orientation val="minMax"/>
        </c:scaling>
        <c:delete val="1"/>
        <c:axPos val="l"/>
        <c:numFmt formatCode="0.0" sourceLinked="1"/>
        <c:majorTickMark val="out"/>
        <c:minorTickMark val="none"/>
        <c:tickLblPos val="none"/>
        <c:crossAx val="128345216"/>
        <c:crosses val="autoZero"/>
        <c:crossBetween val="between"/>
      </c:valAx>
    </c:plotArea>
    <c:legend>
      <c:legendPos val="b"/>
      <c:layout>
        <c:manualLayout>
          <c:xMode val="edge"/>
          <c:yMode val="edge"/>
          <c:x val="4.0594059852599333E-2"/>
          <c:y val="0.95315856028367518"/>
          <c:w val="0.95891692031187192"/>
          <c:h val="4.4248246582855449E-2"/>
        </c:manualLayout>
      </c:layout>
      <c:overlay val="0"/>
      <c:txPr>
        <a:bodyPr/>
        <a:lstStyle/>
        <a:p>
          <a:pPr>
            <a:defRPr sz="1100" b="0">
              <a:solidFill>
                <a:schemeClr val="bg2">
                  <a:lumMod val="25000"/>
                </a:schemeClr>
              </a:solidFill>
              <a:latin typeface="Arial" panose="020B0604020202020204" pitchFamily="34" charset="0"/>
              <a:cs typeface="Arial" panose="020B0604020202020204" pitchFamily="34" charset="0"/>
            </a:defRPr>
          </a:pPr>
          <a:endParaRPr lang="sr-Latn-RS"/>
        </a:p>
      </c:txPr>
    </c:legend>
    <c:plotVisOnly val="1"/>
    <c:dispBlanksAs val="gap"/>
    <c:showDLblsOverMax val="0"/>
  </c:chart>
  <c:txPr>
    <a:bodyPr/>
    <a:lstStyle/>
    <a:p>
      <a:pPr>
        <a:defRPr sz="1800"/>
      </a:pPr>
      <a:endParaRPr lang="sr-Latn-R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Refuses to respond</c:v>
                </c:pt>
              </c:strCache>
            </c:strRef>
          </c:tx>
          <c:spPr>
            <a:solidFill>
              <a:srgbClr val="717171"/>
            </a:solidFill>
            <a:ln>
              <a:solidFill>
                <a:srgbClr val="FFFFFF"/>
              </a:solidFill>
            </a:ln>
          </c:spPr>
          <c:invertIfNegative val="0"/>
          <c:dLbls>
            <c:spPr>
              <a:noFill/>
              <a:ln>
                <a:noFill/>
              </a:ln>
              <a:effectLst/>
            </c:spPr>
            <c:txPr>
              <a:bodyPr/>
              <a:lstStyle/>
              <a:p>
                <a:pPr>
                  <a:defRPr sz="1100" b="1">
                    <a:solidFill>
                      <a:schemeClr val="bg1"/>
                    </a:solidFill>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Sheet1!$B$2:$B$5</c:f>
              <c:numCache>
                <c:formatCode>0.0</c:formatCode>
                <c:ptCount val="4"/>
                <c:pt idx="0">
                  <c:v>5.4</c:v>
                </c:pt>
                <c:pt idx="1">
                  <c:v>3.4710849838549249</c:v>
                </c:pt>
                <c:pt idx="2">
                  <c:v>8.8921330440566937</c:v>
                </c:pt>
                <c:pt idx="3">
                  <c:v>7.3813405906120257</c:v>
                </c:pt>
              </c:numCache>
            </c:numRef>
          </c:val>
          <c:extLst>
            <c:ext xmlns:c16="http://schemas.microsoft.com/office/drawing/2014/chart" uri="{C3380CC4-5D6E-409C-BE32-E72D297353CC}">
              <c16:uniqueId val="{00000000-0FDF-4152-80C5-4C7C4549BFF4}"/>
            </c:ext>
          </c:extLst>
        </c:ser>
        <c:ser>
          <c:idx val="1"/>
          <c:order val="1"/>
          <c:tx>
            <c:strRef>
              <c:f>Sheet1!$C$1</c:f>
              <c:strCache>
                <c:ptCount val="1"/>
                <c:pt idx="0">
                  <c:v>No</c:v>
                </c:pt>
              </c:strCache>
            </c:strRef>
          </c:tx>
          <c:spPr>
            <a:solidFill>
              <a:srgbClr val="EA0A9F"/>
            </a:solidFill>
            <a:ln>
              <a:solidFill>
                <a:srgbClr val="FFFFFF"/>
              </a:solidFill>
            </a:ln>
          </c:spPr>
          <c:invertIfNegative val="0"/>
          <c:dLbls>
            <c:spPr>
              <a:noFill/>
              <a:ln>
                <a:noFill/>
              </a:ln>
              <a:effectLst/>
            </c:spPr>
            <c:txPr>
              <a:bodyPr/>
              <a:lstStyle/>
              <a:p>
                <a:pPr>
                  <a:defRPr sz="1100" b="1">
                    <a:solidFill>
                      <a:schemeClr val="bg1"/>
                    </a:solidFill>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Sheet1!$C$2:$C$5</c:f>
              <c:numCache>
                <c:formatCode>0.0</c:formatCode>
                <c:ptCount val="4"/>
                <c:pt idx="0">
                  <c:v>51.473096970135707</c:v>
                </c:pt>
                <c:pt idx="1">
                  <c:v>51.1</c:v>
                </c:pt>
                <c:pt idx="2">
                  <c:v>52.1</c:v>
                </c:pt>
                <c:pt idx="3">
                  <c:v>49.735746038668509</c:v>
                </c:pt>
              </c:numCache>
            </c:numRef>
          </c:val>
          <c:extLst>
            <c:ext xmlns:c16="http://schemas.microsoft.com/office/drawing/2014/chart" uri="{C3380CC4-5D6E-409C-BE32-E72D297353CC}">
              <c16:uniqueId val="{00000003-0FDF-4152-80C5-4C7C4549BFF4}"/>
            </c:ext>
          </c:extLst>
        </c:ser>
        <c:ser>
          <c:idx val="2"/>
          <c:order val="2"/>
          <c:tx>
            <c:strRef>
              <c:f>Sheet1!$D$1</c:f>
              <c:strCache>
                <c:ptCount val="1"/>
                <c:pt idx="0">
                  <c:v>Yes</c:v>
                </c:pt>
              </c:strCache>
            </c:strRef>
          </c:tx>
          <c:spPr>
            <a:solidFill>
              <a:srgbClr val="BD9B08"/>
            </a:solidFill>
            <a:ln>
              <a:solidFill>
                <a:srgbClr val="FFFFFF"/>
              </a:solidFill>
            </a:ln>
          </c:spPr>
          <c:invertIfNegative val="0"/>
          <c:dLbls>
            <c:spPr>
              <a:noFill/>
              <a:ln>
                <a:noFill/>
              </a:ln>
              <a:effectLst/>
            </c:spPr>
            <c:txPr>
              <a:bodyPr/>
              <a:lstStyle/>
              <a:p>
                <a:pPr>
                  <a:defRPr sz="1100" b="1">
                    <a:solidFill>
                      <a:schemeClr val="bg1"/>
                    </a:solidFill>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Sheet1!$D$2:$D$5</c:f>
              <c:numCache>
                <c:formatCode>0.0</c:formatCode>
                <c:ptCount val="4"/>
                <c:pt idx="0">
                  <c:v>43.076017439720353</c:v>
                </c:pt>
                <c:pt idx="1">
                  <c:v>45.369216650287342</c:v>
                </c:pt>
                <c:pt idx="2">
                  <c:v>38.952352316523715</c:v>
                </c:pt>
                <c:pt idx="3">
                  <c:v>42.882913370719457</c:v>
                </c:pt>
              </c:numCache>
            </c:numRef>
          </c:val>
          <c:extLst>
            <c:ext xmlns:c16="http://schemas.microsoft.com/office/drawing/2014/chart" uri="{C3380CC4-5D6E-409C-BE32-E72D297353CC}">
              <c16:uniqueId val="{00000004-0FDF-4152-80C5-4C7C4549BFF4}"/>
            </c:ext>
          </c:extLst>
        </c:ser>
        <c:dLbls>
          <c:showLegendKey val="0"/>
          <c:showVal val="0"/>
          <c:showCatName val="0"/>
          <c:showSerName val="0"/>
          <c:showPercent val="0"/>
          <c:showBubbleSize val="0"/>
        </c:dLbls>
        <c:gapWidth val="95"/>
        <c:overlap val="100"/>
        <c:axId val="128440960"/>
        <c:axId val="128459136"/>
      </c:barChart>
      <c:catAx>
        <c:axId val="128440960"/>
        <c:scaling>
          <c:orientation val="minMax"/>
        </c:scaling>
        <c:delete val="0"/>
        <c:axPos val="b"/>
        <c:numFmt formatCode="General" sourceLinked="0"/>
        <c:majorTickMark val="none"/>
        <c:minorTickMark val="none"/>
        <c:tickLblPos val="nextTo"/>
        <c:txPr>
          <a:bodyPr/>
          <a:lstStyle/>
          <a:p>
            <a:pPr>
              <a:defRPr sz="1000">
                <a:solidFill>
                  <a:schemeClr val="tx1"/>
                </a:solidFill>
              </a:defRPr>
            </a:pPr>
            <a:endParaRPr lang="sr-Latn-RS"/>
          </a:p>
        </c:txPr>
        <c:crossAx val="128459136"/>
        <c:crosses val="autoZero"/>
        <c:auto val="1"/>
        <c:lblAlgn val="ctr"/>
        <c:lblOffset val="100"/>
        <c:noMultiLvlLbl val="0"/>
      </c:catAx>
      <c:valAx>
        <c:axId val="128459136"/>
        <c:scaling>
          <c:orientation val="minMax"/>
          <c:max val="100"/>
        </c:scaling>
        <c:delete val="0"/>
        <c:axPos val="l"/>
        <c:majorGridlines/>
        <c:numFmt formatCode="0" sourceLinked="0"/>
        <c:majorTickMark val="none"/>
        <c:minorTickMark val="none"/>
        <c:tickLblPos val="nextTo"/>
        <c:txPr>
          <a:bodyPr/>
          <a:lstStyle/>
          <a:p>
            <a:pPr>
              <a:defRPr sz="1100" b="1">
                <a:solidFill>
                  <a:schemeClr val="bg2">
                    <a:lumMod val="25000"/>
                  </a:schemeClr>
                </a:solidFill>
                <a:latin typeface="Arial" panose="020B0604020202020204" pitchFamily="34" charset="0"/>
                <a:cs typeface="Arial" panose="020B0604020202020204" pitchFamily="34" charset="0"/>
              </a:defRPr>
            </a:pPr>
            <a:endParaRPr lang="sr-Latn-RS"/>
          </a:p>
        </c:txPr>
        <c:crossAx val="128440960"/>
        <c:crosses val="autoZero"/>
        <c:crossBetween val="between"/>
      </c:valAx>
      <c:dTable>
        <c:showHorzBorder val="1"/>
        <c:showVertBorder val="1"/>
        <c:showOutline val="1"/>
        <c:showKeys val="1"/>
        <c:txPr>
          <a:bodyPr/>
          <a:lstStyle/>
          <a:p>
            <a:pPr rtl="0">
              <a:defRPr sz="1100">
                <a:solidFill>
                  <a:schemeClr val="bg2">
                    <a:lumMod val="25000"/>
                  </a:schemeClr>
                </a:solidFill>
                <a:latin typeface="Arial" panose="020B0604020202020204" pitchFamily="34" charset="0"/>
                <a:cs typeface="Arial" panose="020B0604020202020204" pitchFamily="34" charset="0"/>
              </a:defRPr>
            </a:pPr>
            <a:endParaRPr lang="sr-Latn-RS"/>
          </a:p>
        </c:txPr>
      </c:dTable>
    </c:plotArea>
    <c:plotVisOnly val="1"/>
    <c:dispBlanksAs val="gap"/>
    <c:showDLblsOverMax val="0"/>
  </c:chart>
  <c:txPr>
    <a:bodyPr/>
    <a:lstStyle/>
    <a:p>
      <a:pPr>
        <a:defRPr sz="1800"/>
      </a:pPr>
      <a:endParaRPr lang="sr-Latn-R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Economy, market development and agriculture</c:v>
                </c:pt>
              </c:strCache>
            </c:strRef>
          </c:tx>
          <c:spPr>
            <a:solidFill>
              <a:srgbClr val="BD9B08"/>
            </a:solidFill>
            <a:ln>
              <a:solidFill>
                <a:srgbClr val="FFFFFF"/>
              </a:solidFill>
            </a:ln>
          </c:spPr>
          <c:invertIfNegative val="0"/>
          <c:dLbls>
            <c:spPr>
              <a:noFill/>
              <a:ln>
                <a:noFill/>
              </a:ln>
              <a:effectLst/>
            </c:spPr>
            <c:txPr>
              <a:bodyPr/>
              <a:lstStyle/>
              <a:p>
                <a:pPr>
                  <a:defRPr sz="1100" b="1">
                    <a:solidFill>
                      <a:schemeClr val="bg1"/>
                    </a:solidFill>
                  </a:defRPr>
                </a:pPr>
                <a:endParaRPr lang="sr-Latn-R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Sheet1!$B$2:$B$5</c:f>
              <c:numCache>
                <c:formatCode>0.0</c:formatCode>
                <c:ptCount val="4"/>
                <c:pt idx="0">
                  <c:v>40.198834429632804</c:v>
                </c:pt>
                <c:pt idx="1">
                  <c:v>40.370169082828205</c:v>
                </c:pt>
                <c:pt idx="2">
                  <c:v>39.734850749327364</c:v>
                </c:pt>
                <c:pt idx="3">
                  <c:v>42.497594634069323</c:v>
                </c:pt>
              </c:numCache>
            </c:numRef>
          </c:val>
          <c:extLst>
            <c:ext xmlns:c16="http://schemas.microsoft.com/office/drawing/2014/chart" uri="{C3380CC4-5D6E-409C-BE32-E72D297353CC}">
              <c16:uniqueId val="{00000000-0FDF-4152-80C5-4C7C4549BFF4}"/>
            </c:ext>
          </c:extLst>
        </c:ser>
        <c:ser>
          <c:idx val="1"/>
          <c:order val="1"/>
          <c:tx>
            <c:strRef>
              <c:f>Sheet1!$C$1</c:f>
              <c:strCache>
                <c:ptCount val="1"/>
                <c:pt idx="0">
                  <c:v>Infrastructure development in transport and energy sector</c:v>
                </c:pt>
              </c:strCache>
            </c:strRef>
          </c:tx>
          <c:spPr>
            <a:solidFill>
              <a:srgbClr val="E60D7F"/>
            </a:solidFill>
            <a:ln>
              <a:solidFill>
                <a:srgbClr val="FFFFFF"/>
              </a:solidFill>
            </a:ln>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2-0FDF-4152-80C5-4C7C4549BFF4}"/>
                </c:ext>
              </c:extLst>
            </c:dLbl>
            <c:spPr>
              <a:noFill/>
              <a:ln>
                <a:noFill/>
              </a:ln>
              <a:effectLst/>
            </c:spPr>
            <c:txPr>
              <a:bodyPr/>
              <a:lstStyle/>
              <a:p>
                <a:pPr>
                  <a:defRPr sz="1100" b="1">
                    <a:solidFill>
                      <a:srgbClr val="FFFFFF"/>
                    </a:solidFill>
                  </a:defRPr>
                </a:pPr>
                <a:endParaRPr lang="sr-Latn-R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Sheet1!$C$2:$C$5</c:f>
              <c:numCache>
                <c:formatCode>0.0</c:formatCode>
                <c:ptCount val="4"/>
                <c:pt idx="0">
                  <c:v>17.143132766886804</c:v>
                </c:pt>
                <c:pt idx="1">
                  <c:v>14.74018163980897</c:v>
                </c:pt>
                <c:pt idx="2">
                  <c:v>21.21924226563144</c:v>
                </c:pt>
                <c:pt idx="3">
                  <c:v>20.979711384407562</c:v>
                </c:pt>
              </c:numCache>
            </c:numRef>
          </c:val>
          <c:extLst>
            <c:ext xmlns:c16="http://schemas.microsoft.com/office/drawing/2014/chart" uri="{C3380CC4-5D6E-409C-BE32-E72D297353CC}">
              <c16:uniqueId val="{00000003-0FDF-4152-80C5-4C7C4549BFF4}"/>
            </c:ext>
          </c:extLst>
        </c:ser>
        <c:ser>
          <c:idx val="2"/>
          <c:order val="2"/>
          <c:tx>
            <c:strRef>
              <c:f>Sheet1!$D$1</c:f>
              <c:strCache>
                <c:ptCount val="1"/>
                <c:pt idx="0">
                  <c:v>Rule of law and the fight against corruption</c:v>
                </c:pt>
              </c:strCache>
            </c:strRef>
          </c:tx>
          <c:spPr>
            <a:solidFill>
              <a:srgbClr val="FFFFFF">
                <a:lumMod val="75000"/>
              </a:srgbClr>
            </a:solidFill>
            <a:ln>
              <a:solidFill>
                <a:srgbClr val="FFFFFF"/>
              </a:solidFill>
            </a:ln>
          </c:spPr>
          <c:invertIfNegative val="0"/>
          <c:dLbls>
            <c:spPr>
              <a:noFill/>
              <a:ln>
                <a:noFill/>
              </a:ln>
              <a:effectLst/>
            </c:spPr>
            <c:txPr>
              <a:bodyPr/>
              <a:lstStyle/>
              <a:p>
                <a:pPr>
                  <a:defRPr sz="1100" b="1">
                    <a:solidFill>
                      <a:schemeClr val="bg1"/>
                    </a:solidFill>
                  </a:defRPr>
                </a:pPr>
                <a:endParaRPr lang="sr-Latn-R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Sheet1!$D$2:$D$5</c:f>
              <c:numCache>
                <c:formatCode>0.0</c:formatCode>
                <c:ptCount val="4"/>
                <c:pt idx="0">
                  <c:v>40.1</c:v>
                </c:pt>
                <c:pt idx="1">
                  <c:v>43.15713851495407</c:v>
                </c:pt>
                <c:pt idx="2">
                  <c:v>34.870714113374461</c:v>
                </c:pt>
                <c:pt idx="3">
                  <c:v>33.137198957568557</c:v>
                </c:pt>
              </c:numCache>
            </c:numRef>
          </c:val>
          <c:extLst>
            <c:ext xmlns:c16="http://schemas.microsoft.com/office/drawing/2014/chart" uri="{C3380CC4-5D6E-409C-BE32-E72D297353CC}">
              <c16:uniqueId val="{00000004-0FDF-4152-80C5-4C7C4549BFF4}"/>
            </c:ext>
          </c:extLst>
        </c:ser>
        <c:ser>
          <c:idx val="3"/>
          <c:order val="3"/>
          <c:tx>
            <c:strRef>
              <c:f>Sheet1!$E$1</c:f>
              <c:strCache>
                <c:ptCount val="1"/>
                <c:pt idx="0">
                  <c:v>Does not know/ Does not want to answer</c:v>
                </c:pt>
              </c:strCache>
            </c:strRef>
          </c:tx>
          <c:spPr>
            <a:solidFill>
              <a:srgbClr val="717171"/>
            </a:solidFill>
            <a:ln>
              <a:solidFill>
                <a:srgbClr val="FFFFFF"/>
              </a:solidFill>
            </a:ln>
          </c:spPr>
          <c:invertIfNegative val="0"/>
          <c:dLbls>
            <c:spPr>
              <a:noFill/>
              <a:ln>
                <a:noFill/>
              </a:ln>
              <a:effectLst/>
            </c:spPr>
            <c:txPr>
              <a:bodyPr/>
              <a:lstStyle/>
              <a:p>
                <a:pPr>
                  <a:defRPr sz="1100" b="1">
                    <a:solidFill>
                      <a:srgbClr val="FFFFFF"/>
                    </a:solidFill>
                  </a:defRPr>
                </a:pPr>
                <a:endParaRPr lang="sr-Latn-R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Sheet1!$E$2:$E$5</c:f>
              <c:numCache>
                <c:formatCode>0.0</c:formatCode>
                <c:ptCount val="4"/>
                <c:pt idx="0">
                  <c:v>2.6220364856140157</c:v>
                </c:pt>
                <c:pt idx="1">
                  <c:v>1.7325107624083589</c:v>
                </c:pt>
                <c:pt idx="2">
                  <c:v>4.1751928716672158</c:v>
                </c:pt>
                <c:pt idx="3">
                  <c:v>3.3854950239545412</c:v>
                </c:pt>
              </c:numCache>
            </c:numRef>
          </c:val>
          <c:extLst>
            <c:ext xmlns:c16="http://schemas.microsoft.com/office/drawing/2014/chart" uri="{C3380CC4-5D6E-409C-BE32-E72D297353CC}">
              <c16:uniqueId val="{00000007-0FDF-4152-80C5-4C7C4549BFF4}"/>
            </c:ext>
          </c:extLst>
        </c:ser>
        <c:dLbls>
          <c:showLegendKey val="0"/>
          <c:showVal val="0"/>
          <c:showCatName val="0"/>
          <c:showSerName val="0"/>
          <c:showPercent val="0"/>
          <c:showBubbleSize val="0"/>
        </c:dLbls>
        <c:gapWidth val="66"/>
        <c:overlap val="100"/>
        <c:axId val="128601472"/>
        <c:axId val="128611456"/>
      </c:barChart>
      <c:catAx>
        <c:axId val="128601472"/>
        <c:scaling>
          <c:orientation val="minMax"/>
        </c:scaling>
        <c:delete val="0"/>
        <c:axPos val="b"/>
        <c:numFmt formatCode="General" sourceLinked="0"/>
        <c:majorTickMark val="out"/>
        <c:minorTickMark val="none"/>
        <c:tickLblPos val="nextTo"/>
        <c:spPr>
          <a:ln>
            <a:noFill/>
          </a:ln>
        </c:spPr>
        <c:txPr>
          <a:bodyPr/>
          <a:lstStyle/>
          <a:p>
            <a:pPr>
              <a:defRPr sz="1000" b="1">
                <a:solidFill>
                  <a:schemeClr val="bg2">
                    <a:lumMod val="25000"/>
                  </a:schemeClr>
                </a:solidFill>
                <a:latin typeface="Arial" panose="020B0604020202020204" pitchFamily="34" charset="0"/>
                <a:cs typeface="Arial" panose="020B0604020202020204" pitchFamily="34" charset="0"/>
              </a:defRPr>
            </a:pPr>
            <a:endParaRPr lang="sr-Latn-RS"/>
          </a:p>
        </c:txPr>
        <c:crossAx val="128611456"/>
        <c:crosses val="autoZero"/>
        <c:auto val="1"/>
        <c:lblAlgn val="ctr"/>
        <c:lblOffset val="100"/>
        <c:noMultiLvlLbl val="0"/>
      </c:catAx>
      <c:valAx>
        <c:axId val="128611456"/>
        <c:scaling>
          <c:orientation val="minMax"/>
        </c:scaling>
        <c:delete val="1"/>
        <c:axPos val="l"/>
        <c:numFmt formatCode="0.0" sourceLinked="1"/>
        <c:majorTickMark val="out"/>
        <c:minorTickMark val="none"/>
        <c:tickLblPos val="none"/>
        <c:crossAx val="128601472"/>
        <c:crosses val="autoZero"/>
        <c:crossBetween val="between"/>
      </c:valAx>
    </c:plotArea>
    <c:legend>
      <c:legendPos val="b"/>
      <c:layout>
        <c:manualLayout>
          <c:xMode val="edge"/>
          <c:yMode val="edge"/>
          <c:x val="0.15031329550730202"/>
          <c:y val="0.8413109525781528"/>
          <c:w val="0.60637629508270086"/>
          <c:h val="0.15609590365482581"/>
        </c:manualLayout>
      </c:layout>
      <c:overlay val="0"/>
      <c:txPr>
        <a:bodyPr/>
        <a:lstStyle/>
        <a:p>
          <a:pPr>
            <a:defRPr sz="1100" b="0">
              <a:solidFill>
                <a:schemeClr val="bg2">
                  <a:lumMod val="25000"/>
                </a:schemeClr>
              </a:solidFill>
              <a:latin typeface="Arial" panose="020B0604020202020204" pitchFamily="34" charset="0"/>
              <a:cs typeface="Arial" panose="020B0604020202020204" pitchFamily="34" charset="0"/>
            </a:defRPr>
          </a:pPr>
          <a:endParaRPr lang="sr-Latn-RS"/>
        </a:p>
      </c:txPr>
    </c:legend>
    <c:plotVisOnly val="1"/>
    <c:dispBlanksAs val="gap"/>
    <c:showDLblsOverMax val="0"/>
  </c:chart>
  <c:txPr>
    <a:bodyPr/>
    <a:lstStyle/>
    <a:p>
      <a:pPr>
        <a:defRPr sz="1800"/>
      </a:pPr>
      <a:endParaRPr lang="sr-Latn-R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Does not know\ Does not want to answer</c:v>
                </c:pt>
              </c:strCache>
            </c:strRef>
          </c:tx>
          <c:spPr>
            <a:solidFill>
              <a:srgbClr val="717171"/>
            </a:solidFill>
            <a:ln>
              <a:solidFill>
                <a:srgbClr val="FFFFFF"/>
              </a:solidFill>
            </a:ln>
          </c:spPr>
          <c:invertIfNegative val="0"/>
          <c:dLbls>
            <c:spPr>
              <a:noFill/>
              <a:ln>
                <a:noFill/>
              </a:ln>
              <a:effectLst/>
            </c:spPr>
            <c:txPr>
              <a:bodyPr/>
              <a:lstStyle/>
              <a:p>
                <a:pPr>
                  <a:defRPr sz="1100" b="1">
                    <a:solidFill>
                      <a:schemeClr val="bg1"/>
                    </a:solidFill>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Sheet1!$B$2:$B$5</c:f>
              <c:numCache>
                <c:formatCode>0.0</c:formatCode>
                <c:ptCount val="4"/>
                <c:pt idx="0">
                  <c:v>1.0025885205466318</c:v>
                </c:pt>
                <c:pt idx="1">
                  <c:v>1.074587766777648</c:v>
                </c:pt>
                <c:pt idx="2">
                  <c:v>0.94027487328718762</c:v>
                </c:pt>
                <c:pt idx="3">
                  <c:v>0</c:v>
                </c:pt>
              </c:numCache>
            </c:numRef>
          </c:val>
          <c:extLst>
            <c:ext xmlns:c16="http://schemas.microsoft.com/office/drawing/2014/chart" uri="{C3380CC4-5D6E-409C-BE32-E72D297353CC}">
              <c16:uniqueId val="{00000000-0FDF-4152-80C5-4C7C4549BFF4}"/>
            </c:ext>
          </c:extLst>
        </c:ser>
        <c:ser>
          <c:idx val="1"/>
          <c:order val="1"/>
          <c:tx>
            <c:strRef>
              <c:f>Sheet1!$C$1</c:f>
              <c:strCache>
                <c:ptCount val="1"/>
                <c:pt idx="0">
                  <c:v>No</c:v>
                </c:pt>
              </c:strCache>
            </c:strRef>
          </c:tx>
          <c:spPr>
            <a:solidFill>
              <a:srgbClr val="EA0A9F"/>
            </a:solidFill>
            <a:ln>
              <a:solidFill>
                <a:srgbClr val="FFFFFF"/>
              </a:solidFill>
            </a:ln>
          </c:spPr>
          <c:invertIfNegative val="0"/>
          <c:dLbls>
            <c:spPr>
              <a:noFill/>
              <a:ln>
                <a:noFill/>
              </a:ln>
              <a:effectLst/>
            </c:spPr>
            <c:txPr>
              <a:bodyPr/>
              <a:lstStyle/>
              <a:p>
                <a:pPr>
                  <a:defRPr sz="1100" b="1">
                    <a:solidFill>
                      <a:schemeClr val="bg1"/>
                    </a:solidFill>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Sheet1!$C$2:$C$5</c:f>
              <c:numCache>
                <c:formatCode>0.0</c:formatCode>
                <c:ptCount val="4"/>
                <c:pt idx="0">
                  <c:v>46.043644465710834</c:v>
                </c:pt>
                <c:pt idx="1">
                  <c:v>41.443721366851882</c:v>
                </c:pt>
                <c:pt idx="2">
                  <c:v>54.497628105151847</c:v>
                </c:pt>
                <c:pt idx="3">
                  <c:v>43.72537553089736</c:v>
                </c:pt>
              </c:numCache>
            </c:numRef>
          </c:val>
          <c:extLst>
            <c:ext xmlns:c16="http://schemas.microsoft.com/office/drawing/2014/chart" uri="{C3380CC4-5D6E-409C-BE32-E72D297353CC}">
              <c16:uniqueId val="{00000003-0FDF-4152-80C5-4C7C4549BFF4}"/>
            </c:ext>
          </c:extLst>
        </c:ser>
        <c:ser>
          <c:idx val="2"/>
          <c:order val="2"/>
          <c:tx>
            <c:strRef>
              <c:f>Sheet1!$D$1</c:f>
              <c:strCache>
                <c:ptCount val="1"/>
                <c:pt idx="0">
                  <c:v>Yes</c:v>
                </c:pt>
              </c:strCache>
            </c:strRef>
          </c:tx>
          <c:spPr>
            <a:solidFill>
              <a:srgbClr val="BD9B08"/>
            </a:solidFill>
            <a:ln>
              <a:solidFill>
                <a:srgbClr val="FFFFFF"/>
              </a:solidFill>
            </a:ln>
          </c:spPr>
          <c:invertIfNegative val="0"/>
          <c:dLbls>
            <c:spPr>
              <a:noFill/>
              <a:ln>
                <a:noFill/>
              </a:ln>
              <a:effectLst/>
            </c:spPr>
            <c:txPr>
              <a:bodyPr/>
              <a:lstStyle/>
              <a:p>
                <a:pPr>
                  <a:defRPr sz="1100" b="1">
                    <a:solidFill>
                      <a:schemeClr val="bg1"/>
                    </a:solidFill>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BiH</c:v>
                </c:pt>
                <c:pt idx="1">
                  <c:v>FBiH</c:v>
                </c:pt>
                <c:pt idx="2">
                  <c:v>RS</c:v>
                </c:pt>
                <c:pt idx="3">
                  <c:v>BD</c:v>
                </c:pt>
              </c:strCache>
            </c:strRef>
          </c:cat>
          <c:val>
            <c:numRef>
              <c:f>Sheet1!$D$2:$D$5</c:f>
              <c:numCache>
                <c:formatCode>0.0</c:formatCode>
                <c:ptCount val="4"/>
                <c:pt idx="0">
                  <c:v>52.95376701374223</c:v>
                </c:pt>
                <c:pt idx="1">
                  <c:v>57.481690866369739</c:v>
                </c:pt>
                <c:pt idx="2">
                  <c:v>44.562097021561392</c:v>
                </c:pt>
                <c:pt idx="3">
                  <c:v>56.274624469102626</c:v>
                </c:pt>
              </c:numCache>
            </c:numRef>
          </c:val>
          <c:extLst>
            <c:ext xmlns:c16="http://schemas.microsoft.com/office/drawing/2014/chart" uri="{C3380CC4-5D6E-409C-BE32-E72D297353CC}">
              <c16:uniqueId val="{00000004-0FDF-4152-80C5-4C7C4549BFF4}"/>
            </c:ext>
          </c:extLst>
        </c:ser>
        <c:dLbls>
          <c:showLegendKey val="0"/>
          <c:showVal val="0"/>
          <c:showCatName val="0"/>
          <c:showSerName val="0"/>
          <c:showPercent val="0"/>
          <c:showBubbleSize val="0"/>
        </c:dLbls>
        <c:gapWidth val="95"/>
        <c:overlap val="100"/>
        <c:axId val="128533632"/>
        <c:axId val="128535168"/>
      </c:barChart>
      <c:catAx>
        <c:axId val="128533632"/>
        <c:scaling>
          <c:orientation val="minMax"/>
        </c:scaling>
        <c:delete val="0"/>
        <c:axPos val="b"/>
        <c:numFmt formatCode="General" sourceLinked="0"/>
        <c:majorTickMark val="none"/>
        <c:minorTickMark val="none"/>
        <c:tickLblPos val="nextTo"/>
        <c:txPr>
          <a:bodyPr/>
          <a:lstStyle/>
          <a:p>
            <a:pPr>
              <a:defRPr sz="1000">
                <a:solidFill>
                  <a:schemeClr val="tx1"/>
                </a:solidFill>
              </a:defRPr>
            </a:pPr>
            <a:endParaRPr lang="sr-Latn-RS"/>
          </a:p>
        </c:txPr>
        <c:crossAx val="128535168"/>
        <c:crosses val="autoZero"/>
        <c:auto val="1"/>
        <c:lblAlgn val="ctr"/>
        <c:lblOffset val="100"/>
        <c:noMultiLvlLbl val="0"/>
      </c:catAx>
      <c:valAx>
        <c:axId val="128535168"/>
        <c:scaling>
          <c:orientation val="minMax"/>
          <c:max val="100"/>
        </c:scaling>
        <c:delete val="0"/>
        <c:axPos val="l"/>
        <c:majorGridlines/>
        <c:numFmt formatCode="0" sourceLinked="0"/>
        <c:majorTickMark val="none"/>
        <c:minorTickMark val="none"/>
        <c:tickLblPos val="nextTo"/>
        <c:txPr>
          <a:bodyPr/>
          <a:lstStyle/>
          <a:p>
            <a:pPr>
              <a:defRPr sz="1100" b="1">
                <a:solidFill>
                  <a:schemeClr val="bg2">
                    <a:lumMod val="25000"/>
                  </a:schemeClr>
                </a:solidFill>
                <a:latin typeface="Arial" panose="020B0604020202020204" pitchFamily="34" charset="0"/>
                <a:cs typeface="Arial" panose="020B0604020202020204" pitchFamily="34" charset="0"/>
              </a:defRPr>
            </a:pPr>
            <a:endParaRPr lang="sr-Latn-RS"/>
          </a:p>
        </c:txPr>
        <c:crossAx val="128533632"/>
        <c:crosses val="autoZero"/>
        <c:crossBetween val="between"/>
      </c:valAx>
      <c:dTable>
        <c:showHorzBorder val="1"/>
        <c:showVertBorder val="1"/>
        <c:showOutline val="1"/>
        <c:showKeys val="1"/>
        <c:txPr>
          <a:bodyPr/>
          <a:lstStyle/>
          <a:p>
            <a:pPr rtl="0">
              <a:defRPr sz="1100">
                <a:solidFill>
                  <a:schemeClr val="bg2">
                    <a:lumMod val="25000"/>
                  </a:schemeClr>
                </a:solidFill>
                <a:latin typeface="Arial" panose="020B0604020202020204" pitchFamily="34" charset="0"/>
                <a:cs typeface="Arial" panose="020B0604020202020204" pitchFamily="34" charset="0"/>
              </a:defRPr>
            </a:pPr>
            <a:endParaRPr lang="sr-Latn-RS"/>
          </a:p>
        </c:txPr>
      </c:dTable>
    </c:plotArea>
    <c:plotVisOnly val="1"/>
    <c:dispBlanksAs val="gap"/>
    <c:showDLblsOverMax val="0"/>
  </c:chart>
  <c:txPr>
    <a:bodyPr/>
    <a:lstStyle/>
    <a:p>
      <a:pPr>
        <a:defRPr sz="1800"/>
      </a:pPr>
      <a:endParaRPr lang="sr-Latn-R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a:t>%</a:t>
            </a:r>
          </a:p>
        </c:rich>
      </c:tx>
      <c:layout>
        <c:manualLayout>
          <c:xMode val="edge"/>
          <c:yMode val="edge"/>
          <c:x val="0.11231405129476919"/>
          <c:y val="0.76391183424502906"/>
        </c:manualLayout>
      </c:layout>
      <c:overlay val="0"/>
    </c:title>
    <c:autoTitleDeleted val="0"/>
    <c:plotArea>
      <c:layout/>
      <c:barChart>
        <c:barDir val="col"/>
        <c:grouping val="clustered"/>
        <c:varyColors val="0"/>
        <c:ser>
          <c:idx val="0"/>
          <c:order val="0"/>
          <c:tx>
            <c:strRef>
              <c:f>Sheet1!$B$1</c:f>
              <c:strCache>
                <c:ptCount val="1"/>
                <c:pt idx="0">
                  <c:v>Yes</c:v>
                </c:pt>
              </c:strCache>
            </c:strRef>
          </c:tx>
          <c:spPr>
            <a:solidFill>
              <a:srgbClr val="BD9B08"/>
            </a:solidFill>
            <a:ln>
              <a:noFill/>
            </a:ln>
            <a:effectLst/>
          </c:spPr>
          <c:invertIfNegative val="0"/>
          <c:trendline>
            <c:trendlineType val="linear"/>
            <c:dispRSqr val="0"/>
            <c:dispEq val="0"/>
          </c:trendline>
          <c:cat>
            <c:numRef>
              <c:f>Sheet1!$A$2:$A$4</c:f>
              <c:numCache>
                <c:formatCode>General</c:formatCode>
                <c:ptCount val="3"/>
                <c:pt idx="0">
                  <c:v>2023</c:v>
                </c:pt>
                <c:pt idx="1">
                  <c:v>2024</c:v>
                </c:pt>
                <c:pt idx="2">
                  <c:v>2025</c:v>
                </c:pt>
              </c:numCache>
            </c:numRef>
          </c:cat>
          <c:val>
            <c:numRef>
              <c:f>Sheet1!$B$2:$B$4</c:f>
              <c:numCache>
                <c:formatCode>0.0</c:formatCode>
                <c:ptCount val="3"/>
                <c:pt idx="0">
                  <c:v>73.3</c:v>
                </c:pt>
                <c:pt idx="1">
                  <c:v>71.2</c:v>
                </c:pt>
                <c:pt idx="2">
                  <c:v>69.900000000000006</c:v>
                </c:pt>
              </c:numCache>
            </c:numRef>
          </c:val>
          <c:extLst>
            <c:ext xmlns:c16="http://schemas.microsoft.com/office/drawing/2014/chart" uri="{C3380CC4-5D6E-409C-BE32-E72D297353CC}">
              <c16:uniqueId val="{00000008-4779-4199-8BDD-690991C65849}"/>
            </c:ext>
          </c:extLst>
        </c:ser>
        <c:ser>
          <c:idx val="1"/>
          <c:order val="1"/>
          <c:tx>
            <c:strRef>
              <c:f>Sheet1!$C$1</c:f>
              <c:strCache>
                <c:ptCount val="1"/>
                <c:pt idx="0">
                  <c:v>No</c:v>
                </c:pt>
              </c:strCache>
            </c:strRef>
          </c:tx>
          <c:spPr>
            <a:solidFill>
              <a:srgbClr val="E60D7F"/>
            </a:solidFill>
          </c:spPr>
          <c:invertIfNegative val="0"/>
          <c:cat>
            <c:numRef>
              <c:f>Sheet1!$A$2:$A$4</c:f>
              <c:numCache>
                <c:formatCode>General</c:formatCode>
                <c:ptCount val="3"/>
                <c:pt idx="0">
                  <c:v>2023</c:v>
                </c:pt>
                <c:pt idx="1">
                  <c:v>2024</c:v>
                </c:pt>
                <c:pt idx="2">
                  <c:v>2025</c:v>
                </c:pt>
              </c:numCache>
            </c:numRef>
          </c:cat>
          <c:val>
            <c:numRef>
              <c:f>Sheet1!$C$2:$C$4</c:f>
              <c:numCache>
                <c:formatCode>0.0</c:formatCode>
                <c:ptCount val="3"/>
                <c:pt idx="0">
                  <c:v>15.2</c:v>
                </c:pt>
                <c:pt idx="1">
                  <c:v>19.7</c:v>
                </c:pt>
                <c:pt idx="2">
                  <c:v>22.9</c:v>
                </c:pt>
              </c:numCache>
            </c:numRef>
          </c:val>
          <c:extLst>
            <c:ext xmlns:c16="http://schemas.microsoft.com/office/drawing/2014/chart" uri="{C3380CC4-5D6E-409C-BE32-E72D297353CC}">
              <c16:uniqueId val="{00000009-4779-4199-8BDD-690991C65849}"/>
            </c:ext>
          </c:extLst>
        </c:ser>
        <c:ser>
          <c:idx val="2"/>
          <c:order val="2"/>
          <c:tx>
            <c:strRef>
              <c:f>Sheet1!$D$1</c:f>
              <c:strCache>
                <c:ptCount val="1"/>
                <c:pt idx="0">
                  <c:v>I would not vote</c:v>
                </c:pt>
              </c:strCache>
            </c:strRef>
          </c:tx>
          <c:spPr>
            <a:solidFill>
              <a:srgbClr val="00B0F0"/>
            </a:solidFill>
          </c:spPr>
          <c:invertIfNegative val="0"/>
          <c:cat>
            <c:numRef>
              <c:f>Sheet1!$A$2:$A$4</c:f>
              <c:numCache>
                <c:formatCode>General</c:formatCode>
                <c:ptCount val="3"/>
                <c:pt idx="0">
                  <c:v>2023</c:v>
                </c:pt>
                <c:pt idx="1">
                  <c:v>2024</c:v>
                </c:pt>
                <c:pt idx="2">
                  <c:v>2025</c:v>
                </c:pt>
              </c:numCache>
            </c:numRef>
          </c:cat>
          <c:val>
            <c:numRef>
              <c:f>Sheet1!$D$2:$D$4</c:f>
              <c:numCache>
                <c:formatCode>0.0</c:formatCode>
                <c:ptCount val="3"/>
                <c:pt idx="0">
                  <c:v>9.5</c:v>
                </c:pt>
                <c:pt idx="1">
                  <c:v>7.5</c:v>
                </c:pt>
                <c:pt idx="2">
                  <c:v>6.9</c:v>
                </c:pt>
              </c:numCache>
            </c:numRef>
          </c:val>
          <c:extLst>
            <c:ext xmlns:c16="http://schemas.microsoft.com/office/drawing/2014/chart" uri="{C3380CC4-5D6E-409C-BE32-E72D297353CC}">
              <c16:uniqueId val="{0000000A-4779-4199-8BDD-690991C65849}"/>
            </c:ext>
          </c:extLst>
        </c:ser>
        <c:ser>
          <c:idx val="3"/>
          <c:order val="3"/>
          <c:tx>
            <c:strRef>
              <c:f>Sheet1!$E$1</c:f>
              <c:strCache>
                <c:ptCount val="1"/>
                <c:pt idx="0">
                  <c:v>Does not know/Does not want to answer</c:v>
                </c:pt>
              </c:strCache>
            </c:strRef>
          </c:tx>
          <c:spPr>
            <a:solidFill>
              <a:srgbClr val="717171"/>
            </a:solidFill>
          </c:spPr>
          <c:invertIfNegative val="0"/>
          <c:cat>
            <c:numRef>
              <c:f>Sheet1!$A$2:$A$4</c:f>
              <c:numCache>
                <c:formatCode>General</c:formatCode>
                <c:ptCount val="3"/>
                <c:pt idx="0">
                  <c:v>2023</c:v>
                </c:pt>
                <c:pt idx="1">
                  <c:v>2024</c:v>
                </c:pt>
                <c:pt idx="2">
                  <c:v>2025</c:v>
                </c:pt>
              </c:numCache>
            </c:numRef>
          </c:cat>
          <c:val>
            <c:numRef>
              <c:f>Sheet1!$E$2:$E$4</c:f>
              <c:numCache>
                <c:formatCode>0.0</c:formatCode>
                <c:ptCount val="3"/>
                <c:pt idx="0">
                  <c:v>2</c:v>
                </c:pt>
                <c:pt idx="1">
                  <c:v>1.6</c:v>
                </c:pt>
                <c:pt idx="2">
                  <c:v>0.3</c:v>
                </c:pt>
              </c:numCache>
            </c:numRef>
          </c:val>
          <c:extLst>
            <c:ext xmlns:c16="http://schemas.microsoft.com/office/drawing/2014/chart" uri="{C3380CC4-5D6E-409C-BE32-E72D297353CC}">
              <c16:uniqueId val="{0000000B-4779-4199-8BDD-690991C65849}"/>
            </c:ext>
          </c:extLst>
        </c:ser>
        <c:dLbls>
          <c:showLegendKey val="0"/>
          <c:showVal val="0"/>
          <c:showCatName val="0"/>
          <c:showSerName val="0"/>
          <c:showPercent val="0"/>
          <c:showBubbleSize val="0"/>
        </c:dLbls>
        <c:gapWidth val="150"/>
        <c:axId val="130555264"/>
        <c:axId val="130565248"/>
      </c:barChart>
      <c:catAx>
        <c:axId val="130555264"/>
        <c:scaling>
          <c:orientation val="minMax"/>
        </c:scaling>
        <c:delete val="0"/>
        <c:axPos val="b"/>
        <c:numFmt formatCode="General" sourceLinked="1"/>
        <c:majorTickMark val="none"/>
        <c:minorTickMark val="none"/>
        <c:tickLblPos val="high"/>
        <c:spPr>
          <a:noFill/>
          <a:ln w="9525" cap="flat" cmpd="sng" algn="ctr">
            <a:solidFill>
              <a:schemeClr val="accent3"/>
            </a:solidFill>
            <a:round/>
          </a:ln>
          <a:effectLst/>
        </c:spPr>
        <c:txPr>
          <a:bodyPr rot="-60000000" spcFirstLastPara="1" vertOverflow="ellipsis" vert="horz" wrap="square" anchor="ctr" anchorCtr="1"/>
          <a:lstStyle/>
          <a:p>
            <a:pPr>
              <a:defRPr sz="1000" b="0" i="0" u="none" strike="noStrike" kern="1200" baseline="0">
                <a:solidFill>
                  <a:schemeClr val="accent3"/>
                </a:solidFill>
                <a:latin typeface="+mn-lt"/>
                <a:ea typeface="+mn-ea"/>
                <a:cs typeface="+mn-cs"/>
              </a:defRPr>
            </a:pPr>
            <a:endParaRPr lang="sr-Latn-RS"/>
          </a:p>
        </c:txPr>
        <c:crossAx val="130565248"/>
        <c:crosses val="autoZero"/>
        <c:auto val="1"/>
        <c:lblAlgn val="ctr"/>
        <c:lblOffset val="0"/>
        <c:noMultiLvlLbl val="0"/>
      </c:catAx>
      <c:valAx>
        <c:axId val="130565248"/>
        <c:scaling>
          <c:orientation val="minMax"/>
          <c:max val="100"/>
          <c:min val="0"/>
        </c:scaling>
        <c:delete val="0"/>
        <c:axPos val="l"/>
        <c:majorGridlines>
          <c:spPr>
            <a:ln>
              <a:solidFill>
                <a:srgbClr val="AEAE9F"/>
              </a:solidFill>
            </a:ln>
          </c:spPr>
        </c:majorGridlines>
        <c:numFmt formatCode="0" sourceLinked="0"/>
        <c:majorTickMark val="cross"/>
        <c:minorTickMark val="cross"/>
        <c:tickLblPos val="nextTo"/>
        <c:txPr>
          <a:bodyPr/>
          <a:lstStyle/>
          <a:p>
            <a:pPr>
              <a:defRPr b="1">
                <a:solidFill>
                  <a:schemeClr val="bg2">
                    <a:lumMod val="25000"/>
                  </a:schemeClr>
                </a:solidFill>
                <a:latin typeface="Arial" panose="020B0604020202020204" pitchFamily="34" charset="0"/>
                <a:cs typeface="Arial" panose="020B0604020202020204" pitchFamily="34" charset="0"/>
              </a:defRPr>
            </a:pPr>
            <a:endParaRPr lang="sr-Latn-RS"/>
          </a:p>
        </c:txPr>
        <c:crossAx val="130555264"/>
        <c:crosses val="autoZero"/>
        <c:crossBetween val="between"/>
        <c:majorUnit val="10"/>
        <c:minorUnit val="10"/>
      </c:valAx>
      <c:dTable>
        <c:showHorzBorder val="1"/>
        <c:showVertBorder val="1"/>
        <c:showOutline val="1"/>
        <c:showKeys val="1"/>
        <c:txPr>
          <a:bodyPr/>
          <a:lstStyle/>
          <a:p>
            <a:pPr rtl="0">
              <a:defRPr sz="1100" b="0">
                <a:solidFill>
                  <a:schemeClr val="bg2">
                    <a:lumMod val="25000"/>
                  </a:schemeClr>
                </a:solidFill>
                <a:latin typeface="Arial" panose="020B0604020202020204" pitchFamily="34" charset="0"/>
                <a:cs typeface="Arial" panose="020B0604020202020204" pitchFamily="34" charset="0"/>
              </a:defRPr>
            </a:pPr>
            <a:endParaRPr lang="sr-Latn-RS"/>
          </a:p>
        </c:txPr>
      </c:dTable>
      <c:spPr>
        <a:noFill/>
        <a:ln>
          <a:noFill/>
        </a:ln>
        <a:effectLst/>
      </c:spPr>
    </c:plotArea>
    <c:plotVisOnly val="1"/>
    <c:dispBlanksAs val="gap"/>
    <c:showDLblsOverMax val="0"/>
  </c:chart>
  <c:spPr>
    <a:noFill/>
    <a:ln>
      <a:noFill/>
    </a:ln>
    <a:effectLst/>
  </c:spPr>
  <c:txPr>
    <a:bodyPr/>
    <a:lstStyle/>
    <a:p>
      <a:pPr>
        <a:defRPr sz="1000"/>
      </a:pPr>
      <a:endParaRPr lang="sr-Latn-R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a:t>%</a:t>
            </a:r>
          </a:p>
        </c:rich>
      </c:tx>
      <c:layout>
        <c:manualLayout>
          <c:xMode val="edge"/>
          <c:yMode val="edge"/>
          <c:x val="0.14212771229683241"/>
          <c:y val="0.61714569223678739"/>
        </c:manualLayout>
      </c:layout>
      <c:overlay val="0"/>
    </c:title>
    <c:autoTitleDeleted val="0"/>
    <c:plotArea>
      <c:layout/>
      <c:barChart>
        <c:barDir val="col"/>
        <c:grouping val="clustered"/>
        <c:varyColors val="0"/>
        <c:ser>
          <c:idx val="0"/>
          <c:order val="0"/>
          <c:tx>
            <c:strRef>
              <c:f>Sheet1!$B$1</c:f>
              <c:strCache>
                <c:ptCount val="1"/>
                <c:pt idx="0">
                  <c:v>Guarantee of lasting peace and political stability</c:v>
                </c:pt>
              </c:strCache>
            </c:strRef>
          </c:tx>
          <c:spPr>
            <a:solidFill>
              <a:srgbClr val="BD9B08"/>
            </a:solidFill>
            <a:ln>
              <a:noFill/>
            </a:ln>
            <a:effectLst/>
          </c:spPr>
          <c:invertIfNegative val="0"/>
          <c:trendline>
            <c:trendlineType val="linear"/>
            <c:dispRSqr val="0"/>
            <c:dispEq val="0"/>
          </c:trendline>
          <c:cat>
            <c:numRef>
              <c:f>Sheet1!$A$2:$A$4</c:f>
              <c:numCache>
                <c:formatCode>General</c:formatCode>
                <c:ptCount val="3"/>
                <c:pt idx="0">
                  <c:v>2023</c:v>
                </c:pt>
                <c:pt idx="1">
                  <c:v>2024</c:v>
                </c:pt>
                <c:pt idx="2">
                  <c:v>2025</c:v>
                </c:pt>
              </c:numCache>
            </c:numRef>
          </c:cat>
          <c:val>
            <c:numRef>
              <c:f>Sheet1!$B$2:$B$4</c:f>
              <c:numCache>
                <c:formatCode>General</c:formatCode>
                <c:ptCount val="3"/>
                <c:pt idx="0">
                  <c:v>30.5</c:v>
                </c:pt>
                <c:pt idx="1">
                  <c:v>32.299999999999997</c:v>
                </c:pt>
                <c:pt idx="2">
                  <c:v>29.1</c:v>
                </c:pt>
              </c:numCache>
            </c:numRef>
          </c:val>
          <c:extLst>
            <c:ext xmlns:c16="http://schemas.microsoft.com/office/drawing/2014/chart" uri="{C3380CC4-5D6E-409C-BE32-E72D297353CC}">
              <c16:uniqueId val="{00000008-4779-4199-8BDD-690991C65849}"/>
            </c:ext>
          </c:extLst>
        </c:ser>
        <c:ser>
          <c:idx val="1"/>
          <c:order val="1"/>
          <c:tx>
            <c:strRef>
              <c:f>Sheet1!$C$1</c:f>
              <c:strCache>
                <c:ptCount val="1"/>
                <c:pt idx="0">
                  <c:v>Freedom of movement for people, goods and capital</c:v>
                </c:pt>
              </c:strCache>
            </c:strRef>
          </c:tx>
          <c:spPr>
            <a:solidFill>
              <a:srgbClr val="E60D7F"/>
            </a:solidFill>
          </c:spPr>
          <c:invertIfNegative val="0"/>
          <c:cat>
            <c:numRef>
              <c:f>Sheet1!$A$2:$A$4</c:f>
              <c:numCache>
                <c:formatCode>General</c:formatCode>
                <c:ptCount val="3"/>
                <c:pt idx="0">
                  <c:v>2023</c:v>
                </c:pt>
                <c:pt idx="1">
                  <c:v>2024</c:v>
                </c:pt>
                <c:pt idx="2">
                  <c:v>2025</c:v>
                </c:pt>
              </c:numCache>
            </c:numRef>
          </c:cat>
          <c:val>
            <c:numRef>
              <c:f>Sheet1!$C$2:$C$4</c:f>
              <c:numCache>
                <c:formatCode>0.0</c:formatCode>
                <c:ptCount val="3"/>
                <c:pt idx="0" formatCode="General">
                  <c:v>36.299999999999997</c:v>
                </c:pt>
                <c:pt idx="1">
                  <c:v>35.1</c:v>
                </c:pt>
                <c:pt idx="2">
                  <c:v>31.4</c:v>
                </c:pt>
              </c:numCache>
            </c:numRef>
          </c:val>
          <c:extLst>
            <c:ext xmlns:c16="http://schemas.microsoft.com/office/drawing/2014/chart" uri="{C3380CC4-5D6E-409C-BE32-E72D297353CC}">
              <c16:uniqueId val="{00000009-4779-4199-8BDD-690991C65849}"/>
            </c:ext>
          </c:extLst>
        </c:ser>
        <c:ser>
          <c:idx val="2"/>
          <c:order val="2"/>
          <c:tx>
            <c:strRef>
              <c:f>Sheet1!$D$1</c:f>
              <c:strCache>
                <c:ptCount val="1"/>
                <c:pt idx="0">
                  <c:v>Compliance with laws and regulations</c:v>
                </c:pt>
              </c:strCache>
            </c:strRef>
          </c:tx>
          <c:spPr>
            <a:solidFill>
              <a:srgbClr val="00B0F0"/>
            </a:solidFill>
          </c:spPr>
          <c:invertIfNegative val="0"/>
          <c:cat>
            <c:numRef>
              <c:f>Sheet1!$A$2:$A$4</c:f>
              <c:numCache>
                <c:formatCode>General</c:formatCode>
                <c:ptCount val="3"/>
                <c:pt idx="0">
                  <c:v>2023</c:v>
                </c:pt>
                <c:pt idx="1">
                  <c:v>2024</c:v>
                </c:pt>
                <c:pt idx="2">
                  <c:v>2025</c:v>
                </c:pt>
              </c:numCache>
            </c:numRef>
          </c:cat>
          <c:val>
            <c:numRef>
              <c:f>Sheet1!$D$2:$D$4</c:f>
              <c:numCache>
                <c:formatCode>General</c:formatCode>
                <c:ptCount val="3"/>
                <c:pt idx="0">
                  <c:v>22.4</c:v>
                </c:pt>
                <c:pt idx="1">
                  <c:v>19.899999999999999</c:v>
                </c:pt>
                <c:pt idx="2">
                  <c:v>28.9</c:v>
                </c:pt>
              </c:numCache>
            </c:numRef>
          </c:val>
          <c:extLst>
            <c:ext xmlns:c16="http://schemas.microsoft.com/office/drawing/2014/chart" uri="{C3380CC4-5D6E-409C-BE32-E72D297353CC}">
              <c16:uniqueId val="{0000000A-4779-4199-8BDD-690991C65849}"/>
            </c:ext>
          </c:extLst>
        </c:ser>
        <c:ser>
          <c:idx val="3"/>
          <c:order val="3"/>
          <c:tx>
            <c:strRef>
              <c:f>Sheet1!$E$1</c:f>
              <c:strCache>
                <c:ptCount val="1"/>
                <c:pt idx="0">
                  <c:v>Infrastructure improvement</c:v>
                </c:pt>
              </c:strCache>
            </c:strRef>
          </c:tx>
          <c:spPr>
            <a:solidFill>
              <a:srgbClr val="802AB7">
                <a:lumMod val="60000"/>
                <a:lumOff val="40000"/>
              </a:srgbClr>
            </a:solidFill>
          </c:spPr>
          <c:invertIfNegative val="0"/>
          <c:cat>
            <c:numRef>
              <c:f>Sheet1!$A$2:$A$4</c:f>
              <c:numCache>
                <c:formatCode>General</c:formatCode>
                <c:ptCount val="3"/>
                <c:pt idx="0">
                  <c:v>2023</c:v>
                </c:pt>
                <c:pt idx="1">
                  <c:v>2024</c:v>
                </c:pt>
                <c:pt idx="2">
                  <c:v>2025</c:v>
                </c:pt>
              </c:numCache>
            </c:numRef>
          </c:cat>
          <c:val>
            <c:numRef>
              <c:f>Sheet1!$E$2:$E$4</c:f>
              <c:numCache>
                <c:formatCode>General</c:formatCode>
                <c:ptCount val="3"/>
                <c:pt idx="0">
                  <c:v>9.1</c:v>
                </c:pt>
                <c:pt idx="1">
                  <c:v>9.5</c:v>
                </c:pt>
                <c:pt idx="2">
                  <c:v>8.8000000000000007</c:v>
                </c:pt>
              </c:numCache>
            </c:numRef>
          </c:val>
          <c:extLst>
            <c:ext xmlns:c16="http://schemas.microsoft.com/office/drawing/2014/chart" uri="{C3380CC4-5D6E-409C-BE32-E72D297353CC}">
              <c16:uniqueId val="{0000000B-4779-4199-8BDD-690991C65849}"/>
            </c:ext>
          </c:extLst>
        </c:ser>
        <c:ser>
          <c:idx val="4"/>
          <c:order val="4"/>
          <c:tx>
            <c:strRef>
              <c:f>Sheet1!$F$1</c:f>
              <c:strCache>
                <c:ptCount val="1"/>
                <c:pt idx="0">
                  <c:v>Something else</c:v>
                </c:pt>
              </c:strCache>
            </c:strRef>
          </c:tx>
          <c:spPr>
            <a:solidFill>
              <a:srgbClr val="FF8B57"/>
            </a:solidFill>
          </c:spPr>
          <c:invertIfNegative val="0"/>
          <c:cat>
            <c:numRef>
              <c:f>Sheet1!$A$2:$A$4</c:f>
              <c:numCache>
                <c:formatCode>General</c:formatCode>
                <c:ptCount val="3"/>
                <c:pt idx="0">
                  <c:v>2023</c:v>
                </c:pt>
                <c:pt idx="1">
                  <c:v>2024</c:v>
                </c:pt>
                <c:pt idx="2">
                  <c:v>2025</c:v>
                </c:pt>
              </c:numCache>
            </c:numRef>
          </c:cat>
          <c:val>
            <c:numRef>
              <c:f>Sheet1!$F$2:$F$4</c:f>
              <c:numCache>
                <c:formatCode>General</c:formatCode>
                <c:ptCount val="3"/>
                <c:pt idx="0">
                  <c:v>1.7</c:v>
                </c:pt>
                <c:pt idx="1">
                  <c:v>3.2</c:v>
                </c:pt>
                <c:pt idx="2">
                  <c:v>1.8</c:v>
                </c:pt>
              </c:numCache>
            </c:numRef>
          </c:val>
          <c:extLst>
            <c:ext xmlns:c16="http://schemas.microsoft.com/office/drawing/2014/chart" uri="{C3380CC4-5D6E-409C-BE32-E72D297353CC}">
              <c16:uniqueId val="{0000000A-0D04-4240-ABDC-010C66BA3B3F}"/>
            </c:ext>
          </c:extLst>
        </c:ser>
        <c:ser>
          <c:idx val="5"/>
          <c:order val="5"/>
          <c:tx>
            <c:strRef>
              <c:f>Sheet1!$G$1</c:f>
              <c:strCache>
                <c:ptCount val="1"/>
                <c:pt idx="0">
                  <c:v>Does not know\ Does not want to answer</c:v>
                </c:pt>
              </c:strCache>
            </c:strRef>
          </c:tx>
          <c:spPr>
            <a:solidFill>
              <a:srgbClr val="989898"/>
            </a:solidFill>
          </c:spPr>
          <c:invertIfNegative val="0"/>
          <c:cat>
            <c:numRef>
              <c:f>Sheet1!$A$2:$A$4</c:f>
              <c:numCache>
                <c:formatCode>General</c:formatCode>
                <c:ptCount val="3"/>
                <c:pt idx="0">
                  <c:v>2023</c:v>
                </c:pt>
                <c:pt idx="1">
                  <c:v>2024</c:v>
                </c:pt>
                <c:pt idx="2">
                  <c:v>2025</c:v>
                </c:pt>
              </c:numCache>
            </c:numRef>
          </c:cat>
          <c:val>
            <c:numRef>
              <c:f>Sheet1!$G$2:$G$4</c:f>
              <c:numCache>
                <c:formatCode>General</c:formatCode>
                <c:ptCount val="3"/>
                <c:pt idx="0">
                  <c:v>0</c:v>
                </c:pt>
                <c:pt idx="1">
                  <c:v>0</c:v>
                </c:pt>
                <c:pt idx="2">
                  <c:v>0</c:v>
                </c:pt>
              </c:numCache>
            </c:numRef>
          </c:val>
          <c:extLst>
            <c:ext xmlns:c16="http://schemas.microsoft.com/office/drawing/2014/chart" uri="{C3380CC4-5D6E-409C-BE32-E72D297353CC}">
              <c16:uniqueId val="{0000000B-0D04-4240-ABDC-010C66BA3B3F}"/>
            </c:ext>
          </c:extLst>
        </c:ser>
        <c:dLbls>
          <c:showLegendKey val="0"/>
          <c:showVal val="0"/>
          <c:showCatName val="0"/>
          <c:showSerName val="0"/>
          <c:showPercent val="0"/>
          <c:showBubbleSize val="0"/>
        </c:dLbls>
        <c:gapWidth val="150"/>
        <c:axId val="130765184"/>
        <c:axId val="130766720"/>
      </c:barChart>
      <c:catAx>
        <c:axId val="130765184"/>
        <c:scaling>
          <c:orientation val="minMax"/>
        </c:scaling>
        <c:delete val="0"/>
        <c:axPos val="b"/>
        <c:numFmt formatCode="General" sourceLinked="1"/>
        <c:majorTickMark val="none"/>
        <c:minorTickMark val="none"/>
        <c:tickLblPos val="high"/>
        <c:spPr>
          <a:noFill/>
          <a:ln w="9525" cap="flat" cmpd="sng" algn="ctr">
            <a:solidFill>
              <a:schemeClr val="accent3"/>
            </a:solidFill>
            <a:round/>
          </a:ln>
          <a:effectLst/>
        </c:spPr>
        <c:txPr>
          <a:bodyPr rot="-60000000" spcFirstLastPara="1" vertOverflow="ellipsis" vert="horz" wrap="square" anchor="ctr" anchorCtr="1"/>
          <a:lstStyle/>
          <a:p>
            <a:pPr>
              <a:defRPr sz="1000" b="0" i="0" u="none" strike="noStrike" kern="1200" baseline="0">
                <a:solidFill>
                  <a:schemeClr val="accent3"/>
                </a:solidFill>
                <a:latin typeface="+mn-lt"/>
                <a:ea typeface="+mn-ea"/>
                <a:cs typeface="+mn-cs"/>
              </a:defRPr>
            </a:pPr>
            <a:endParaRPr lang="sr-Latn-RS"/>
          </a:p>
        </c:txPr>
        <c:crossAx val="130766720"/>
        <c:crosses val="autoZero"/>
        <c:auto val="1"/>
        <c:lblAlgn val="ctr"/>
        <c:lblOffset val="0"/>
        <c:noMultiLvlLbl val="0"/>
      </c:catAx>
      <c:valAx>
        <c:axId val="130766720"/>
        <c:scaling>
          <c:orientation val="minMax"/>
          <c:max val="100"/>
          <c:min val="0"/>
        </c:scaling>
        <c:delete val="0"/>
        <c:axPos val="l"/>
        <c:majorGridlines/>
        <c:numFmt formatCode="0" sourceLinked="0"/>
        <c:majorTickMark val="none"/>
        <c:minorTickMark val="none"/>
        <c:tickLblPos val="nextTo"/>
        <c:txPr>
          <a:bodyPr/>
          <a:lstStyle/>
          <a:p>
            <a:pPr>
              <a:defRPr b="1">
                <a:solidFill>
                  <a:schemeClr val="bg2">
                    <a:lumMod val="25000"/>
                  </a:schemeClr>
                </a:solidFill>
                <a:latin typeface="Arial" panose="020B0604020202020204" pitchFamily="34" charset="0"/>
                <a:cs typeface="Arial" panose="020B0604020202020204" pitchFamily="34" charset="0"/>
              </a:defRPr>
            </a:pPr>
            <a:endParaRPr lang="sr-Latn-RS"/>
          </a:p>
        </c:txPr>
        <c:crossAx val="130765184"/>
        <c:crosses val="autoZero"/>
        <c:crossBetween val="between"/>
        <c:majorUnit val="10"/>
        <c:minorUnit val="10"/>
      </c:valAx>
      <c:dTable>
        <c:showHorzBorder val="1"/>
        <c:showVertBorder val="1"/>
        <c:showOutline val="1"/>
        <c:showKeys val="1"/>
        <c:txPr>
          <a:bodyPr/>
          <a:lstStyle/>
          <a:p>
            <a:pPr rtl="0">
              <a:defRPr sz="1100" b="0">
                <a:solidFill>
                  <a:schemeClr val="bg2">
                    <a:lumMod val="25000"/>
                  </a:schemeClr>
                </a:solidFill>
                <a:latin typeface="Arial" panose="020B0604020202020204" pitchFamily="34" charset="0"/>
                <a:cs typeface="Arial" panose="020B0604020202020204" pitchFamily="34" charset="0"/>
              </a:defRPr>
            </a:pPr>
            <a:endParaRPr lang="sr-Latn-RS"/>
          </a:p>
        </c:txPr>
      </c:dTable>
      <c:spPr>
        <a:noFill/>
        <a:ln>
          <a:noFill/>
        </a:ln>
        <a:effectLst/>
      </c:spPr>
    </c:plotArea>
    <c:plotVisOnly val="1"/>
    <c:dispBlanksAs val="gap"/>
    <c:showDLblsOverMax val="0"/>
  </c:chart>
  <c:spPr>
    <a:noFill/>
    <a:ln>
      <a:noFill/>
    </a:ln>
    <a:effectLst/>
  </c:spPr>
  <c:txPr>
    <a:bodyPr/>
    <a:lstStyle/>
    <a:p>
      <a:pPr>
        <a:defRPr sz="1000"/>
      </a:pPr>
      <a:endParaRPr lang="sr-Latn-R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a:t>%</a:t>
            </a:r>
          </a:p>
        </c:rich>
      </c:tx>
      <c:layout>
        <c:manualLayout>
          <c:xMode val="edge"/>
          <c:yMode val="edge"/>
          <c:x val="0.11728299179993805"/>
          <c:y val="0.62709594294197191"/>
        </c:manualLayout>
      </c:layout>
      <c:overlay val="0"/>
    </c:title>
    <c:autoTitleDeleted val="0"/>
    <c:plotArea>
      <c:layout/>
      <c:barChart>
        <c:barDir val="col"/>
        <c:grouping val="clustered"/>
        <c:varyColors val="0"/>
        <c:ser>
          <c:idx val="0"/>
          <c:order val="0"/>
          <c:tx>
            <c:strRef>
              <c:f>Sheet1!$B$1</c:f>
              <c:strCache>
                <c:ptCount val="1"/>
                <c:pt idx="0">
                  <c:v>Loss of diversity of cultures</c:v>
                </c:pt>
              </c:strCache>
            </c:strRef>
          </c:tx>
          <c:spPr>
            <a:solidFill>
              <a:srgbClr val="00B6FF"/>
            </a:solidFill>
            <a:ln>
              <a:noFill/>
            </a:ln>
            <a:effectLst/>
          </c:spPr>
          <c:invertIfNegative val="0"/>
          <c:cat>
            <c:numRef>
              <c:f>Sheet1!$A$2:$A$4</c:f>
              <c:numCache>
                <c:formatCode>General</c:formatCode>
                <c:ptCount val="3"/>
                <c:pt idx="0">
                  <c:v>2023</c:v>
                </c:pt>
                <c:pt idx="1">
                  <c:v>2024</c:v>
                </c:pt>
                <c:pt idx="2">
                  <c:v>2025</c:v>
                </c:pt>
              </c:numCache>
            </c:numRef>
          </c:cat>
          <c:val>
            <c:numRef>
              <c:f>Sheet1!$B$2:$B$4</c:f>
              <c:numCache>
                <c:formatCode>General</c:formatCode>
                <c:ptCount val="3"/>
                <c:pt idx="0">
                  <c:v>17.5</c:v>
                </c:pt>
                <c:pt idx="1">
                  <c:v>12.5</c:v>
                </c:pt>
                <c:pt idx="2">
                  <c:v>20.2</c:v>
                </c:pt>
              </c:numCache>
            </c:numRef>
          </c:val>
          <c:extLst>
            <c:ext xmlns:c16="http://schemas.microsoft.com/office/drawing/2014/chart" uri="{C3380CC4-5D6E-409C-BE32-E72D297353CC}">
              <c16:uniqueId val="{00000008-4779-4199-8BDD-690991C65849}"/>
            </c:ext>
          </c:extLst>
        </c:ser>
        <c:ser>
          <c:idx val="1"/>
          <c:order val="1"/>
          <c:tx>
            <c:strRef>
              <c:f>Sheet1!$C$1</c:f>
              <c:strCache>
                <c:ptCount val="1"/>
                <c:pt idx="0">
                  <c:v>Increased bureaucracy</c:v>
                </c:pt>
              </c:strCache>
            </c:strRef>
          </c:tx>
          <c:spPr>
            <a:solidFill>
              <a:srgbClr val="E60D7F"/>
            </a:solidFill>
          </c:spPr>
          <c:invertIfNegative val="0"/>
          <c:cat>
            <c:numRef>
              <c:f>Sheet1!$A$2:$A$4</c:f>
              <c:numCache>
                <c:formatCode>General</c:formatCode>
                <c:ptCount val="3"/>
                <c:pt idx="0">
                  <c:v>2023</c:v>
                </c:pt>
                <c:pt idx="1">
                  <c:v>2024</c:v>
                </c:pt>
                <c:pt idx="2">
                  <c:v>2025</c:v>
                </c:pt>
              </c:numCache>
            </c:numRef>
          </c:cat>
          <c:val>
            <c:numRef>
              <c:f>Sheet1!$C$2:$C$4</c:f>
              <c:numCache>
                <c:formatCode>General</c:formatCode>
                <c:ptCount val="3"/>
                <c:pt idx="0">
                  <c:v>5.4</c:v>
                </c:pt>
                <c:pt idx="1">
                  <c:v>7.5</c:v>
                </c:pt>
                <c:pt idx="2">
                  <c:v>8.4</c:v>
                </c:pt>
              </c:numCache>
            </c:numRef>
          </c:val>
          <c:extLst>
            <c:ext xmlns:c16="http://schemas.microsoft.com/office/drawing/2014/chart" uri="{C3380CC4-5D6E-409C-BE32-E72D297353CC}">
              <c16:uniqueId val="{00000009-4779-4199-8BDD-690991C65849}"/>
            </c:ext>
          </c:extLst>
        </c:ser>
        <c:ser>
          <c:idx val="2"/>
          <c:order val="2"/>
          <c:tx>
            <c:strRef>
              <c:f>Sheet1!$D$1</c:f>
              <c:strCache>
                <c:ptCount val="1"/>
                <c:pt idx="0">
                  <c:v>Higher living costs and taxes</c:v>
                </c:pt>
              </c:strCache>
            </c:strRef>
          </c:tx>
          <c:spPr>
            <a:solidFill>
              <a:srgbClr val="BD9B08"/>
            </a:solidFill>
          </c:spPr>
          <c:invertIfNegative val="0"/>
          <c:trendline>
            <c:trendlineType val="linear"/>
            <c:dispRSqr val="0"/>
            <c:dispEq val="0"/>
          </c:trendline>
          <c:cat>
            <c:numRef>
              <c:f>Sheet1!$A$2:$A$4</c:f>
              <c:numCache>
                <c:formatCode>General</c:formatCode>
                <c:ptCount val="3"/>
                <c:pt idx="0">
                  <c:v>2023</c:v>
                </c:pt>
                <c:pt idx="1">
                  <c:v>2024</c:v>
                </c:pt>
                <c:pt idx="2">
                  <c:v>2025</c:v>
                </c:pt>
              </c:numCache>
            </c:numRef>
          </c:cat>
          <c:val>
            <c:numRef>
              <c:f>Sheet1!$D$2:$D$4</c:f>
              <c:numCache>
                <c:formatCode>0.0</c:formatCode>
                <c:ptCount val="3"/>
                <c:pt idx="0">
                  <c:v>52.7</c:v>
                </c:pt>
                <c:pt idx="1">
                  <c:v>43.7</c:v>
                </c:pt>
                <c:pt idx="2">
                  <c:v>36.6</c:v>
                </c:pt>
              </c:numCache>
            </c:numRef>
          </c:val>
          <c:extLst>
            <c:ext xmlns:c16="http://schemas.microsoft.com/office/drawing/2014/chart" uri="{C3380CC4-5D6E-409C-BE32-E72D297353CC}">
              <c16:uniqueId val="{0000000A-4779-4199-8BDD-690991C65849}"/>
            </c:ext>
          </c:extLst>
        </c:ser>
        <c:ser>
          <c:idx val="3"/>
          <c:order val="3"/>
          <c:tx>
            <c:strRef>
              <c:f>Sheet1!$E$1</c:f>
              <c:strCache>
                <c:ptCount val="1"/>
                <c:pt idx="0">
                  <c:v>Excessive centralisation</c:v>
                </c:pt>
              </c:strCache>
            </c:strRef>
          </c:tx>
          <c:spPr>
            <a:solidFill>
              <a:srgbClr val="802AB7">
                <a:lumMod val="60000"/>
                <a:lumOff val="40000"/>
              </a:srgbClr>
            </a:solidFill>
          </c:spPr>
          <c:invertIfNegative val="0"/>
          <c:cat>
            <c:numRef>
              <c:f>Sheet1!$A$2:$A$4</c:f>
              <c:numCache>
                <c:formatCode>General</c:formatCode>
                <c:ptCount val="3"/>
                <c:pt idx="0">
                  <c:v>2023</c:v>
                </c:pt>
                <c:pt idx="1">
                  <c:v>2024</c:v>
                </c:pt>
                <c:pt idx="2">
                  <c:v>2025</c:v>
                </c:pt>
              </c:numCache>
            </c:numRef>
          </c:cat>
          <c:val>
            <c:numRef>
              <c:f>Sheet1!$E$2:$E$4</c:f>
              <c:numCache>
                <c:formatCode>General</c:formatCode>
                <c:ptCount val="3"/>
                <c:pt idx="0">
                  <c:v>13.2</c:v>
                </c:pt>
                <c:pt idx="1">
                  <c:v>13.7</c:v>
                </c:pt>
                <c:pt idx="2">
                  <c:v>9.1</c:v>
                </c:pt>
              </c:numCache>
            </c:numRef>
          </c:val>
          <c:extLst>
            <c:ext xmlns:c16="http://schemas.microsoft.com/office/drawing/2014/chart" uri="{C3380CC4-5D6E-409C-BE32-E72D297353CC}">
              <c16:uniqueId val="{0000000B-4779-4199-8BDD-690991C65849}"/>
            </c:ext>
          </c:extLst>
        </c:ser>
        <c:ser>
          <c:idx val="4"/>
          <c:order val="4"/>
          <c:tx>
            <c:strRef>
              <c:f>Sheet1!$F$1</c:f>
              <c:strCache>
                <c:ptCount val="1"/>
                <c:pt idx="0">
                  <c:v>Emigration of the population</c:v>
                </c:pt>
              </c:strCache>
            </c:strRef>
          </c:tx>
          <c:spPr>
            <a:solidFill>
              <a:srgbClr val="FF5000">
                <a:lumMod val="60000"/>
                <a:lumOff val="40000"/>
              </a:srgbClr>
            </a:solidFill>
          </c:spPr>
          <c:invertIfNegative val="0"/>
          <c:cat>
            <c:numRef>
              <c:f>Sheet1!$A$2:$A$4</c:f>
              <c:numCache>
                <c:formatCode>General</c:formatCode>
                <c:ptCount val="3"/>
                <c:pt idx="0">
                  <c:v>2023</c:v>
                </c:pt>
                <c:pt idx="1">
                  <c:v>2024</c:v>
                </c:pt>
                <c:pt idx="2">
                  <c:v>2025</c:v>
                </c:pt>
              </c:numCache>
            </c:numRef>
          </c:cat>
          <c:val>
            <c:numRef>
              <c:f>Sheet1!$F$2:$F$4</c:f>
              <c:numCache>
                <c:formatCode>General</c:formatCode>
                <c:ptCount val="3"/>
                <c:pt idx="1">
                  <c:v>12.8</c:v>
                </c:pt>
                <c:pt idx="2">
                  <c:v>17</c:v>
                </c:pt>
              </c:numCache>
            </c:numRef>
          </c:val>
          <c:extLst>
            <c:ext xmlns:c16="http://schemas.microsoft.com/office/drawing/2014/chart" uri="{C3380CC4-5D6E-409C-BE32-E72D297353CC}">
              <c16:uniqueId val="{00000009-34AA-429F-8C55-B2FD75347052}"/>
            </c:ext>
          </c:extLst>
        </c:ser>
        <c:ser>
          <c:idx val="5"/>
          <c:order val="5"/>
          <c:tx>
            <c:strRef>
              <c:f>Sheet1!$G$1</c:f>
              <c:strCache>
                <c:ptCount val="1"/>
                <c:pt idx="0">
                  <c:v>Something else</c:v>
                </c:pt>
              </c:strCache>
            </c:strRef>
          </c:tx>
          <c:spPr>
            <a:solidFill>
              <a:srgbClr val="989898"/>
            </a:solidFill>
          </c:spPr>
          <c:invertIfNegative val="0"/>
          <c:cat>
            <c:numRef>
              <c:f>Sheet1!$A$2:$A$4</c:f>
              <c:numCache>
                <c:formatCode>General</c:formatCode>
                <c:ptCount val="3"/>
                <c:pt idx="0">
                  <c:v>2023</c:v>
                </c:pt>
                <c:pt idx="1">
                  <c:v>2024</c:v>
                </c:pt>
                <c:pt idx="2">
                  <c:v>2025</c:v>
                </c:pt>
              </c:numCache>
            </c:numRef>
          </c:cat>
          <c:val>
            <c:numRef>
              <c:f>Sheet1!$G$2:$G$4</c:f>
              <c:numCache>
                <c:formatCode>0.0</c:formatCode>
                <c:ptCount val="3"/>
                <c:pt idx="0">
                  <c:v>7.9</c:v>
                </c:pt>
                <c:pt idx="1">
                  <c:v>9.8000000000000007</c:v>
                </c:pt>
                <c:pt idx="2">
                  <c:v>7.2</c:v>
                </c:pt>
              </c:numCache>
            </c:numRef>
          </c:val>
          <c:extLst>
            <c:ext xmlns:c16="http://schemas.microsoft.com/office/drawing/2014/chart" uri="{C3380CC4-5D6E-409C-BE32-E72D297353CC}">
              <c16:uniqueId val="{0000000A-34AA-429F-8C55-B2FD75347052}"/>
            </c:ext>
          </c:extLst>
        </c:ser>
        <c:ser>
          <c:idx val="6"/>
          <c:order val="6"/>
          <c:tx>
            <c:strRef>
              <c:f>Sheet1!$H$1</c:f>
              <c:strCache>
                <c:ptCount val="1"/>
                <c:pt idx="0">
                  <c:v>Does not know\ Does not want to answer</c:v>
                </c:pt>
              </c:strCache>
            </c:strRef>
          </c:tx>
          <c:invertIfNegative val="0"/>
          <c:cat>
            <c:numRef>
              <c:f>Sheet1!$A$2:$A$4</c:f>
              <c:numCache>
                <c:formatCode>General</c:formatCode>
                <c:ptCount val="3"/>
                <c:pt idx="0">
                  <c:v>2023</c:v>
                </c:pt>
                <c:pt idx="1">
                  <c:v>2024</c:v>
                </c:pt>
                <c:pt idx="2">
                  <c:v>2025</c:v>
                </c:pt>
              </c:numCache>
            </c:numRef>
          </c:cat>
          <c:val>
            <c:numRef>
              <c:f>Sheet1!$H$2:$H$4</c:f>
              <c:numCache>
                <c:formatCode>General</c:formatCode>
                <c:ptCount val="3"/>
                <c:pt idx="0">
                  <c:v>3.3</c:v>
                </c:pt>
                <c:pt idx="1">
                  <c:v>0</c:v>
                </c:pt>
                <c:pt idx="2">
                  <c:v>1.5</c:v>
                </c:pt>
              </c:numCache>
            </c:numRef>
          </c:val>
          <c:extLst>
            <c:ext xmlns:c16="http://schemas.microsoft.com/office/drawing/2014/chart" uri="{C3380CC4-5D6E-409C-BE32-E72D297353CC}">
              <c16:uniqueId val="{00000009-02F8-486C-8CF5-B9CD79550689}"/>
            </c:ext>
          </c:extLst>
        </c:ser>
        <c:dLbls>
          <c:showLegendKey val="0"/>
          <c:showVal val="0"/>
          <c:showCatName val="0"/>
          <c:showSerName val="0"/>
          <c:showPercent val="0"/>
          <c:showBubbleSize val="0"/>
        </c:dLbls>
        <c:gapWidth val="150"/>
        <c:axId val="130917120"/>
        <c:axId val="130918656"/>
      </c:barChart>
      <c:catAx>
        <c:axId val="130917120"/>
        <c:scaling>
          <c:orientation val="minMax"/>
        </c:scaling>
        <c:delete val="0"/>
        <c:axPos val="b"/>
        <c:numFmt formatCode="General" sourceLinked="1"/>
        <c:majorTickMark val="none"/>
        <c:minorTickMark val="none"/>
        <c:tickLblPos val="high"/>
        <c:spPr>
          <a:noFill/>
          <a:ln w="9525" cap="flat" cmpd="sng" algn="ctr">
            <a:solidFill>
              <a:schemeClr val="accent3"/>
            </a:solidFill>
            <a:round/>
          </a:ln>
          <a:effectLst/>
        </c:spPr>
        <c:txPr>
          <a:bodyPr rot="-60000000" spcFirstLastPara="1" vertOverflow="ellipsis" vert="horz" wrap="square" anchor="ctr" anchorCtr="1"/>
          <a:lstStyle/>
          <a:p>
            <a:pPr>
              <a:defRPr sz="1000" b="0" i="0" u="none" strike="noStrike" kern="1200" baseline="0">
                <a:solidFill>
                  <a:schemeClr val="accent3"/>
                </a:solidFill>
                <a:latin typeface="+mn-lt"/>
                <a:ea typeface="+mn-ea"/>
                <a:cs typeface="+mn-cs"/>
              </a:defRPr>
            </a:pPr>
            <a:endParaRPr lang="sr-Latn-RS"/>
          </a:p>
        </c:txPr>
        <c:crossAx val="130918656"/>
        <c:crosses val="autoZero"/>
        <c:auto val="1"/>
        <c:lblAlgn val="ctr"/>
        <c:lblOffset val="0"/>
        <c:noMultiLvlLbl val="0"/>
      </c:catAx>
      <c:valAx>
        <c:axId val="130918656"/>
        <c:scaling>
          <c:orientation val="minMax"/>
          <c:max val="100"/>
          <c:min val="0"/>
        </c:scaling>
        <c:delete val="0"/>
        <c:axPos val="l"/>
        <c:majorGridlines/>
        <c:numFmt formatCode="0" sourceLinked="0"/>
        <c:majorTickMark val="none"/>
        <c:minorTickMark val="none"/>
        <c:tickLblPos val="nextTo"/>
        <c:txPr>
          <a:bodyPr/>
          <a:lstStyle/>
          <a:p>
            <a:pPr>
              <a:defRPr b="1">
                <a:solidFill>
                  <a:schemeClr val="bg2">
                    <a:lumMod val="25000"/>
                  </a:schemeClr>
                </a:solidFill>
                <a:latin typeface="Arial" panose="020B0604020202020204" pitchFamily="34" charset="0"/>
                <a:cs typeface="Arial" panose="020B0604020202020204" pitchFamily="34" charset="0"/>
              </a:defRPr>
            </a:pPr>
            <a:endParaRPr lang="sr-Latn-RS"/>
          </a:p>
        </c:txPr>
        <c:crossAx val="130917120"/>
        <c:crosses val="autoZero"/>
        <c:crossBetween val="between"/>
        <c:majorUnit val="10"/>
        <c:minorUnit val="10"/>
      </c:valAx>
      <c:dTable>
        <c:showHorzBorder val="1"/>
        <c:showVertBorder val="1"/>
        <c:showOutline val="1"/>
        <c:showKeys val="1"/>
        <c:txPr>
          <a:bodyPr/>
          <a:lstStyle/>
          <a:p>
            <a:pPr rtl="0">
              <a:defRPr sz="1100" b="0">
                <a:solidFill>
                  <a:schemeClr val="bg2">
                    <a:lumMod val="25000"/>
                  </a:schemeClr>
                </a:solidFill>
                <a:latin typeface="Arial" panose="020B0604020202020204" pitchFamily="34" charset="0"/>
                <a:cs typeface="Arial" panose="020B0604020202020204" pitchFamily="34" charset="0"/>
              </a:defRPr>
            </a:pPr>
            <a:endParaRPr lang="sr-Latn-RS"/>
          </a:p>
        </c:txPr>
      </c:dTable>
      <c:spPr>
        <a:noFill/>
        <a:ln>
          <a:noFill/>
        </a:ln>
        <a:effectLst/>
      </c:spPr>
    </c:plotArea>
    <c:plotVisOnly val="1"/>
    <c:dispBlanksAs val="gap"/>
    <c:showDLblsOverMax val="0"/>
  </c:chart>
  <c:spPr>
    <a:noFill/>
    <a:ln>
      <a:noFill/>
    </a:ln>
    <a:effectLst/>
  </c:spPr>
  <c:txPr>
    <a:bodyPr/>
    <a:lstStyle/>
    <a:p>
      <a:pPr>
        <a:defRPr sz="1000"/>
      </a:pPr>
      <a:endParaRPr lang="sr-Latn-R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4166341821978985"/>
          <c:y val="7.0254423579434282E-3"/>
          <c:w val="0.65833658178020993"/>
          <c:h val="0.87861731029400481"/>
        </c:manualLayout>
      </c:layout>
      <c:barChart>
        <c:barDir val="bar"/>
        <c:grouping val="percentStacked"/>
        <c:varyColors val="0"/>
        <c:ser>
          <c:idx val="0"/>
          <c:order val="0"/>
          <c:tx>
            <c:strRef>
              <c:f>Sheet1!$A$2</c:f>
              <c:strCache>
                <c:ptCount val="1"/>
                <c:pt idx="0">
                  <c:v>Reducing tax burdens on labour and removing barriers to employment</c:v>
                </c:pt>
              </c:strCache>
            </c:strRef>
          </c:tx>
          <c:spPr>
            <a:solidFill>
              <a:srgbClr val="E60D7F"/>
            </a:solidFill>
            <a:ln w="25386">
              <a:noFill/>
            </a:ln>
          </c:spPr>
          <c:invertIfNegative val="0"/>
          <c:dLbls>
            <c:spPr>
              <a:noFill/>
              <a:ln w="25386">
                <a:noFill/>
              </a:ln>
            </c:spPr>
            <c:txPr>
              <a:bodyPr/>
              <a:lstStyle/>
              <a:p>
                <a:pPr>
                  <a:defRPr sz="1100" b="1" i="0" u="none" strike="noStrike" baseline="0">
                    <a:solidFill>
                      <a:srgbClr val="FFFFFF"/>
                    </a:solidFill>
                    <a:latin typeface="+mn-lt"/>
                    <a:ea typeface="Verdana"/>
                    <a:cs typeface="Verdana"/>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Sheet1!$B$1:$D$1</c:f>
              <c:numCache>
                <c:formatCode>General</c:formatCode>
                <c:ptCount val="3"/>
                <c:pt idx="0">
                  <c:v>2023</c:v>
                </c:pt>
                <c:pt idx="1">
                  <c:v>2024</c:v>
                </c:pt>
                <c:pt idx="2">
                  <c:v>2025</c:v>
                </c:pt>
              </c:numCache>
            </c:numRef>
          </c:cat>
          <c:val>
            <c:numRef>
              <c:f>Sheet1!$B$2:$D$2</c:f>
              <c:numCache>
                <c:formatCode>General</c:formatCode>
                <c:ptCount val="3"/>
                <c:pt idx="0">
                  <c:v>17.600000000000001</c:v>
                </c:pt>
                <c:pt idx="1">
                  <c:v>17.600000000000001</c:v>
                </c:pt>
                <c:pt idx="2" formatCode="0.0">
                  <c:v>14.931901660479646</c:v>
                </c:pt>
              </c:numCache>
            </c:numRef>
          </c:val>
          <c:extLst>
            <c:ext xmlns:c16="http://schemas.microsoft.com/office/drawing/2014/chart" uri="{C3380CC4-5D6E-409C-BE32-E72D297353CC}">
              <c16:uniqueId val="{00000000-F3AF-4DA4-AA79-67884172D29F}"/>
            </c:ext>
          </c:extLst>
        </c:ser>
        <c:ser>
          <c:idx val="1"/>
          <c:order val="1"/>
          <c:tx>
            <c:strRef>
              <c:f>Sheet1!$A$3</c:f>
              <c:strCache>
                <c:ptCount val="1"/>
                <c:pt idx="0">
                  <c:v>Public administration reform</c:v>
                </c:pt>
              </c:strCache>
            </c:strRef>
          </c:tx>
          <c:spPr>
            <a:solidFill>
              <a:srgbClr val="99CC00"/>
            </a:solidFill>
            <a:ln w="25386">
              <a:noFill/>
            </a:ln>
          </c:spPr>
          <c:invertIfNegative val="0"/>
          <c:dLbls>
            <c:spPr>
              <a:noFill/>
              <a:ln w="25386">
                <a:noFill/>
              </a:ln>
            </c:spPr>
            <c:txPr>
              <a:bodyPr/>
              <a:lstStyle/>
              <a:p>
                <a:pPr>
                  <a:defRPr sz="1100" b="1" i="0" u="none" strike="noStrike" baseline="0">
                    <a:solidFill>
                      <a:schemeClr val="tx1"/>
                    </a:solidFill>
                    <a:latin typeface="+mn-lt"/>
                    <a:ea typeface="Verdana"/>
                    <a:cs typeface="Verdana"/>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Sheet1!$B$1:$D$1</c:f>
              <c:numCache>
                <c:formatCode>General</c:formatCode>
                <c:ptCount val="3"/>
                <c:pt idx="0">
                  <c:v>2023</c:v>
                </c:pt>
                <c:pt idx="1">
                  <c:v>2024</c:v>
                </c:pt>
                <c:pt idx="2">
                  <c:v>2025</c:v>
                </c:pt>
              </c:numCache>
            </c:numRef>
          </c:cat>
          <c:val>
            <c:numRef>
              <c:f>Sheet1!$B$3:$D$3</c:f>
              <c:numCache>
                <c:formatCode>General</c:formatCode>
                <c:ptCount val="3"/>
                <c:pt idx="0">
                  <c:v>4.9000000000000004</c:v>
                </c:pt>
                <c:pt idx="1">
                  <c:v>9.6</c:v>
                </c:pt>
                <c:pt idx="2" formatCode="0.0">
                  <c:v>7.4611656281932017</c:v>
                </c:pt>
              </c:numCache>
            </c:numRef>
          </c:val>
          <c:extLst>
            <c:ext xmlns:c16="http://schemas.microsoft.com/office/drawing/2014/chart" uri="{C3380CC4-5D6E-409C-BE32-E72D297353CC}">
              <c16:uniqueId val="{00000001-F3AF-4DA4-AA79-67884172D29F}"/>
            </c:ext>
          </c:extLst>
        </c:ser>
        <c:ser>
          <c:idx val="2"/>
          <c:order val="2"/>
          <c:tx>
            <c:strRef>
              <c:f>Sheet1!$A$4</c:f>
              <c:strCache>
                <c:ptCount val="1"/>
                <c:pt idx="0">
                  <c:v>Fight against corruption</c:v>
                </c:pt>
              </c:strCache>
            </c:strRef>
          </c:tx>
          <c:spPr>
            <a:solidFill>
              <a:srgbClr val="FFC000"/>
            </a:solidFill>
            <a:ln w="25386">
              <a:noFill/>
            </a:ln>
          </c:spPr>
          <c:invertIfNegative val="0"/>
          <c:dLbls>
            <c:dLbl>
              <c:idx val="0"/>
              <c:layout>
                <c:manualLayout>
                  <c:x val="-1.14192495921697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3AF-4DA4-AA79-67884172D29F}"/>
                </c:ext>
              </c:extLst>
            </c:dLbl>
            <c:dLbl>
              <c:idx val="6"/>
              <c:layout>
                <c:manualLayout>
                  <c:x val="-1.305057096247950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3AF-4DA4-AA79-67884172D29F}"/>
                </c:ext>
              </c:extLst>
            </c:dLbl>
            <c:spPr>
              <a:noFill/>
              <a:ln w="25386">
                <a:noFill/>
              </a:ln>
            </c:spPr>
            <c:txPr>
              <a:bodyPr/>
              <a:lstStyle/>
              <a:p>
                <a:pPr>
                  <a:defRPr sz="1100" b="1" i="0" u="none" strike="noStrike" baseline="0">
                    <a:solidFill>
                      <a:schemeClr val="tx1"/>
                    </a:solidFill>
                    <a:latin typeface="+mn-lt"/>
                    <a:ea typeface="Verdana"/>
                    <a:cs typeface="Verdana"/>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Sheet1!$B$1:$D$1</c:f>
              <c:numCache>
                <c:formatCode>General</c:formatCode>
                <c:ptCount val="3"/>
                <c:pt idx="0">
                  <c:v>2023</c:v>
                </c:pt>
                <c:pt idx="1">
                  <c:v>2024</c:v>
                </c:pt>
                <c:pt idx="2">
                  <c:v>2025</c:v>
                </c:pt>
              </c:numCache>
            </c:numRef>
          </c:cat>
          <c:val>
            <c:numRef>
              <c:f>Sheet1!$B$4:$D$4</c:f>
              <c:numCache>
                <c:formatCode>General</c:formatCode>
                <c:ptCount val="3"/>
                <c:pt idx="0">
                  <c:v>46.6</c:v>
                </c:pt>
                <c:pt idx="1">
                  <c:v>41.6</c:v>
                </c:pt>
                <c:pt idx="2" formatCode="0.0">
                  <c:v>43.4</c:v>
                </c:pt>
              </c:numCache>
            </c:numRef>
          </c:val>
          <c:extLst>
            <c:ext xmlns:c16="http://schemas.microsoft.com/office/drawing/2014/chart" uri="{C3380CC4-5D6E-409C-BE32-E72D297353CC}">
              <c16:uniqueId val="{00000004-F3AF-4DA4-AA79-67884172D29F}"/>
            </c:ext>
          </c:extLst>
        </c:ser>
        <c:ser>
          <c:idx val="7"/>
          <c:order val="3"/>
          <c:tx>
            <c:strRef>
              <c:f>Sheet1!$A$5</c:f>
              <c:strCache>
                <c:ptCount val="1"/>
                <c:pt idx="0">
                  <c:v>Social system reform</c:v>
                </c:pt>
              </c:strCache>
            </c:strRef>
          </c:tx>
          <c:invertIfNegative val="0"/>
          <c:dLbls>
            <c:spPr>
              <a:noFill/>
              <a:ln>
                <a:noFill/>
              </a:ln>
              <a:effectLst/>
            </c:spPr>
            <c:txPr>
              <a:bodyPr wrap="square" lIns="38100" tIns="19050" rIns="38100" bIns="19050" anchor="ctr">
                <a:spAutoFit/>
              </a:bodyPr>
              <a:lstStyle/>
              <a:p>
                <a:pPr>
                  <a:defRPr sz="1100">
                    <a:latin typeface="+mn-lt"/>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Sheet1!$B$1:$D$1</c:f>
              <c:numCache>
                <c:formatCode>General</c:formatCode>
                <c:ptCount val="3"/>
                <c:pt idx="0">
                  <c:v>2023</c:v>
                </c:pt>
                <c:pt idx="1">
                  <c:v>2024</c:v>
                </c:pt>
                <c:pt idx="2">
                  <c:v>2025</c:v>
                </c:pt>
              </c:numCache>
            </c:numRef>
          </c:cat>
          <c:val>
            <c:numRef>
              <c:f>Sheet1!$B$5:$D$5</c:f>
              <c:numCache>
                <c:formatCode>General</c:formatCode>
                <c:ptCount val="3"/>
                <c:pt idx="0">
                  <c:v>10.3</c:v>
                </c:pt>
                <c:pt idx="1">
                  <c:v>13.7</c:v>
                </c:pt>
                <c:pt idx="2" formatCode="0.0">
                  <c:v>14.2</c:v>
                </c:pt>
              </c:numCache>
            </c:numRef>
          </c:val>
          <c:extLst xmlns:c15="http://schemas.microsoft.com/office/drawing/2012/chart">
            <c:ext xmlns:c16="http://schemas.microsoft.com/office/drawing/2014/chart" uri="{C3380CC4-5D6E-409C-BE32-E72D297353CC}">
              <c16:uniqueId val="{00000009-F3AF-4DA4-AA79-67884172D29F}"/>
            </c:ext>
          </c:extLst>
        </c:ser>
        <c:ser>
          <c:idx val="8"/>
          <c:order val="4"/>
          <c:tx>
            <c:strRef>
              <c:f>Sheet1!$A$6</c:f>
              <c:strCache>
                <c:ptCount val="1"/>
                <c:pt idx="0">
                  <c:v>Reform of courts and prosecutor's offices</c:v>
                </c:pt>
              </c:strCache>
            </c:strRef>
          </c:tx>
          <c:invertIfNegative val="0"/>
          <c:dLbls>
            <c:spPr>
              <a:noFill/>
              <a:ln>
                <a:noFill/>
              </a:ln>
              <a:effectLst/>
            </c:spPr>
            <c:txPr>
              <a:bodyPr wrap="square" lIns="38100" tIns="19050" rIns="38100" bIns="19050" anchor="ctr">
                <a:spAutoFit/>
              </a:bodyPr>
              <a:lstStyle/>
              <a:p>
                <a:pPr>
                  <a:defRPr sz="1100">
                    <a:latin typeface="+mn-lt"/>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Sheet1!$B$1:$D$1</c:f>
              <c:numCache>
                <c:formatCode>General</c:formatCode>
                <c:ptCount val="3"/>
                <c:pt idx="0">
                  <c:v>2023</c:v>
                </c:pt>
                <c:pt idx="1">
                  <c:v>2024</c:v>
                </c:pt>
                <c:pt idx="2">
                  <c:v>2025</c:v>
                </c:pt>
              </c:numCache>
            </c:numRef>
          </c:cat>
          <c:val>
            <c:numRef>
              <c:f>Sheet1!$B$6:$D$6</c:f>
              <c:numCache>
                <c:formatCode>General</c:formatCode>
                <c:ptCount val="3"/>
                <c:pt idx="0">
                  <c:v>18.3</c:v>
                </c:pt>
                <c:pt idx="1">
                  <c:v>13.6</c:v>
                </c:pt>
                <c:pt idx="2" formatCode="0.0">
                  <c:v>18.399999999999999</c:v>
                </c:pt>
              </c:numCache>
            </c:numRef>
          </c:val>
          <c:extLst xmlns:c15="http://schemas.microsoft.com/office/drawing/2012/chart">
            <c:ext xmlns:c16="http://schemas.microsoft.com/office/drawing/2014/chart" uri="{C3380CC4-5D6E-409C-BE32-E72D297353CC}">
              <c16:uniqueId val="{0000000A-F3AF-4DA4-AA79-67884172D29F}"/>
            </c:ext>
          </c:extLst>
        </c:ser>
        <c:ser>
          <c:idx val="3"/>
          <c:order val="5"/>
          <c:tx>
            <c:strRef>
              <c:f>Sheet1!$A$7</c:f>
              <c:strCache>
                <c:ptCount val="1"/>
                <c:pt idx="0">
                  <c:v>None</c:v>
                </c:pt>
              </c:strCache>
            </c:strRef>
          </c:tx>
          <c:spPr>
            <a:solidFill>
              <a:srgbClr val="00B0F0"/>
            </a:solidFill>
          </c:spPr>
          <c:invertIfNegative val="0"/>
          <c:dLbls>
            <c:dLbl>
              <c:idx val="0"/>
              <c:layout>
                <c:manualLayout>
                  <c:x val="0"/>
                  <c:y val="2.61461375566825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03B-45FF-B25C-46FCBE72738D}"/>
                </c:ext>
              </c:extLst>
            </c:dLbl>
            <c:dLbl>
              <c:idx val="2"/>
              <c:layout>
                <c:manualLayout>
                  <c:x val="-1.1772158492926424E-3"/>
                  <c:y val="5.49068888690334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03B-45FF-B25C-46FCBE72738D}"/>
                </c:ext>
              </c:extLst>
            </c:dLbl>
            <c:spPr>
              <a:noFill/>
              <a:ln>
                <a:noFill/>
              </a:ln>
              <a:effectLst/>
            </c:spPr>
            <c:txPr>
              <a:bodyPr/>
              <a:lstStyle/>
              <a:p>
                <a:pPr>
                  <a:defRPr sz="1020">
                    <a:solidFill>
                      <a:schemeClr val="bg1"/>
                    </a:solidFill>
                    <a:latin typeface="+mn-lt"/>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Sheet1!$B$1:$D$1</c:f>
              <c:numCache>
                <c:formatCode>General</c:formatCode>
                <c:ptCount val="3"/>
                <c:pt idx="0">
                  <c:v>2023</c:v>
                </c:pt>
                <c:pt idx="1">
                  <c:v>2024</c:v>
                </c:pt>
                <c:pt idx="2">
                  <c:v>2025</c:v>
                </c:pt>
              </c:numCache>
            </c:numRef>
          </c:cat>
          <c:val>
            <c:numRef>
              <c:f>Sheet1!$B$7:$D$7</c:f>
              <c:numCache>
                <c:formatCode>0.0</c:formatCode>
                <c:ptCount val="3"/>
                <c:pt idx="0">
                  <c:v>1</c:v>
                </c:pt>
                <c:pt idx="1">
                  <c:v>1.5</c:v>
                </c:pt>
                <c:pt idx="2">
                  <c:v>0.57075550376749329</c:v>
                </c:pt>
              </c:numCache>
            </c:numRef>
          </c:val>
          <c:extLst>
            <c:ext xmlns:c16="http://schemas.microsoft.com/office/drawing/2014/chart" uri="{C3380CC4-5D6E-409C-BE32-E72D297353CC}">
              <c16:uniqueId val="{00000005-F3AF-4DA4-AA79-67884172D29F}"/>
            </c:ext>
          </c:extLst>
        </c:ser>
        <c:ser>
          <c:idx val="4"/>
          <c:order val="6"/>
          <c:tx>
            <c:strRef>
              <c:f>Sheet1!$A$8</c:f>
              <c:strCache>
                <c:ptCount val="1"/>
                <c:pt idx="0">
                  <c:v>Does not know\ Does not want to answer</c:v>
                </c:pt>
              </c:strCache>
            </c:strRef>
          </c:tx>
          <c:spPr>
            <a:solidFill>
              <a:schemeClr val="tx1">
                <a:lumMod val="50000"/>
                <a:lumOff val="50000"/>
              </a:schemeClr>
            </a:solidFill>
          </c:spPr>
          <c:invertIfNegative val="0"/>
          <c:dLbls>
            <c:dLbl>
              <c:idx val="1"/>
              <c:layout>
                <c:manualLayout>
                  <c:x val="0"/>
                  <c:y val="3.13753650680190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03B-45FF-B25C-46FCBE72738D}"/>
                </c:ext>
              </c:extLst>
            </c:dLbl>
            <c:spPr>
              <a:noFill/>
              <a:ln>
                <a:noFill/>
              </a:ln>
              <a:effectLst/>
            </c:spPr>
            <c:txPr>
              <a:bodyPr/>
              <a:lstStyle/>
              <a:p>
                <a:pPr>
                  <a:defRPr sz="1000">
                    <a:solidFill>
                      <a:schemeClr val="bg1"/>
                    </a:solidFill>
                    <a:latin typeface="+mn-lt"/>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Sheet1!$B$1:$D$1</c:f>
              <c:numCache>
                <c:formatCode>General</c:formatCode>
                <c:ptCount val="3"/>
                <c:pt idx="0">
                  <c:v>2023</c:v>
                </c:pt>
                <c:pt idx="1">
                  <c:v>2024</c:v>
                </c:pt>
                <c:pt idx="2">
                  <c:v>2025</c:v>
                </c:pt>
              </c:numCache>
            </c:numRef>
          </c:cat>
          <c:val>
            <c:numRef>
              <c:f>Sheet1!$B$8:$D$8</c:f>
              <c:numCache>
                <c:formatCode>General</c:formatCode>
                <c:ptCount val="3"/>
                <c:pt idx="0">
                  <c:v>1.3</c:v>
                </c:pt>
                <c:pt idx="1">
                  <c:v>2.4</c:v>
                </c:pt>
                <c:pt idx="2" formatCode="0.0">
                  <c:v>1</c:v>
                </c:pt>
              </c:numCache>
            </c:numRef>
          </c:val>
          <c:extLst>
            <c:ext xmlns:c16="http://schemas.microsoft.com/office/drawing/2014/chart" uri="{C3380CC4-5D6E-409C-BE32-E72D297353CC}">
              <c16:uniqueId val="{00000006-F3AF-4DA4-AA79-67884172D29F}"/>
            </c:ext>
          </c:extLst>
        </c:ser>
        <c:dLbls>
          <c:showLegendKey val="0"/>
          <c:showVal val="0"/>
          <c:showCatName val="0"/>
          <c:showSerName val="0"/>
          <c:showPercent val="0"/>
          <c:showBubbleSize val="0"/>
        </c:dLbls>
        <c:gapWidth val="64"/>
        <c:overlap val="100"/>
        <c:axId val="131158016"/>
        <c:axId val="131159552"/>
        <c:extLst/>
      </c:barChart>
      <c:catAx>
        <c:axId val="131158016"/>
        <c:scaling>
          <c:orientation val="maxMin"/>
        </c:scaling>
        <c:delete val="0"/>
        <c:axPos val="l"/>
        <c:numFmt formatCode="General" sourceLinked="1"/>
        <c:majorTickMark val="out"/>
        <c:minorTickMark val="none"/>
        <c:tickLblPos val="nextTo"/>
        <c:spPr>
          <a:ln w="9519">
            <a:noFill/>
          </a:ln>
        </c:spPr>
        <c:txPr>
          <a:bodyPr rot="0" vert="horz"/>
          <a:lstStyle/>
          <a:p>
            <a:pPr rtl="0">
              <a:defRPr sz="1100" b="1" i="0" u="none" strike="noStrike" baseline="0">
                <a:solidFill>
                  <a:schemeClr val="bg2">
                    <a:lumMod val="25000"/>
                  </a:schemeClr>
                </a:solidFill>
                <a:latin typeface="Arial" panose="020B0604020202020204" pitchFamily="34" charset="0"/>
                <a:ea typeface="Verdana"/>
                <a:cs typeface="Arial" panose="020B0604020202020204" pitchFamily="34" charset="0"/>
              </a:defRPr>
            </a:pPr>
            <a:endParaRPr lang="sr-Latn-RS"/>
          </a:p>
        </c:txPr>
        <c:crossAx val="131159552"/>
        <c:crosses val="autoZero"/>
        <c:auto val="1"/>
        <c:lblAlgn val="ctr"/>
        <c:lblOffset val="100"/>
        <c:tickLblSkip val="1"/>
        <c:tickMarkSkip val="1"/>
        <c:noMultiLvlLbl val="0"/>
      </c:catAx>
      <c:valAx>
        <c:axId val="131159552"/>
        <c:scaling>
          <c:orientation val="minMax"/>
        </c:scaling>
        <c:delete val="1"/>
        <c:axPos val="t"/>
        <c:numFmt formatCode="0%" sourceLinked="1"/>
        <c:majorTickMark val="out"/>
        <c:minorTickMark val="none"/>
        <c:tickLblPos val="none"/>
        <c:crossAx val="131158016"/>
        <c:crosses val="autoZero"/>
        <c:crossBetween val="between"/>
      </c:valAx>
      <c:spPr>
        <a:noFill/>
        <a:ln w="25393">
          <a:noFill/>
        </a:ln>
      </c:spPr>
    </c:plotArea>
    <c:legend>
      <c:legendPos val="b"/>
      <c:layout>
        <c:manualLayout>
          <c:xMode val="edge"/>
          <c:yMode val="edge"/>
          <c:x val="0.17962840023040066"/>
          <c:y val="0.84641202936437709"/>
          <c:w val="0.81924842461638092"/>
          <c:h val="0.11415793342380318"/>
        </c:manualLayout>
      </c:layout>
      <c:overlay val="0"/>
      <c:spPr>
        <a:noFill/>
        <a:ln w="25386">
          <a:noFill/>
        </a:ln>
      </c:spPr>
      <c:txPr>
        <a:bodyPr/>
        <a:lstStyle/>
        <a:p>
          <a:pPr>
            <a:defRPr sz="1000" b="0" i="0" u="none" strike="noStrike" baseline="0">
              <a:solidFill>
                <a:schemeClr val="bg2">
                  <a:lumMod val="25000"/>
                </a:schemeClr>
              </a:solidFill>
              <a:latin typeface="Arial" panose="020B0604020202020204" pitchFamily="34" charset="0"/>
              <a:ea typeface="Verdana"/>
              <a:cs typeface="Arial" panose="020B0604020202020204" pitchFamily="34" charset="0"/>
            </a:defRPr>
          </a:pPr>
          <a:endParaRPr lang="sr-Latn-RS"/>
        </a:p>
      </c:txPr>
    </c:legend>
    <c:plotVisOnly val="1"/>
    <c:dispBlanksAs val="gap"/>
    <c:showDLblsOverMax val="0"/>
  </c:chart>
  <c:spPr>
    <a:noFill/>
    <a:ln>
      <a:noFill/>
    </a:ln>
  </c:spPr>
  <c:txPr>
    <a:bodyPr/>
    <a:lstStyle/>
    <a:p>
      <a:pPr>
        <a:defRPr sz="2123" b="1" i="0" u="none" strike="noStrike" baseline="0">
          <a:solidFill>
            <a:schemeClr val="tx1"/>
          </a:solidFill>
          <a:latin typeface="MS P????"/>
          <a:ea typeface="MS P????"/>
          <a:cs typeface="MS P????"/>
        </a:defRPr>
      </a:pPr>
      <a:endParaRPr lang="sr-Latn-R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To ensure peace and stability</c:v>
                </c:pt>
              </c:strCache>
            </c:strRef>
          </c:tx>
          <c:spPr>
            <a:solidFill>
              <a:srgbClr val="1DB3E8">
                <a:lumMod val="50000"/>
              </a:srgbClr>
            </a:solidFill>
            <a:ln>
              <a:solidFill>
                <a:srgbClr val="FFFFFF"/>
              </a:solidFill>
            </a:ln>
          </c:spPr>
          <c:invertIfNegative val="0"/>
          <c:dLbls>
            <c:spPr>
              <a:noFill/>
              <a:ln>
                <a:noFill/>
              </a:ln>
              <a:effectLst/>
            </c:spPr>
            <c:txPr>
              <a:bodyPr/>
              <a:lstStyle/>
              <a:p>
                <a:pPr>
                  <a:defRPr sz="1050" b="1">
                    <a:solidFill>
                      <a:schemeClr val="bg1"/>
                    </a:solidFill>
                  </a:defRPr>
                </a:pPr>
                <a:endParaRPr lang="sr-Latn-R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2023</c:v>
                </c:pt>
                <c:pt idx="1">
                  <c:v>2024</c:v>
                </c:pt>
                <c:pt idx="2">
                  <c:v>2025</c:v>
                </c:pt>
              </c:numCache>
            </c:numRef>
          </c:cat>
          <c:val>
            <c:numRef>
              <c:f>Sheet1!$B$2:$B$4</c:f>
              <c:numCache>
                <c:formatCode>General</c:formatCode>
                <c:ptCount val="3"/>
                <c:pt idx="0">
                  <c:v>21.3</c:v>
                </c:pt>
                <c:pt idx="1">
                  <c:v>23.5</c:v>
                </c:pt>
                <c:pt idx="2">
                  <c:v>20.100000000000001</c:v>
                </c:pt>
              </c:numCache>
            </c:numRef>
          </c:val>
          <c:extLst>
            <c:ext xmlns:c16="http://schemas.microsoft.com/office/drawing/2014/chart" uri="{C3380CC4-5D6E-409C-BE32-E72D297353CC}">
              <c16:uniqueId val="{00000000-D148-4036-B764-7BC7F9D582FD}"/>
            </c:ext>
          </c:extLst>
        </c:ser>
        <c:ser>
          <c:idx val="1"/>
          <c:order val="1"/>
          <c:tx>
            <c:strRef>
              <c:f>Sheet1!$C$1</c:f>
              <c:strCache>
                <c:ptCount val="1"/>
                <c:pt idx="0">
                  <c:v>Because of the natural resources of Bosnia and Herzegovina</c:v>
                </c:pt>
              </c:strCache>
            </c:strRef>
          </c:tx>
          <c:spPr>
            <a:solidFill>
              <a:srgbClr val="BD9B08"/>
            </a:solidFill>
            <a:ln>
              <a:solidFill>
                <a:srgbClr val="FFFFFF"/>
              </a:solidFill>
            </a:ln>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2-D148-4036-B764-7BC7F9D582FD}"/>
                </c:ext>
              </c:extLst>
            </c:dLbl>
            <c:spPr>
              <a:noFill/>
              <a:ln>
                <a:noFill/>
              </a:ln>
              <a:effectLst/>
            </c:spPr>
            <c:txPr>
              <a:bodyPr/>
              <a:lstStyle/>
              <a:p>
                <a:pPr>
                  <a:defRPr sz="1000" b="1">
                    <a:solidFill>
                      <a:srgbClr val="FFFFFF"/>
                    </a:solidFill>
                  </a:defRPr>
                </a:pPr>
                <a:endParaRPr lang="sr-Latn-R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2023</c:v>
                </c:pt>
                <c:pt idx="1">
                  <c:v>2024</c:v>
                </c:pt>
                <c:pt idx="2">
                  <c:v>2025</c:v>
                </c:pt>
              </c:numCache>
            </c:numRef>
          </c:cat>
          <c:val>
            <c:numRef>
              <c:f>Sheet1!$C$2:$C$4</c:f>
              <c:numCache>
                <c:formatCode>General</c:formatCode>
                <c:ptCount val="3"/>
                <c:pt idx="0">
                  <c:v>36.6</c:v>
                </c:pt>
                <c:pt idx="1">
                  <c:v>33.5</c:v>
                </c:pt>
                <c:pt idx="2">
                  <c:v>38.1</c:v>
                </c:pt>
              </c:numCache>
            </c:numRef>
          </c:val>
          <c:extLst>
            <c:ext xmlns:c16="http://schemas.microsoft.com/office/drawing/2014/chart" uri="{C3380CC4-5D6E-409C-BE32-E72D297353CC}">
              <c16:uniqueId val="{00000003-D148-4036-B764-7BC7F9D582FD}"/>
            </c:ext>
          </c:extLst>
        </c:ser>
        <c:ser>
          <c:idx val="2"/>
          <c:order val="2"/>
          <c:tx>
            <c:strRef>
              <c:f>Sheet1!$D$1</c:f>
              <c:strCache>
                <c:ptCount val="1"/>
                <c:pt idx="0">
                  <c:v>Because of skilled and qualified workers</c:v>
                </c:pt>
              </c:strCache>
            </c:strRef>
          </c:tx>
          <c:spPr>
            <a:solidFill>
              <a:srgbClr val="1DB3E8"/>
            </a:solidFill>
            <a:ln>
              <a:solidFill>
                <a:srgbClr val="FFFFFF"/>
              </a:solidFill>
            </a:ln>
          </c:spPr>
          <c:invertIfNegative val="0"/>
          <c:dLbls>
            <c:spPr>
              <a:noFill/>
              <a:ln>
                <a:noFill/>
              </a:ln>
              <a:effectLst/>
            </c:spPr>
            <c:txPr>
              <a:bodyPr/>
              <a:lstStyle/>
              <a:p>
                <a:pPr>
                  <a:defRPr sz="1000" b="1">
                    <a:solidFill>
                      <a:srgbClr val="FFFFFF"/>
                    </a:solidFill>
                  </a:defRPr>
                </a:pPr>
                <a:endParaRPr lang="sr-Latn-R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2023</c:v>
                </c:pt>
                <c:pt idx="1">
                  <c:v>2024</c:v>
                </c:pt>
                <c:pt idx="2">
                  <c:v>2025</c:v>
                </c:pt>
              </c:numCache>
            </c:numRef>
          </c:cat>
          <c:val>
            <c:numRef>
              <c:f>Sheet1!$D$2:$D$4</c:f>
              <c:numCache>
                <c:formatCode>General</c:formatCode>
                <c:ptCount val="3"/>
                <c:pt idx="0">
                  <c:v>13.5</c:v>
                </c:pt>
                <c:pt idx="1">
                  <c:v>16.5</c:v>
                </c:pt>
                <c:pt idx="2" formatCode="0.0">
                  <c:v>12</c:v>
                </c:pt>
              </c:numCache>
            </c:numRef>
          </c:val>
          <c:extLst>
            <c:ext xmlns:c16="http://schemas.microsoft.com/office/drawing/2014/chart" uri="{C3380CC4-5D6E-409C-BE32-E72D297353CC}">
              <c16:uniqueId val="{00000004-D148-4036-B764-7BC7F9D582FD}"/>
            </c:ext>
          </c:extLst>
        </c:ser>
        <c:ser>
          <c:idx val="3"/>
          <c:order val="3"/>
          <c:tx>
            <c:strRef>
              <c:f>Sheet1!$E$1</c:f>
              <c:strCache>
                <c:ptCount val="1"/>
                <c:pt idx="0">
                  <c:v>Because of the expansion of the European market</c:v>
                </c:pt>
              </c:strCache>
            </c:strRef>
          </c:tx>
          <c:spPr>
            <a:solidFill>
              <a:srgbClr val="96C11D">
                <a:lumMod val="60000"/>
                <a:lumOff val="40000"/>
              </a:srgbClr>
            </a:solidFill>
            <a:ln>
              <a:solidFill>
                <a:srgbClr val="FFFFFF"/>
              </a:solidFill>
            </a:ln>
          </c:spPr>
          <c:invertIfNegative val="0"/>
          <c:dLbls>
            <c:spPr>
              <a:noFill/>
              <a:ln>
                <a:noFill/>
              </a:ln>
              <a:effectLst/>
            </c:spPr>
            <c:txPr>
              <a:bodyPr/>
              <a:lstStyle/>
              <a:p>
                <a:pPr>
                  <a:defRPr sz="1000" b="1">
                    <a:solidFill>
                      <a:srgbClr val="717171"/>
                    </a:solidFill>
                  </a:defRPr>
                </a:pPr>
                <a:endParaRPr lang="sr-Latn-R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2023</c:v>
                </c:pt>
                <c:pt idx="1">
                  <c:v>2024</c:v>
                </c:pt>
                <c:pt idx="2">
                  <c:v>2025</c:v>
                </c:pt>
              </c:numCache>
            </c:numRef>
          </c:cat>
          <c:val>
            <c:numRef>
              <c:f>Sheet1!$E$2:$E$4</c:f>
              <c:numCache>
                <c:formatCode>General</c:formatCode>
                <c:ptCount val="3"/>
                <c:pt idx="0">
                  <c:v>17.899999999999999</c:v>
                </c:pt>
                <c:pt idx="1">
                  <c:v>15.3</c:v>
                </c:pt>
                <c:pt idx="2">
                  <c:v>19.8</c:v>
                </c:pt>
              </c:numCache>
            </c:numRef>
          </c:val>
          <c:extLst>
            <c:ext xmlns:c16="http://schemas.microsoft.com/office/drawing/2014/chart" uri="{C3380CC4-5D6E-409C-BE32-E72D297353CC}">
              <c16:uniqueId val="{00000007-D148-4036-B764-7BC7F9D582FD}"/>
            </c:ext>
          </c:extLst>
        </c:ser>
        <c:ser>
          <c:idx val="4"/>
          <c:order val="4"/>
          <c:tx>
            <c:strRef>
              <c:f>Sheet1!$F$1</c:f>
              <c:strCache>
                <c:ptCount val="1"/>
                <c:pt idx="0">
                  <c:v>Because of a good investment climate</c:v>
                </c:pt>
              </c:strCache>
            </c:strRef>
          </c:tx>
          <c:spPr>
            <a:solidFill>
              <a:srgbClr val="96C11D"/>
            </a:solidFill>
            <a:ln>
              <a:solidFill>
                <a:srgbClr val="FFFFFF"/>
              </a:solidFill>
            </a:ln>
          </c:spPr>
          <c:invertIfNegative val="0"/>
          <c:dLbls>
            <c:dLbl>
              <c:idx val="0"/>
              <c:layout>
                <c:manualLayout>
                  <c:x val="4.7788470885583778E-3"/>
                  <c:y val="-1.3525336359982037E-3"/>
                </c:manualLayout>
              </c:layout>
              <c:spPr>
                <a:noFill/>
                <a:ln>
                  <a:noFill/>
                </a:ln>
                <a:effectLst/>
              </c:spPr>
              <c:txPr>
                <a:bodyPr/>
                <a:lstStyle/>
                <a:p>
                  <a:pPr>
                    <a:defRPr sz="1000" b="1">
                      <a:solidFill>
                        <a:schemeClr val="bg1"/>
                      </a:solidFill>
                    </a:defRPr>
                  </a:pPr>
                  <a:endParaRPr lang="sr-Latn-R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957-42F8-9A5A-8DFE3EEE47B6}"/>
                </c:ext>
              </c:extLst>
            </c:dLbl>
            <c:dLbl>
              <c:idx val="1"/>
              <c:layout>
                <c:manualLayout>
                  <c:x val="1.5929908403026682E-3"/>
                  <c:y val="-1.8833321510486869E-3"/>
                </c:manualLayout>
              </c:layout>
              <c:spPr>
                <a:noFill/>
                <a:ln>
                  <a:noFill/>
                </a:ln>
                <a:effectLst/>
              </c:spPr>
              <c:txPr>
                <a:bodyPr/>
                <a:lstStyle/>
                <a:p>
                  <a:pPr>
                    <a:defRPr sz="1000" b="1">
                      <a:solidFill>
                        <a:schemeClr val="bg1"/>
                      </a:solidFill>
                    </a:defRPr>
                  </a:pPr>
                  <a:endParaRPr lang="sr-Latn-R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957-42F8-9A5A-8DFE3EEE47B6}"/>
                </c:ext>
              </c:extLst>
            </c:dLbl>
            <c:dLbl>
              <c:idx val="2"/>
              <c:layout>
                <c:manualLayout>
                  <c:x val="3.1859816806053391E-3"/>
                  <c:y val="-2.5853254829632782E-3"/>
                </c:manualLayout>
              </c:layout>
              <c:spPr>
                <a:noFill/>
                <a:ln>
                  <a:noFill/>
                </a:ln>
                <a:effectLst/>
              </c:spPr>
              <c:txPr>
                <a:bodyPr/>
                <a:lstStyle/>
                <a:p>
                  <a:pPr>
                    <a:defRPr sz="1000" b="1">
                      <a:solidFill>
                        <a:srgbClr val="FFFFFF"/>
                      </a:solidFill>
                    </a:defRPr>
                  </a:pPr>
                  <a:endParaRPr lang="sr-Latn-R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957-42F8-9A5A-8DFE3EEE47B6}"/>
                </c:ext>
              </c:extLst>
            </c:dLbl>
            <c:dLbl>
              <c:idx val="3"/>
              <c:layout>
                <c:manualLayout>
                  <c:x val="6.3719633612106773E-3"/>
                  <c:y val="-6.5924191908443917E-4"/>
                </c:manualLayout>
              </c:layout>
              <c:spPr>
                <a:noFill/>
                <a:ln>
                  <a:noFill/>
                </a:ln>
                <a:effectLst/>
              </c:spPr>
              <c:txPr>
                <a:bodyPr/>
                <a:lstStyle/>
                <a:p>
                  <a:pPr>
                    <a:defRPr sz="1000" b="1">
                      <a:solidFill>
                        <a:schemeClr val="bg1"/>
                      </a:solidFill>
                    </a:defRPr>
                  </a:pPr>
                  <a:endParaRPr lang="sr-Latn-R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957-42F8-9A5A-8DFE3EEE47B6}"/>
                </c:ext>
              </c:extLst>
            </c:dLbl>
            <c:spPr>
              <a:noFill/>
              <a:ln>
                <a:noFill/>
              </a:ln>
              <a:effectLst/>
            </c:spPr>
            <c:txPr>
              <a:bodyPr/>
              <a:lstStyle/>
              <a:p>
                <a:pPr>
                  <a:defRPr sz="1000">
                    <a:solidFill>
                      <a:srgbClr val="FFFFFF"/>
                    </a:solidFill>
                  </a:defRPr>
                </a:pPr>
                <a:endParaRPr lang="sr-Latn-R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2023</c:v>
                </c:pt>
                <c:pt idx="1">
                  <c:v>2024</c:v>
                </c:pt>
                <c:pt idx="2">
                  <c:v>2025</c:v>
                </c:pt>
              </c:numCache>
            </c:numRef>
          </c:cat>
          <c:val>
            <c:numRef>
              <c:f>Sheet1!$F$2:$F$4</c:f>
              <c:numCache>
                <c:formatCode>General</c:formatCode>
                <c:ptCount val="3"/>
                <c:pt idx="0">
                  <c:v>3.2</c:v>
                </c:pt>
                <c:pt idx="1">
                  <c:v>4.9000000000000004</c:v>
                </c:pt>
                <c:pt idx="2">
                  <c:v>6.5</c:v>
                </c:pt>
              </c:numCache>
            </c:numRef>
          </c:val>
          <c:extLst>
            <c:ext xmlns:c16="http://schemas.microsoft.com/office/drawing/2014/chart" uri="{C3380CC4-5D6E-409C-BE32-E72D297353CC}">
              <c16:uniqueId val="{00000008-D148-4036-B764-7BC7F9D582FD}"/>
            </c:ext>
          </c:extLst>
        </c:ser>
        <c:ser>
          <c:idx val="5"/>
          <c:order val="5"/>
          <c:tx>
            <c:strRef>
              <c:f>Sheet1!$G$1</c:f>
              <c:strCache>
                <c:ptCount val="1"/>
                <c:pt idx="0">
                  <c:v>Something else</c:v>
                </c:pt>
              </c:strCache>
            </c:strRef>
          </c:tx>
          <c:spPr>
            <a:solidFill>
              <a:srgbClr val="802AB7">
                <a:lumMod val="75000"/>
              </a:srgbClr>
            </a:solidFill>
            <a:ln>
              <a:solidFill>
                <a:srgbClr val="FFFFFF"/>
              </a:solidFill>
            </a:ln>
          </c:spPr>
          <c:invertIfNegative val="0"/>
          <c:dLbls>
            <c:dLbl>
              <c:idx val="0"/>
              <c:spPr>
                <a:noFill/>
                <a:ln>
                  <a:noFill/>
                </a:ln>
                <a:effectLst/>
              </c:spPr>
              <c:txPr>
                <a:bodyPr/>
                <a:lstStyle/>
                <a:p>
                  <a:pPr>
                    <a:defRPr sz="1000" b="1">
                      <a:solidFill>
                        <a:schemeClr val="bg1"/>
                      </a:solidFill>
                    </a:defRPr>
                  </a:pPr>
                  <a:endParaRPr lang="sr-Latn-RS"/>
                </a:p>
              </c:txPr>
              <c:dLblPos val="ctr"/>
              <c:showLegendKey val="0"/>
              <c:showVal val="1"/>
              <c:showCatName val="0"/>
              <c:showSerName val="0"/>
              <c:showPercent val="0"/>
              <c:showBubbleSize val="0"/>
              <c:extLst>
                <c:ext xmlns:c16="http://schemas.microsoft.com/office/drawing/2014/chart" uri="{C3380CC4-5D6E-409C-BE32-E72D297353CC}">
                  <c16:uniqueId val="{00000000-07E4-4A7D-A6A6-4BCA5F28407C}"/>
                </c:ext>
              </c:extLst>
            </c:dLbl>
            <c:dLbl>
              <c:idx val="1"/>
              <c:spPr>
                <a:noFill/>
                <a:ln>
                  <a:noFill/>
                </a:ln>
                <a:effectLst/>
              </c:spPr>
              <c:txPr>
                <a:bodyPr/>
                <a:lstStyle/>
                <a:p>
                  <a:pPr>
                    <a:defRPr sz="1000" b="1">
                      <a:solidFill>
                        <a:schemeClr val="bg1"/>
                      </a:solidFill>
                    </a:defRPr>
                  </a:pPr>
                  <a:endParaRPr lang="sr-Latn-RS"/>
                </a:p>
              </c:txPr>
              <c:dLblPos val="ctr"/>
              <c:showLegendKey val="0"/>
              <c:showVal val="1"/>
              <c:showCatName val="0"/>
              <c:showSerName val="0"/>
              <c:showPercent val="0"/>
              <c:showBubbleSize val="0"/>
              <c:extLst>
                <c:ext xmlns:c16="http://schemas.microsoft.com/office/drawing/2014/chart" uri="{C3380CC4-5D6E-409C-BE32-E72D297353CC}">
                  <c16:uniqueId val="{00000001-07E4-4A7D-A6A6-4BCA5F28407C}"/>
                </c:ext>
              </c:extLst>
            </c:dLbl>
            <c:dLbl>
              <c:idx val="2"/>
              <c:spPr>
                <a:noFill/>
                <a:ln>
                  <a:noFill/>
                </a:ln>
                <a:effectLst/>
              </c:spPr>
              <c:txPr>
                <a:bodyPr/>
                <a:lstStyle/>
                <a:p>
                  <a:pPr>
                    <a:defRPr sz="1000" b="1">
                      <a:solidFill>
                        <a:schemeClr val="bg1"/>
                      </a:solidFill>
                    </a:defRPr>
                  </a:pPr>
                  <a:endParaRPr lang="sr-Latn-RS"/>
                </a:p>
              </c:txPr>
              <c:dLblPos val="ctr"/>
              <c:showLegendKey val="0"/>
              <c:showVal val="1"/>
              <c:showCatName val="0"/>
              <c:showSerName val="0"/>
              <c:showPercent val="0"/>
              <c:showBubbleSize val="0"/>
              <c:extLst>
                <c:ext xmlns:c16="http://schemas.microsoft.com/office/drawing/2014/chart" uri="{C3380CC4-5D6E-409C-BE32-E72D297353CC}">
                  <c16:uniqueId val="{00000002-07E4-4A7D-A6A6-4BCA5F28407C}"/>
                </c:ext>
              </c:extLst>
            </c:dLbl>
            <c:dLbl>
              <c:idx val="3"/>
              <c:delete val="1"/>
              <c:extLst>
                <c:ext xmlns:c15="http://schemas.microsoft.com/office/drawing/2012/chart" uri="{CE6537A1-D6FC-4f65-9D91-7224C49458BB}"/>
                <c:ext xmlns:c16="http://schemas.microsoft.com/office/drawing/2014/chart" uri="{C3380CC4-5D6E-409C-BE32-E72D297353CC}">
                  <c16:uniqueId val="{00000007-A957-42F8-9A5A-8DFE3EEE47B6}"/>
                </c:ext>
              </c:extLst>
            </c:dLbl>
            <c:spPr>
              <a:noFill/>
              <a:ln>
                <a:noFill/>
              </a:ln>
              <a:effectLst/>
            </c:spPr>
            <c:txPr>
              <a:bodyPr/>
              <a:lstStyle/>
              <a:p>
                <a:pPr>
                  <a:defRPr sz="1000">
                    <a:solidFill>
                      <a:schemeClr val="bg1"/>
                    </a:solidFill>
                  </a:defRPr>
                </a:pPr>
                <a:endParaRPr lang="sr-Latn-R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2023</c:v>
                </c:pt>
                <c:pt idx="1">
                  <c:v>2024</c:v>
                </c:pt>
                <c:pt idx="2">
                  <c:v>2025</c:v>
                </c:pt>
              </c:numCache>
            </c:numRef>
          </c:cat>
          <c:val>
            <c:numRef>
              <c:f>Sheet1!$G$2:$G$4</c:f>
              <c:numCache>
                <c:formatCode>General</c:formatCode>
                <c:ptCount val="3"/>
                <c:pt idx="0">
                  <c:v>1.6</c:v>
                </c:pt>
                <c:pt idx="1">
                  <c:v>2.2999999999999998</c:v>
                </c:pt>
                <c:pt idx="2">
                  <c:v>1.6</c:v>
                </c:pt>
              </c:numCache>
            </c:numRef>
          </c:val>
          <c:extLst>
            <c:ext xmlns:c16="http://schemas.microsoft.com/office/drawing/2014/chart" uri="{C3380CC4-5D6E-409C-BE32-E72D297353CC}">
              <c16:uniqueId val="{00000009-D148-4036-B764-7BC7F9D582FD}"/>
            </c:ext>
          </c:extLst>
        </c:ser>
        <c:ser>
          <c:idx val="6"/>
          <c:order val="6"/>
          <c:tx>
            <c:strRef>
              <c:f>Sheet1!$H$1</c:f>
              <c:strCache>
                <c:ptCount val="1"/>
                <c:pt idx="0">
                  <c:v>Does not know\ Does not want to answer</c:v>
                </c:pt>
              </c:strCache>
            </c:strRef>
          </c:tx>
          <c:spPr>
            <a:solidFill>
              <a:srgbClr val="FFFFFF">
                <a:lumMod val="50000"/>
              </a:srgbClr>
            </a:solidFill>
            <a:ln>
              <a:solidFill>
                <a:srgbClr val="FFFFFF"/>
              </a:solidFill>
            </a:ln>
          </c:spPr>
          <c:invertIfNegative val="0"/>
          <c:dLbls>
            <c:spPr>
              <a:noFill/>
              <a:ln>
                <a:noFill/>
              </a:ln>
              <a:effectLst/>
            </c:spPr>
            <c:txPr>
              <a:bodyPr/>
              <a:lstStyle/>
              <a:p>
                <a:pPr>
                  <a:defRPr sz="1100" b="1">
                    <a:solidFill>
                      <a:schemeClr val="bg1"/>
                    </a:solidFill>
                  </a:defRPr>
                </a:pPr>
                <a:endParaRPr lang="sr-Latn-R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2023</c:v>
                </c:pt>
                <c:pt idx="1">
                  <c:v>2024</c:v>
                </c:pt>
                <c:pt idx="2">
                  <c:v>2025</c:v>
                </c:pt>
              </c:numCache>
            </c:numRef>
          </c:cat>
          <c:val>
            <c:numRef>
              <c:f>Sheet1!$H$2:$H$4</c:f>
              <c:numCache>
                <c:formatCode>0.0</c:formatCode>
                <c:ptCount val="3"/>
                <c:pt idx="0" formatCode="General">
                  <c:v>5.9</c:v>
                </c:pt>
                <c:pt idx="1">
                  <c:v>4</c:v>
                </c:pt>
                <c:pt idx="2">
                  <c:v>1.9</c:v>
                </c:pt>
              </c:numCache>
            </c:numRef>
          </c:val>
          <c:extLst>
            <c:ext xmlns:c16="http://schemas.microsoft.com/office/drawing/2014/chart" uri="{C3380CC4-5D6E-409C-BE32-E72D297353CC}">
              <c16:uniqueId val="{0000000B-D148-4036-B764-7BC7F9D582FD}"/>
            </c:ext>
          </c:extLst>
        </c:ser>
        <c:dLbls>
          <c:showLegendKey val="0"/>
          <c:showVal val="0"/>
          <c:showCatName val="0"/>
          <c:showSerName val="0"/>
          <c:showPercent val="0"/>
          <c:showBubbleSize val="0"/>
        </c:dLbls>
        <c:gapWidth val="66"/>
        <c:overlap val="100"/>
        <c:axId val="131395584"/>
        <c:axId val="131397120"/>
      </c:barChart>
      <c:catAx>
        <c:axId val="131395584"/>
        <c:scaling>
          <c:orientation val="minMax"/>
        </c:scaling>
        <c:delete val="0"/>
        <c:axPos val="b"/>
        <c:numFmt formatCode="General" sourceLinked="0"/>
        <c:majorTickMark val="out"/>
        <c:minorTickMark val="none"/>
        <c:tickLblPos val="nextTo"/>
        <c:spPr>
          <a:ln>
            <a:noFill/>
          </a:ln>
        </c:spPr>
        <c:txPr>
          <a:bodyPr/>
          <a:lstStyle/>
          <a:p>
            <a:pPr>
              <a:defRPr sz="1000" b="1">
                <a:solidFill>
                  <a:schemeClr val="bg2">
                    <a:lumMod val="25000"/>
                  </a:schemeClr>
                </a:solidFill>
                <a:latin typeface="Arial" panose="020B0604020202020204" pitchFamily="34" charset="0"/>
                <a:cs typeface="Arial" panose="020B0604020202020204" pitchFamily="34" charset="0"/>
              </a:defRPr>
            </a:pPr>
            <a:endParaRPr lang="sr-Latn-RS"/>
          </a:p>
        </c:txPr>
        <c:crossAx val="131397120"/>
        <c:crosses val="autoZero"/>
        <c:auto val="1"/>
        <c:lblAlgn val="ctr"/>
        <c:lblOffset val="100"/>
        <c:noMultiLvlLbl val="0"/>
      </c:catAx>
      <c:valAx>
        <c:axId val="131397120"/>
        <c:scaling>
          <c:orientation val="minMax"/>
        </c:scaling>
        <c:delete val="1"/>
        <c:axPos val="l"/>
        <c:numFmt formatCode="General" sourceLinked="1"/>
        <c:majorTickMark val="out"/>
        <c:minorTickMark val="none"/>
        <c:tickLblPos val="none"/>
        <c:crossAx val="131395584"/>
        <c:crosses val="autoZero"/>
        <c:crossBetween val="between"/>
      </c:valAx>
    </c:plotArea>
    <c:legend>
      <c:legendPos val="b"/>
      <c:layout>
        <c:manualLayout>
          <c:xMode val="edge"/>
          <c:yMode val="edge"/>
          <c:x val="1.8916452647720133E-3"/>
          <c:y val="0.88527828616017612"/>
          <c:w val="0.98825162983659298"/>
          <c:h val="0.10030729942540967"/>
        </c:manualLayout>
      </c:layout>
      <c:overlay val="0"/>
      <c:txPr>
        <a:bodyPr/>
        <a:lstStyle/>
        <a:p>
          <a:pPr>
            <a:defRPr sz="1000">
              <a:solidFill>
                <a:schemeClr val="bg2">
                  <a:lumMod val="25000"/>
                </a:schemeClr>
              </a:solidFill>
              <a:latin typeface="Arial" panose="020B0604020202020204" pitchFamily="34" charset="0"/>
              <a:cs typeface="Arial" panose="020B0604020202020204" pitchFamily="34" charset="0"/>
            </a:defRPr>
          </a:pPr>
          <a:endParaRPr lang="sr-Latn-RS"/>
        </a:p>
      </c:txPr>
    </c:legend>
    <c:plotVisOnly val="1"/>
    <c:dispBlanksAs val="gap"/>
    <c:showDLblsOverMax val="0"/>
  </c:chart>
  <c:txPr>
    <a:bodyPr/>
    <a:lstStyle/>
    <a:p>
      <a:pPr>
        <a:defRPr sz="1800"/>
      </a:pPr>
      <a:endParaRPr lang="sr-Latn-R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The EU will consolidate internal relations and continue enlargement</c:v>
                </c:pt>
              </c:strCache>
            </c:strRef>
          </c:tx>
          <c:spPr>
            <a:solidFill>
              <a:srgbClr val="BD9B08"/>
            </a:solidFill>
            <a:ln>
              <a:solidFill>
                <a:srgbClr val="FFFFFF"/>
              </a:solidFill>
            </a:ln>
          </c:spPr>
          <c:invertIfNegative val="0"/>
          <c:dLbls>
            <c:spPr>
              <a:noFill/>
              <a:ln>
                <a:noFill/>
              </a:ln>
              <a:effectLst/>
            </c:spPr>
            <c:txPr>
              <a:bodyPr/>
              <a:lstStyle/>
              <a:p>
                <a:pPr>
                  <a:defRPr sz="1050" b="1">
                    <a:solidFill>
                      <a:schemeClr val="bg1"/>
                    </a:solidFill>
                  </a:defRPr>
                </a:pPr>
                <a:endParaRPr lang="sr-Latn-R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2023</c:v>
                </c:pt>
                <c:pt idx="1">
                  <c:v>2024</c:v>
                </c:pt>
                <c:pt idx="2">
                  <c:v>2025</c:v>
                </c:pt>
              </c:numCache>
            </c:numRef>
          </c:cat>
          <c:val>
            <c:numRef>
              <c:f>Sheet1!$B$2:$B$4</c:f>
              <c:numCache>
                <c:formatCode>General</c:formatCode>
                <c:ptCount val="3"/>
                <c:pt idx="0">
                  <c:v>51.3</c:v>
                </c:pt>
                <c:pt idx="1">
                  <c:v>45.3</c:v>
                </c:pt>
                <c:pt idx="2">
                  <c:v>45.5</c:v>
                </c:pt>
              </c:numCache>
            </c:numRef>
          </c:val>
          <c:extLst>
            <c:ext xmlns:c16="http://schemas.microsoft.com/office/drawing/2014/chart" uri="{C3380CC4-5D6E-409C-BE32-E72D297353CC}">
              <c16:uniqueId val="{00000000-D148-4036-B764-7BC7F9D582FD}"/>
            </c:ext>
          </c:extLst>
        </c:ser>
        <c:ser>
          <c:idx val="1"/>
          <c:order val="1"/>
          <c:tx>
            <c:strRef>
              <c:f>Sheet1!$C$1</c:f>
              <c:strCache>
                <c:ptCount val="1"/>
                <c:pt idx="0">
                  <c:v>The EU as an integration will not survive</c:v>
                </c:pt>
              </c:strCache>
            </c:strRef>
          </c:tx>
          <c:spPr>
            <a:solidFill>
              <a:srgbClr val="1DB3E8">
                <a:lumMod val="75000"/>
              </a:srgbClr>
            </a:solidFill>
            <a:ln>
              <a:solidFill>
                <a:srgbClr val="FFFFFF"/>
              </a:solidFill>
            </a:ln>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2-D148-4036-B764-7BC7F9D582FD}"/>
                </c:ext>
              </c:extLst>
            </c:dLbl>
            <c:spPr>
              <a:noFill/>
              <a:ln>
                <a:noFill/>
              </a:ln>
              <a:effectLst/>
            </c:spPr>
            <c:txPr>
              <a:bodyPr/>
              <a:lstStyle/>
              <a:p>
                <a:pPr>
                  <a:defRPr sz="1000" b="1">
                    <a:solidFill>
                      <a:srgbClr val="FFFFFF"/>
                    </a:solidFill>
                  </a:defRPr>
                </a:pPr>
                <a:endParaRPr lang="sr-Latn-R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2023</c:v>
                </c:pt>
                <c:pt idx="1">
                  <c:v>2024</c:v>
                </c:pt>
                <c:pt idx="2">
                  <c:v>2025</c:v>
                </c:pt>
              </c:numCache>
            </c:numRef>
          </c:cat>
          <c:val>
            <c:numRef>
              <c:f>Sheet1!$C$2:$C$4</c:f>
              <c:numCache>
                <c:formatCode>General</c:formatCode>
                <c:ptCount val="3"/>
                <c:pt idx="0">
                  <c:v>17.399999999999999</c:v>
                </c:pt>
                <c:pt idx="1">
                  <c:v>19.600000000000001</c:v>
                </c:pt>
                <c:pt idx="2">
                  <c:v>20.7</c:v>
                </c:pt>
              </c:numCache>
            </c:numRef>
          </c:val>
          <c:extLst>
            <c:ext xmlns:c16="http://schemas.microsoft.com/office/drawing/2014/chart" uri="{C3380CC4-5D6E-409C-BE32-E72D297353CC}">
              <c16:uniqueId val="{00000003-D148-4036-B764-7BC7F9D582FD}"/>
            </c:ext>
          </c:extLst>
        </c:ser>
        <c:ser>
          <c:idx val="2"/>
          <c:order val="2"/>
          <c:tx>
            <c:strRef>
              <c:f>Sheet1!$D$1</c:f>
              <c:strCache>
                <c:ptCount val="1"/>
                <c:pt idx="0">
                  <c:v>The EU will experience a type of block division</c:v>
                </c:pt>
              </c:strCache>
            </c:strRef>
          </c:tx>
          <c:spPr>
            <a:solidFill>
              <a:srgbClr val="1DB3E8"/>
            </a:solidFill>
            <a:ln>
              <a:solidFill>
                <a:srgbClr val="FFFFFF"/>
              </a:solidFill>
            </a:ln>
          </c:spPr>
          <c:invertIfNegative val="0"/>
          <c:dLbls>
            <c:spPr>
              <a:noFill/>
              <a:ln>
                <a:noFill/>
              </a:ln>
              <a:effectLst/>
            </c:spPr>
            <c:txPr>
              <a:bodyPr/>
              <a:lstStyle/>
              <a:p>
                <a:pPr>
                  <a:defRPr sz="1000" b="1">
                    <a:solidFill>
                      <a:srgbClr val="FFFFFF"/>
                    </a:solidFill>
                  </a:defRPr>
                </a:pPr>
                <a:endParaRPr lang="sr-Latn-R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2023</c:v>
                </c:pt>
                <c:pt idx="1">
                  <c:v>2024</c:v>
                </c:pt>
                <c:pt idx="2">
                  <c:v>2025</c:v>
                </c:pt>
              </c:numCache>
            </c:numRef>
          </c:cat>
          <c:val>
            <c:numRef>
              <c:f>Sheet1!$D$2:$D$4</c:f>
              <c:numCache>
                <c:formatCode>General</c:formatCode>
                <c:ptCount val="3"/>
                <c:pt idx="0">
                  <c:v>13.1</c:v>
                </c:pt>
                <c:pt idx="1">
                  <c:v>16.7</c:v>
                </c:pt>
                <c:pt idx="2">
                  <c:v>18.7</c:v>
                </c:pt>
              </c:numCache>
            </c:numRef>
          </c:val>
          <c:extLst>
            <c:ext xmlns:c16="http://schemas.microsoft.com/office/drawing/2014/chart" uri="{C3380CC4-5D6E-409C-BE32-E72D297353CC}">
              <c16:uniqueId val="{00000004-D148-4036-B764-7BC7F9D582FD}"/>
            </c:ext>
          </c:extLst>
        </c:ser>
        <c:ser>
          <c:idx val="3"/>
          <c:order val="3"/>
          <c:tx>
            <c:strRef>
              <c:f>Sheet1!$E$1</c:f>
              <c:strCache>
                <c:ptCount val="1"/>
                <c:pt idx="0">
                  <c:v>The EU will abandon the common currency and some common policies</c:v>
                </c:pt>
              </c:strCache>
            </c:strRef>
          </c:tx>
          <c:spPr>
            <a:solidFill>
              <a:srgbClr val="96C11D">
                <a:lumMod val="60000"/>
                <a:lumOff val="40000"/>
              </a:srgbClr>
            </a:solidFill>
            <a:ln>
              <a:solidFill>
                <a:srgbClr val="FFFFFF"/>
              </a:solidFill>
            </a:ln>
          </c:spPr>
          <c:invertIfNegative val="0"/>
          <c:dLbls>
            <c:spPr>
              <a:noFill/>
              <a:ln>
                <a:noFill/>
              </a:ln>
              <a:effectLst/>
            </c:spPr>
            <c:txPr>
              <a:bodyPr/>
              <a:lstStyle/>
              <a:p>
                <a:pPr>
                  <a:defRPr sz="1000" b="1">
                    <a:solidFill>
                      <a:srgbClr val="717171"/>
                    </a:solidFill>
                  </a:defRPr>
                </a:pPr>
                <a:endParaRPr lang="sr-Latn-R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2023</c:v>
                </c:pt>
                <c:pt idx="1">
                  <c:v>2024</c:v>
                </c:pt>
                <c:pt idx="2">
                  <c:v>2025</c:v>
                </c:pt>
              </c:numCache>
            </c:numRef>
          </c:cat>
          <c:val>
            <c:numRef>
              <c:f>Sheet1!$E$2:$E$4</c:f>
              <c:numCache>
                <c:formatCode>General</c:formatCode>
                <c:ptCount val="3"/>
                <c:pt idx="0">
                  <c:v>7.5</c:v>
                </c:pt>
                <c:pt idx="1">
                  <c:v>8.4</c:v>
                </c:pt>
                <c:pt idx="2">
                  <c:v>10.7</c:v>
                </c:pt>
              </c:numCache>
            </c:numRef>
          </c:val>
          <c:extLst>
            <c:ext xmlns:c16="http://schemas.microsoft.com/office/drawing/2014/chart" uri="{C3380CC4-5D6E-409C-BE32-E72D297353CC}">
              <c16:uniqueId val="{00000007-D148-4036-B764-7BC7F9D582FD}"/>
            </c:ext>
          </c:extLst>
        </c:ser>
        <c:ser>
          <c:idx val="4"/>
          <c:order val="4"/>
          <c:tx>
            <c:strRef>
              <c:f>Sheet1!$F$1</c:f>
              <c:strCache>
                <c:ptCount val="1"/>
                <c:pt idx="0">
                  <c:v>Something else</c:v>
                </c:pt>
              </c:strCache>
            </c:strRef>
          </c:tx>
          <c:spPr>
            <a:solidFill>
              <a:srgbClr val="802AB7">
                <a:lumMod val="75000"/>
              </a:srgbClr>
            </a:solidFill>
            <a:ln>
              <a:solidFill>
                <a:srgbClr val="FFFFFF"/>
              </a:solidFill>
            </a:ln>
          </c:spPr>
          <c:invertIfNegative val="0"/>
          <c:dLbls>
            <c:dLbl>
              <c:idx val="0"/>
              <c:layout>
                <c:manualLayout>
                  <c:x val="4.7788470885583778E-3"/>
                  <c:y val="-1.3525336359982037E-3"/>
                </c:manualLayout>
              </c:layout>
              <c:spPr>
                <a:noFill/>
                <a:ln>
                  <a:noFill/>
                </a:ln>
                <a:effectLst/>
              </c:spPr>
              <c:txPr>
                <a:bodyPr/>
                <a:lstStyle/>
                <a:p>
                  <a:pPr>
                    <a:defRPr sz="1000" b="1">
                      <a:solidFill>
                        <a:schemeClr val="bg1"/>
                      </a:solidFill>
                    </a:defRPr>
                  </a:pPr>
                  <a:endParaRPr lang="sr-Latn-R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53-4925-8D22-FC522F7A9735}"/>
                </c:ext>
              </c:extLst>
            </c:dLbl>
            <c:dLbl>
              <c:idx val="1"/>
              <c:layout>
                <c:manualLayout>
                  <c:x val="1.5929908403026682E-3"/>
                  <c:y val="-1.8833321510486869E-3"/>
                </c:manualLayout>
              </c:layout>
              <c:spPr>
                <a:noFill/>
                <a:ln>
                  <a:noFill/>
                </a:ln>
                <a:effectLst/>
              </c:spPr>
              <c:txPr>
                <a:bodyPr/>
                <a:lstStyle/>
                <a:p>
                  <a:pPr>
                    <a:defRPr sz="1000" b="1">
                      <a:solidFill>
                        <a:schemeClr val="bg1"/>
                      </a:solidFill>
                    </a:defRPr>
                  </a:pPr>
                  <a:endParaRPr lang="sr-Latn-R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53-4925-8D22-FC522F7A9735}"/>
                </c:ext>
              </c:extLst>
            </c:dLbl>
            <c:dLbl>
              <c:idx val="2"/>
              <c:layout>
                <c:manualLayout>
                  <c:x val="3.1859816806053391E-3"/>
                  <c:y val="-2.585325482963278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53-4925-8D22-FC522F7A9735}"/>
                </c:ext>
              </c:extLst>
            </c:dLbl>
            <c:dLbl>
              <c:idx val="3"/>
              <c:layout>
                <c:manualLayout>
                  <c:x val="6.3719633612106773E-3"/>
                  <c:y val="-6.5924191908443917E-4"/>
                </c:manualLayout>
              </c:layout>
              <c:spPr>
                <a:noFill/>
                <a:ln>
                  <a:noFill/>
                </a:ln>
                <a:effectLst/>
              </c:spPr>
              <c:txPr>
                <a:bodyPr/>
                <a:lstStyle/>
                <a:p>
                  <a:pPr>
                    <a:defRPr sz="1000" b="1">
                      <a:solidFill>
                        <a:schemeClr val="bg1"/>
                      </a:solidFill>
                    </a:defRPr>
                  </a:pPr>
                  <a:endParaRPr lang="sr-Latn-R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C53-4925-8D22-FC522F7A9735}"/>
                </c:ext>
              </c:extLst>
            </c:dLbl>
            <c:spPr>
              <a:noFill/>
              <a:ln>
                <a:noFill/>
              </a:ln>
              <a:effectLst/>
            </c:spPr>
            <c:txPr>
              <a:bodyPr/>
              <a:lstStyle/>
              <a:p>
                <a:pPr>
                  <a:defRPr sz="1000" b="1">
                    <a:solidFill>
                      <a:srgbClr val="FFFFFF"/>
                    </a:solidFill>
                  </a:defRPr>
                </a:pPr>
                <a:endParaRPr lang="sr-Latn-R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2023</c:v>
                </c:pt>
                <c:pt idx="1">
                  <c:v>2024</c:v>
                </c:pt>
                <c:pt idx="2">
                  <c:v>2025</c:v>
                </c:pt>
              </c:numCache>
            </c:numRef>
          </c:cat>
          <c:val>
            <c:numRef>
              <c:f>Sheet1!$F$2:$F$4</c:f>
              <c:numCache>
                <c:formatCode>General</c:formatCode>
                <c:ptCount val="3"/>
                <c:pt idx="0">
                  <c:v>0.3</c:v>
                </c:pt>
                <c:pt idx="1">
                  <c:v>0.6</c:v>
                </c:pt>
                <c:pt idx="2">
                  <c:v>0.4</c:v>
                </c:pt>
              </c:numCache>
            </c:numRef>
          </c:val>
          <c:extLst>
            <c:ext xmlns:c16="http://schemas.microsoft.com/office/drawing/2014/chart" uri="{C3380CC4-5D6E-409C-BE32-E72D297353CC}">
              <c16:uniqueId val="{00000008-D148-4036-B764-7BC7F9D582FD}"/>
            </c:ext>
          </c:extLst>
        </c:ser>
        <c:ser>
          <c:idx val="5"/>
          <c:order val="5"/>
          <c:tx>
            <c:strRef>
              <c:f>Sheet1!$G$1</c:f>
              <c:strCache>
                <c:ptCount val="1"/>
                <c:pt idx="0">
                  <c:v>Does not know\ Does not want to answer</c:v>
                </c:pt>
              </c:strCache>
            </c:strRef>
          </c:tx>
          <c:spPr>
            <a:solidFill>
              <a:srgbClr val="717171"/>
            </a:solidFill>
          </c:spPr>
          <c:invertIfNegative val="0"/>
          <c:dLbls>
            <c:spPr>
              <a:noFill/>
              <a:ln>
                <a:noFill/>
              </a:ln>
              <a:effectLst/>
            </c:spPr>
            <c:txPr>
              <a:bodyPr/>
              <a:lstStyle/>
              <a:p>
                <a:pPr>
                  <a:defRPr sz="1100" b="1">
                    <a:solidFill>
                      <a:schemeClr val="bg1"/>
                    </a:solidFill>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2023</c:v>
                </c:pt>
                <c:pt idx="1">
                  <c:v>2024</c:v>
                </c:pt>
                <c:pt idx="2">
                  <c:v>2025</c:v>
                </c:pt>
              </c:numCache>
            </c:numRef>
          </c:cat>
          <c:val>
            <c:numRef>
              <c:f>Sheet1!$G$2:$G$4</c:f>
              <c:numCache>
                <c:formatCode>General</c:formatCode>
                <c:ptCount val="3"/>
                <c:pt idx="0">
                  <c:v>10.4</c:v>
                </c:pt>
                <c:pt idx="1">
                  <c:v>9.4</c:v>
                </c:pt>
                <c:pt idx="2" formatCode="0.0">
                  <c:v>4</c:v>
                </c:pt>
              </c:numCache>
            </c:numRef>
          </c:val>
          <c:extLst>
            <c:ext xmlns:c16="http://schemas.microsoft.com/office/drawing/2014/chart" uri="{C3380CC4-5D6E-409C-BE32-E72D297353CC}">
              <c16:uniqueId val="{00000004-9C53-4925-8D22-FC522F7A9735}"/>
            </c:ext>
          </c:extLst>
        </c:ser>
        <c:dLbls>
          <c:showLegendKey val="0"/>
          <c:showVal val="0"/>
          <c:showCatName val="0"/>
          <c:showSerName val="0"/>
          <c:showPercent val="0"/>
          <c:showBubbleSize val="0"/>
        </c:dLbls>
        <c:gapWidth val="66"/>
        <c:overlap val="100"/>
        <c:axId val="131400064"/>
        <c:axId val="131401600"/>
      </c:barChart>
      <c:catAx>
        <c:axId val="131400064"/>
        <c:scaling>
          <c:orientation val="minMax"/>
        </c:scaling>
        <c:delete val="0"/>
        <c:axPos val="b"/>
        <c:numFmt formatCode="General" sourceLinked="0"/>
        <c:majorTickMark val="out"/>
        <c:minorTickMark val="none"/>
        <c:tickLblPos val="nextTo"/>
        <c:spPr>
          <a:ln>
            <a:noFill/>
          </a:ln>
        </c:spPr>
        <c:txPr>
          <a:bodyPr/>
          <a:lstStyle/>
          <a:p>
            <a:pPr>
              <a:defRPr sz="1000" b="1">
                <a:solidFill>
                  <a:schemeClr val="bg2">
                    <a:lumMod val="25000"/>
                  </a:schemeClr>
                </a:solidFill>
                <a:latin typeface="Arial" panose="020B0604020202020204" pitchFamily="34" charset="0"/>
                <a:cs typeface="Arial" panose="020B0604020202020204" pitchFamily="34" charset="0"/>
              </a:defRPr>
            </a:pPr>
            <a:endParaRPr lang="sr-Latn-RS"/>
          </a:p>
        </c:txPr>
        <c:crossAx val="131401600"/>
        <c:crosses val="autoZero"/>
        <c:auto val="1"/>
        <c:lblAlgn val="ctr"/>
        <c:lblOffset val="100"/>
        <c:noMultiLvlLbl val="0"/>
      </c:catAx>
      <c:valAx>
        <c:axId val="131401600"/>
        <c:scaling>
          <c:orientation val="minMax"/>
        </c:scaling>
        <c:delete val="1"/>
        <c:axPos val="l"/>
        <c:numFmt formatCode="General" sourceLinked="1"/>
        <c:majorTickMark val="out"/>
        <c:minorTickMark val="none"/>
        <c:tickLblPos val="none"/>
        <c:crossAx val="131400064"/>
        <c:crosses val="autoZero"/>
        <c:crossBetween val="between"/>
      </c:valAx>
    </c:plotArea>
    <c:legend>
      <c:legendPos val="b"/>
      <c:layout>
        <c:manualLayout>
          <c:xMode val="edge"/>
          <c:yMode val="edge"/>
          <c:x val="0"/>
          <c:y val="0.89824527234449103"/>
          <c:w val="1"/>
          <c:h val="9.9399015052447068E-2"/>
        </c:manualLayout>
      </c:layout>
      <c:overlay val="0"/>
      <c:txPr>
        <a:bodyPr/>
        <a:lstStyle/>
        <a:p>
          <a:pPr>
            <a:defRPr sz="1100">
              <a:solidFill>
                <a:schemeClr val="bg2">
                  <a:lumMod val="25000"/>
                </a:schemeClr>
              </a:solidFill>
              <a:latin typeface="Arial" panose="020B0604020202020204" pitchFamily="34" charset="0"/>
              <a:cs typeface="Arial" panose="020B0604020202020204" pitchFamily="34" charset="0"/>
            </a:defRPr>
          </a:pPr>
          <a:endParaRPr lang="sr-Latn-RS"/>
        </a:p>
      </c:txPr>
    </c:legend>
    <c:plotVisOnly val="1"/>
    <c:dispBlanksAs val="gap"/>
    <c:showDLblsOverMax val="0"/>
  </c:chart>
  <c:txPr>
    <a:bodyPr/>
    <a:lstStyle/>
    <a:p>
      <a:pPr>
        <a:defRPr sz="1800"/>
      </a:pPr>
      <a:endParaRPr lang="sr-Latn-R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200">
                <a:solidFill>
                  <a:schemeClr val="tx1">
                    <a:lumMod val="85000"/>
                    <a:lumOff val="15000"/>
                  </a:schemeClr>
                </a:solidFill>
                <a:latin typeface="Arial" panose="020B0604020202020204" pitchFamily="34" charset="0"/>
                <a:cs typeface="Arial" panose="020B0604020202020204" pitchFamily="34" charset="0"/>
              </a:defRPr>
            </a:pPr>
            <a:r>
              <a:rPr lang="en-GB" sz="1200">
                <a:solidFill>
                  <a:schemeClr val="tx1">
                    <a:lumMod val="85000"/>
                    <a:lumOff val="15000"/>
                  </a:schemeClr>
                </a:solidFill>
                <a:latin typeface="Arial" panose="020B0604020202020204" pitchFamily="34" charset="0"/>
                <a:cs typeface="Arial" panose="020B0604020202020204" pitchFamily="34" charset="0"/>
              </a:rPr>
              <a:t>Education</a:t>
            </a:r>
          </a:p>
        </c:rich>
      </c:tx>
      <c:layout>
        <c:manualLayout>
          <c:xMode val="edge"/>
          <c:yMode val="edge"/>
          <c:x val="3.9511804933171725E-2"/>
          <c:y val="5.4252637874321899E-2"/>
        </c:manualLayout>
      </c:layout>
      <c:overlay val="1"/>
    </c:title>
    <c:autoTitleDeleted val="0"/>
    <c:plotArea>
      <c:layout>
        <c:manualLayout>
          <c:layoutTarget val="inner"/>
          <c:xMode val="edge"/>
          <c:yMode val="edge"/>
          <c:x val="0.14182234504723903"/>
          <c:y val="0.10604129341919646"/>
          <c:w val="0.50103818281064783"/>
          <c:h val="0.585661513604818"/>
        </c:manualLayout>
      </c:layout>
      <c:doughnutChart>
        <c:varyColors val="1"/>
        <c:ser>
          <c:idx val="0"/>
          <c:order val="0"/>
          <c:tx>
            <c:strRef>
              <c:f>Sheet1!$B$1</c:f>
              <c:strCache>
                <c:ptCount val="1"/>
                <c:pt idx="0">
                  <c:v>Sales</c:v>
                </c:pt>
              </c:strCache>
            </c:strRef>
          </c:tx>
          <c:spPr>
            <a:ln>
              <a:solidFill>
                <a:srgbClr val="BD9B08"/>
              </a:solidFill>
            </a:ln>
          </c:spPr>
          <c:dPt>
            <c:idx val="0"/>
            <c:bubble3D val="0"/>
            <c:spPr>
              <a:solidFill>
                <a:srgbClr val="BD9B08"/>
              </a:solidFill>
              <a:ln w="19050" cmpd="sng">
                <a:solidFill>
                  <a:srgbClr val="FFFFFF"/>
                </a:solidFill>
              </a:ln>
            </c:spPr>
            <c:extLst>
              <c:ext xmlns:c16="http://schemas.microsoft.com/office/drawing/2014/chart" uri="{C3380CC4-5D6E-409C-BE32-E72D297353CC}">
                <c16:uniqueId val="{00000001-3C9D-4954-9649-907DB77CE069}"/>
              </c:ext>
            </c:extLst>
          </c:dPt>
          <c:dPt>
            <c:idx val="1"/>
            <c:bubble3D val="0"/>
            <c:spPr>
              <a:solidFill>
                <a:srgbClr val="E6304B"/>
              </a:solidFill>
              <a:ln>
                <a:solidFill>
                  <a:srgbClr val="FFFFFF"/>
                </a:solidFill>
              </a:ln>
            </c:spPr>
            <c:extLst>
              <c:ext xmlns:c16="http://schemas.microsoft.com/office/drawing/2014/chart" uri="{C3380CC4-5D6E-409C-BE32-E72D297353CC}">
                <c16:uniqueId val="{00000003-3C9D-4954-9649-907DB77CE069}"/>
              </c:ext>
            </c:extLst>
          </c:dPt>
          <c:dPt>
            <c:idx val="2"/>
            <c:bubble3D val="0"/>
            <c:spPr>
              <a:solidFill>
                <a:srgbClr val="92D050"/>
              </a:solidFill>
              <a:ln>
                <a:solidFill>
                  <a:srgbClr val="BD9B08"/>
                </a:solidFill>
              </a:ln>
            </c:spPr>
            <c:extLst>
              <c:ext xmlns:c16="http://schemas.microsoft.com/office/drawing/2014/chart" uri="{C3380CC4-5D6E-409C-BE32-E72D297353CC}">
                <c16:uniqueId val="{00000005-CE96-4618-A02E-426CA7D33824}"/>
              </c:ext>
            </c:extLst>
          </c:dPt>
          <c:dPt>
            <c:idx val="3"/>
            <c:bubble3D val="0"/>
            <c:spPr>
              <a:solidFill>
                <a:srgbClr val="717171"/>
              </a:solidFill>
              <a:ln>
                <a:solidFill>
                  <a:srgbClr val="BD9B08"/>
                </a:solidFill>
              </a:ln>
            </c:spPr>
            <c:extLst>
              <c:ext xmlns:c16="http://schemas.microsoft.com/office/drawing/2014/chart" uri="{C3380CC4-5D6E-409C-BE32-E72D297353CC}">
                <c16:uniqueId val="{00000007-CE96-4618-A02E-426CA7D33824}"/>
              </c:ext>
            </c:extLst>
          </c:dPt>
          <c:dLbls>
            <c:dLbl>
              <c:idx val="0"/>
              <c:layout>
                <c:manualLayout>
                  <c:x val="-4.9969295055805963E-3"/>
                  <c:y val="-0.10524513761056332"/>
                </c:manualLayout>
              </c:layout>
              <c:spPr>
                <a:noFill/>
                <a:ln>
                  <a:noFill/>
                </a:ln>
                <a:effectLst/>
              </c:spPr>
              <c:txPr>
                <a:bodyPr/>
                <a:lstStyle/>
                <a:p>
                  <a:pPr>
                    <a:defRPr sz="1100" b="1">
                      <a:solidFill>
                        <a:srgbClr val="F8B318"/>
                      </a:solidFill>
                    </a:defRPr>
                  </a:pPr>
                  <a:endParaRPr lang="sr-Latn-RS"/>
                </a:p>
              </c:txP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3C9D-4954-9649-907DB77CE069}"/>
                </c:ext>
              </c:extLst>
            </c:dLbl>
            <c:dLbl>
              <c:idx val="1"/>
              <c:layout>
                <c:manualLayout>
                  <c:x val="-3.6603292608728528E-3"/>
                  <c:y val="1.80058518510150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C9D-4954-9649-907DB77CE069}"/>
                </c:ext>
              </c:extLst>
            </c:dLbl>
            <c:dLbl>
              <c:idx val="2"/>
              <c:layout>
                <c:manualLayout>
                  <c:x val="6.7681895093062603E-3"/>
                  <c:y val="1.7216642754662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E96-4618-A02E-426CA7D33824}"/>
                </c:ext>
              </c:extLst>
            </c:dLbl>
            <c:dLbl>
              <c:idx val="3"/>
              <c:layout>
                <c:manualLayout>
                  <c:x val="-1.055720199038231E-3"/>
                  <c:y val="-1.71333675082233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E96-4618-A02E-426CA7D33824}"/>
                </c:ext>
              </c:extLst>
            </c:dLbl>
            <c:spPr>
              <a:noFill/>
              <a:ln>
                <a:noFill/>
              </a:ln>
              <a:effectLst/>
            </c:spPr>
            <c:txPr>
              <a:bodyPr/>
              <a:lstStyle/>
              <a:p>
                <a:pPr>
                  <a:defRPr sz="1100" b="1">
                    <a:solidFill>
                      <a:schemeClr val="bg1"/>
                    </a:solidFill>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Sheet1!$A$2:$A$5</c:f>
              <c:strCache>
                <c:ptCount val="4"/>
                <c:pt idx="0">
                  <c:v>Without primary school</c:v>
                </c:pt>
                <c:pt idx="1">
                  <c:v>Primary school</c:v>
                </c:pt>
                <c:pt idx="2">
                  <c:v>Secondary school</c:v>
                </c:pt>
                <c:pt idx="3">
                  <c:v>University</c:v>
                </c:pt>
              </c:strCache>
            </c:strRef>
          </c:cat>
          <c:val>
            <c:numRef>
              <c:f>Sheet1!$B$2:$B$5</c:f>
              <c:numCache>
                <c:formatCode>General</c:formatCode>
                <c:ptCount val="4"/>
                <c:pt idx="0">
                  <c:v>0</c:v>
                </c:pt>
                <c:pt idx="1">
                  <c:v>5.3</c:v>
                </c:pt>
                <c:pt idx="2">
                  <c:v>69.3</c:v>
                </c:pt>
                <c:pt idx="3" formatCode="0.0">
                  <c:v>25.4</c:v>
                </c:pt>
              </c:numCache>
            </c:numRef>
          </c:val>
          <c:extLst>
            <c:ext xmlns:c16="http://schemas.microsoft.com/office/drawing/2014/chart" uri="{C3380CC4-5D6E-409C-BE32-E72D297353CC}">
              <c16:uniqueId val="{00000004-3C9D-4954-9649-907DB77CE069}"/>
            </c:ext>
          </c:extLst>
        </c:ser>
        <c:dLbls>
          <c:showLegendKey val="0"/>
          <c:showVal val="0"/>
          <c:showCatName val="0"/>
          <c:showSerName val="0"/>
          <c:showPercent val="0"/>
          <c:showBubbleSize val="0"/>
          <c:showLeaderLines val="0"/>
        </c:dLbls>
        <c:firstSliceAng val="0"/>
        <c:holeSize val="50"/>
      </c:doughnutChart>
    </c:plotArea>
    <c:legend>
      <c:legendPos val="b"/>
      <c:layout>
        <c:manualLayout>
          <c:xMode val="edge"/>
          <c:yMode val="edge"/>
          <c:x val="0"/>
          <c:y val="0.68401390036342991"/>
          <c:w val="0.99228035308770779"/>
          <c:h val="0.10134057944405686"/>
        </c:manualLayout>
      </c:layout>
      <c:overlay val="0"/>
      <c:txPr>
        <a:bodyPr/>
        <a:lstStyle/>
        <a:p>
          <a:pPr>
            <a:defRPr sz="1100">
              <a:latin typeface="Arial" panose="020B0604020202020204" pitchFamily="34" charset="0"/>
              <a:cs typeface="Arial" panose="020B0604020202020204" pitchFamily="34" charset="0"/>
            </a:defRPr>
          </a:pPr>
          <a:endParaRPr lang="sr-Latn-RS"/>
        </a:p>
      </c:txPr>
    </c:legend>
    <c:plotVisOnly val="1"/>
    <c:dispBlanksAs val="zero"/>
    <c:showDLblsOverMax val="0"/>
  </c:chart>
  <c:txPr>
    <a:bodyPr/>
    <a:lstStyle/>
    <a:p>
      <a:pPr>
        <a:defRPr sz="1800"/>
      </a:pPr>
      <a:endParaRPr lang="sr-Latn-R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Entrepreneurs</c:v>
                </c:pt>
              </c:strCache>
            </c:strRef>
          </c:tx>
          <c:spPr>
            <a:solidFill>
              <a:srgbClr val="E60D7F"/>
            </a:solidFill>
            <a:ln>
              <a:noFill/>
            </a:ln>
            <a:effectLst/>
          </c:spPr>
          <c:invertIfNegative val="0"/>
          <c:cat>
            <c:numRef>
              <c:f>Sheet1!$A$2:$A$4</c:f>
              <c:numCache>
                <c:formatCode>General</c:formatCode>
                <c:ptCount val="3"/>
                <c:pt idx="0">
                  <c:v>2023</c:v>
                </c:pt>
                <c:pt idx="1">
                  <c:v>2024</c:v>
                </c:pt>
                <c:pt idx="2">
                  <c:v>2025</c:v>
                </c:pt>
              </c:numCache>
            </c:numRef>
          </c:cat>
          <c:val>
            <c:numRef>
              <c:f>Sheet1!$B$2:$B$4</c:f>
              <c:numCache>
                <c:formatCode>0.0</c:formatCode>
                <c:ptCount val="3"/>
                <c:pt idx="0">
                  <c:v>8.3000000000000007</c:v>
                </c:pt>
                <c:pt idx="1">
                  <c:v>10</c:v>
                </c:pt>
                <c:pt idx="2">
                  <c:v>8.7726316918011982</c:v>
                </c:pt>
              </c:numCache>
            </c:numRef>
          </c:val>
          <c:extLst>
            <c:ext xmlns:c16="http://schemas.microsoft.com/office/drawing/2014/chart" uri="{C3380CC4-5D6E-409C-BE32-E72D297353CC}">
              <c16:uniqueId val="{0000000A-65EF-432A-A486-10DB2FF580D6}"/>
            </c:ext>
          </c:extLst>
        </c:ser>
        <c:ser>
          <c:idx val="1"/>
          <c:order val="1"/>
          <c:tx>
            <c:strRef>
              <c:f>Sheet1!$C$1</c:f>
              <c:strCache>
                <c:ptCount val="1"/>
                <c:pt idx="0">
                  <c:v>Students and researchers</c:v>
                </c:pt>
              </c:strCache>
            </c:strRef>
          </c:tx>
          <c:spPr>
            <a:solidFill>
              <a:srgbClr val="FF5000">
                <a:lumMod val="60000"/>
                <a:lumOff val="40000"/>
              </a:srgbClr>
            </a:solidFill>
          </c:spPr>
          <c:invertIfNegative val="0"/>
          <c:cat>
            <c:numRef>
              <c:f>Sheet1!$A$2:$A$4</c:f>
              <c:numCache>
                <c:formatCode>General</c:formatCode>
                <c:ptCount val="3"/>
                <c:pt idx="0">
                  <c:v>2023</c:v>
                </c:pt>
                <c:pt idx="1">
                  <c:v>2024</c:v>
                </c:pt>
                <c:pt idx="2">
                  <c:v>2025</c:v>
                </c:pt>
              </c:numCache>
            </c:numRef>
          </c:cat>
          <c:val>
            <c:numRef>
              <c:f>Sheet1!$C$2:$C$4</c:f>
              <c:numCache>
                <c:formatCode>0.0</c:formatCode>
                <c:ptCount val="3"/>
                <c:pt idx="0">
                  <c:v>6.8</c:v>
                </c:pt>
                <c:pt idx="1">
                  <c:v>7.5</c:v>
                </c:pt>
                <c:pt idx="2">
                  <c:v>10.41049929908985</c:v>
                </c:pt>
              </c:numCache>
            </c:numRef>
          </c:val>
          <c:extLst>
            <c:ext xmlns:c16="http://schemas.microsoft.com/office/drawing/2014/chart" uri="{C3380CC4-5D6E-409C-BE32-E72D297353CC}">
              <c16:uniqueId val="{00000000-D98D-45C4-A84C-E70327E31998}"/>
            </c:ext>
          </c:extLst>
        </c:ser>
        <c:ser>
          <c:idx val="2"/>
          <c:order val="2"/>
          <c:tx>
            <c:strRef>
              <c:f>Sheet1!$D$1</c:f>
              <c:strCache>
                <c:ptCount val="1"/>
                <c:pt idx="0">
                  <c:v>Politicians</c:v>
                </c:pt>
              </c:strCache>
            </c:strRef>
          </c:tx>
          <c:spPr>
            <a:solidFill>
              <a:srgbClr val="0060FF"/>
            </a:solidFill>
          </c:spPr>
          <c:invertIfNegative val="0"/>
          <c:cat>
            <c:numRef>
              <c:f>Sheet1!$A$2:$A$4</c:f>
              <c:numCache>
                <c:formatCode>General</c:formatCode>
                <c:ptCount val="3"/>
                <c:pt idx="0">
                  <c:v>2023</c:v>
                </c:pt>
                <c:pt idx="1">
                  <c:v>2024</c:v>
                </c:pt>
                <c:pt idx="2">
                  <c:v>2025</c:v>
                </c:pt>
              </c:numCache>
            </c:numRef>
          </c:cat>
          <c:val>
            <c:numRef>
              <c:f>Sheet1!$D$2:$D$4</c:f>
              <c:numCache>
                <c:formatCode>0.0</c:formatCode>
                <c:ptCount val="3"/>
                <c:pt idx="0">
                  <c:v>16.3</c:v>
                </c:pt>
                <c:pt idx="1">
                  <c:v>22</c:v>
                </c:pt>
                <c:pt idx="2">
                  <c:v>18.873130157063663</c:v>
                </c:pt>
              </c:numCache>
            </c:numRef>
          </c:val>
          <c:extLst>
            <c:ext xmlns:c16="http://schemas.microsoft.com/office/drawing/2014/chart" uri="{C3380CC4-5D6E-409C-BE32-E72D297353CC}">
              <c16:uniqueId val="{00000001-D98D-45C4-A84C-E70327E31998}"/>
            </c:ext>
          </c:extLst>
        </c:ser>
        <c:ser>
          <c:idx val="3"/>
          <c:order val="3"/>
          <c:tx>
            <c:strRef>
              <c:f>Sheet1!$E$1</c:f>
              <c:strCache>
                <c:ptCount val="1"/>
                <c:pt idx="0">
                  <c:v>Youth</c:v>
                </c:pt>
              </c:strCache>
            </c:strRef>
          </c:tx>
          <c:spPr>
            <a:solidFill>
              <a:srgbClr val="BD9B08"/>
            </a:solidFill>
          </c:spPr>
          <c:invertIfNegative val="0"/>
          <c:cat>
            <c:numRef>
              <c:f>Sheet1!$A$2:$A$4</c:f>
              <c:numCache>
                <c:formatCode>General</c:formatCode>
                <c:ptCount val="3"/>
                <c:pt idx="0">
                  <c:v>2023</c:v>
                </c:pt>
                <c:pt idx="1">
                  <c:v>2024</c:v>
                </c:pt>
                <c:pt idx="2">
                  <c:v>2025</c:v>
                </c:pt>
              </c:numCache>
            </c:numRef>
          </c:cat>
          <c:val>
            <c:numRef>
              <c:f>Sheet1!$E$2:$E$4</c:f>
              <c:numCache>
                <c:formatCode>0.0</c:formatCode>
                <c:ptCount val="3"/>
                <c:pt idx="0">
                  <c:v>50.7</c:v>
                </c:pt>
                <c:pt idx="1">
                  <c:v>42.2</c:v>
                </c:pt>
                <c:pt idx="2">
                  <c:v>42.439163918065994</c:v>
                </c:pt>
              </c:numCache>
            </c:numRef>
          </c:val>
          <c:extLst>
            <c:ext xmlns:c16="http://schemas.microsoft.com/office/drawing/2014/chart" uri="{C3380CC4-5D6E-409C-BE32-E72D297353CC}">
              <c16:uniqueId val="{00000002-D98D-45C4-A84C-E70327E31998}"/>
            </c:ext>
          </c:extLst>
        </c:ser>
        <c:ser>
          <c:idx val="4"/>
          <c:order val="4"/>
          <c:tx>
            <c:strRef>
              <c:f>Sheet1!$F$1</c:f>
              <c:strCache>
                <c:ptCount val="1"/>
                <c:pt idx="0">
                  <c:v>Farmers</c:v>
                </c:pt>
              </c:strCache>
            </c:strRef>
          </c:tx>
          <c:spPr>
            <a:solidFill>
              <a:srgbClr val="00B050"/>
            </a:solidFill>
          </c:spPr>
          <c:invertIfNegative val="0"/>
          <c:cat>
            <c:numRef>
              <c:f>Sheet1!$A$2:$A$4</c:f>
              <c:numCache>
                <c:formatCode>General</c:formatCode>
                <c:ptCount val="3"/>
                <c:pt idx="0">
                  <c:v>2023</c:v>
                </c:pt>
                <c:pt idx="1">
                  <c:v>2024</c:v>
                </c:pt>
                <c:pt idx="2">
                  <c:v>2025</c:v>
                </c:pt>
              </c:numCache>
            </c:numRef>
          </c:cat>
          <c:val>
            <c:numRef>
              <c:f>Sheet1!$F$2:$F$4</c:f>
              <c:numCache>
                <c:formatCode>0.0</c:formatCode>
                <c:ptCount val="3"/>
                <c:pt idx="0">
                  <c:v>5.5</c:v>
                </c:pt>
                <c:pt idx="1">
                  <c:v>4.9000000000000004</c:v>
                </c:pt>
                <c:pt idx="2">
                  <c:v>4.7798780471796176</c:v>
                </c:pt>
              </c:numCache>
            </c:numRef>
          </c:val>
          <c:extLst>
            <c:ext xmlns:c16="http://schemas.microsoft.com/office/drawing/2014/chart" uri="{C3380CC4-5D6E-409C-BE32-E72D297353CC}">
              <c16:uniqueId val="{00000003-D98D-45C4-A84C-E70327E31998}"/>
            </c:ext>
          </c:extLst>
        </c:ser>
        <c:ser>
          <c:idx val="5"/>
          <c:order val="5"/>
          <c:tx>
            <c:strRef>
              <c:f>Sheet1!$G$1</c:f>
              <c:strCache>
                <c:ptCount val="1"/>
                <c:pt idx="0">
                  <c:v>No one in particular</c:v>
                </c:pt>
              </c:strCache>
            </c:strRef>
          </c:tx>
          <c:spPr>
            <a:solidFill>
              <a:srgbClr val="802AB7"/>
            </a:solidFill>
          </c:spPr>
          <c:invertIfNegative val="0"/>
          <c:cat>
            <c:numRef>
              <c:f>Sheet1!$A$2:$A$4</c:f>
              <c:numCache>
                <c:formatCode>General</c:formatCode>
                <c:ptCount val="3"/>
                <c:pt idx="0">
                  <c:v>2023</c:v>
                </c:pt>
                <c:pt idx="1">
                  <c:v>2024</c:v>
                </c:pt>
                <c:pt idx="2">
                  <c:v>2025</c:v>
                </c:pt>
              </c:numCache>
            </c:numRef>
          </c:cat>
          <c:val>
            <c:numRef>
              <c:f>Sheet1!$G$2:$G$4</c:f>
              <c:numCache>
                <c:formatCode>0.0</c:formatCode>
                <c:ptCount val="3"/>
                <c:pt idx="0">
                  <c:v>10.9</c:v>
                </c:pt>
                <c:pt idx="1">
                  <c:v>12.4</c:v>
                </c:pt>
                <c:pt idx="2">
                  <c:v>14.232035016363023</c:v>
                </c:pt>
              </c:numCache>
            </c:numRef>
          </c:val>
          <c:extLst>
            <c:ext xmlns:c16="http://schemas.microsoft.com/office/drawing/2014/chart" uri="{C3380CC4-5D6E-409C-BE32-E72D297353CC}">
              <c16:uniqueId val="{00000004-D98D-45C4-A84C-E70327E31998}"/>
            </c:ext>
          </c:extLst>
        </c:ser>
        <c:ser>
          <c:idx val="6"/>
          <c:order val="6"/>
          <c:tx>
            <c:strRef>
              <c:f>Sheet1!$H$1</c:f>
              <c:strCache>
                <c:ptCount val="1"/>
                <c:pt idx="0">
                  <c:v>Does not know\ Does not want to answer</c:v>
                </c:pt>
              </c:strCache>
            </c:strRef>
          </c:tx>
          <c:spPr>
            <a:solidFill>
              <a:srgbClr val="FFFFFF">
                <a:lumMod val="50000"/>
              </a:srgbClr>
            </a:solidFill>
          </c:spPr>
          <c:invertIfNegative val="0"/>
          <c:cat>
            <c:numRef>
              <c:f>Sheet1!$A$2:$A$4</c:f>
              <c:numCache>
                <c:formatCode>General</c:formatCode>
                <c:ptCount val="3"/>
                <c:pt idx="0">
                  <c:v>2023</c:v>
                </c:pt>
                <c:pt idx="1">
                  <c:v>2024</c:v>
                </c:pt>
                <c:pt idx="2">
                  <c:v>2025</c:v>
                </c:pt>
              </c:numCache>
            </c:numRef>
          </c:cat>
          <c:val>
            <c:numRef>
              <c:f>Sheet1!$H$2:$H$4</c:f>
              <c:numCache>
                <c:formatCode>0.0</c:formatCode>
                <c:ptCount val="3"/>
                <c:pt idx="0">
                  <c:v>1.5</c:v>
                </c:pt>
                <c:pt idx="1">
                  <c:v>1</c:v>
                </c:pt>
                <c:pt idx="2">
                  <c:v>0.49266187043665305</c:v>
                </c:pt>
              </c:numCache>
            </c:numRef>
          </c:val>
          <c:extLst>
            <c:ext xmlns:c16="http://schemas.microsoft.com/office/drawing/2014/chart" uri="{C3380CC4-5D6E-409C-BE32-E72D297353CC}">
              <c16:uniqueId val="{00000005-D98D-45C4-A84C-E70327E31998}"/>
            </c:ext>
          </c:extLst>
        </c:ser>
        <c:dLbls>
          <c:showLegendKey val="0"/>
          <c:showVal val="0"/>
          <c:showCatName val="0"/>
          <c:showSerName val="0"/>
          <c:showPercent val="0"/>
          <c:showBubbleSize val="0"/>
        </c:dLbls>
        <c:gapWidth val="150"/>
        <c:axId val="131587072"/>
        <c:axId val="131601152"/>
      </c:barChart>
      <c:catAx>
        <c:axId val="131587072"/>
        <c:scaling>
          <c:orientation val="minMax"/>
        </c:scaling>
        <c:delete val="0"/>
        <c:axPos val="b"/>
        <c:numFmt formatCode="General" sourceLinked="1"/>
        <c:majorTickMark val="none"/>
        <c:minorTickMark val="none"/>
        <c:tickLblPos val="nextTo"/>
        <c:spPr>
          <a:noFill/>
          <a:ln w="9525" cap="flat" cmpd="sng" algn="ctr">
            <a:solidFill>
              <a:srgbClr val="717171"/>
            </a:solidFill>
            <a:round/>
          </a:ln>
          <a:effectLst/>
        </c:spPr>
        <c:txPr>
          <a:bodyPr rot="-60000000" spcFirstLastPara="1" vertOverflow="ellipsis" vert="horz" wrap="square" anchor="ctr" anchorCtr="1"/>
          <a:lstStyle/>
          <a:p>
            <a:pPr>
              <a:defRPr sz="1000" b="0" i="0" u="none" strike="noStrike" kern="1200" baseline="0">
                <a:solidFill>
                  <a:srgbClr val="717171"/>
                </a:solidFill>
                <a:latin typeface="+mn-lt"/>
                <a:ea typeface="+mn-ea"/>
                <a:cs typeface="+mn-cs"/>
              </a:defRPr>
            </a:pPr>
            <a:endParaRPr lang="sr-Latn-RS"/>
          </a:p>
        </c:txPr>
        <c:crossAx val="131601152"/>
        <c:crosses val="autoZero"/>
        <c:auto val="1"/>
        <c:lblAlgn val="ctr"/>
        <c:lblOffset val="100"/>
        <c:noMultiLvlLbl val="0"/>
      </c:catAx>
      <c:valAx>
        <c:axId val="131601152"/>
        <c:scaling>
          <c:orientation val="minMax"/>
          <c:max val="100"/>
        </c:scaling>
        <c:delete val="0"/>
        <c:axPos val="l"/>
        <c:majorGridlines/>
        <c:numFmt formatCode="0" sourceLinked="0"/>
        <c:majorTickMark val="none"/>
        <c:minorTickMark val="none"/>
        <c:tickLblPos val="nextTo"/>
        <c:txPr>
          <a:bodyPr/>
          <a:lstStyle/>
          <a:p>
            <a:pPr>
              <a:defRPr b="1">
                <a:solidFill>
                  <a:schemeClr val="bg2">
                    <a:lumMod val="25000"/>
                  </a:schemeClr>
                </a:solidFill>
                <a:latin typeface="Arial" panose="020B0604020202020204" pitchFamily="34" charset="0"/>
                <a:cs typeface="Arial" panose="020B0604020202020204" pitchFamily="34" charset="0"/>
              </a:defRPr>
            </a:pPr>
            <a:endParaRPr lang="sr-Latn-RS"/>
          </a:p>
        </c:txPr>
        <c:crossAx val="131587072"/>
        <c:crosses val="autoZero"/>
        <c:crossBetween val="between"/>
        <c:majorUnit val="10"/>
      </c:valAx>
      <c:dTable>
        <c:showHorzBorder val="1"/>
        <c:showVertBorder val="1"/>
        <c:showOutline val="1"/>
        <c:showKeys val="1"/>
        <c:txPr>
          <a:bodyPr/>
          <a:lstStyle/>
          <a:p>
            <a:pPr rtl="0">
              <a:defRPr sz="1000">
                <a:solidFill>
                  <a:schemeClr val="bg2">
                    <a:lumMod val="25000"/>
                  </a:schemeClr>
                </a:solidFill>
                <a:latin typeface="Arial" panose="020B0604020202020204" pitchFamily="34" charset="0"/>
                <a:cs typeface="Arial" panose="020B0604020202020204" pitchFamily="34" charset="0"/>
              </a:defRPr>
            </a:pPr>
            <a:endParaRPr lang="sr-Latn-RS"/>
          </a:p>
        </c:txPr>
      </c:dTable>
      <c:spPr>
        <a:noFill/>
        <a:ln>
          <a:noFill/>
        </a:ln>
        <a:effectLst/>
      </c:spPr>
    </c:plotArea>
    <c:plotVisOnly val="1"/>
    <c:dispBlanksAs val="gap"/>
    <c:showDLblsOverMax val="0"/>
  </c:chart>
  <c:spPr>
    <a:noFill/>
    <a:ln>
      <a:noFill/>
    </a:ln>
    <a:effectLst/>
  </c:spPr>
  <c:txPr>
    <a:bodyPr/>
    <a:lstStyle/>
    <a:p>
      <a:pPr>
        <a:defRPr sz="1000"/>
      </a:pPr>
      <a:endParaRPr lang="sr-Latn-R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Politicisation of the integration process</c:v>
                </c:pt>
              </c:strCache>
            </c:strRef>
          </c:tx>
          <c:spPr>
            <a:solidFill>
              <a:srgbClr val="BD9B08"/>
            </a:solidFill>
            <a:ln>
              <a:solidFill>
                <a:srgbClr val="FFFFFF"/>
              </a:solidFill>
            </a:ln>
          </c:spPr>
          <c:invertIfNegative val="0"/>
          <c:dLbls>
            <c:spPr>
              <a:noFill/>
              <a:ln>
                <a:noFill/>
              </a:ln>
              <a:effectLst/>
            </c:spPr>
            <c:txPr>
              <a:bodyPr/>
              <a:lstStyle/>
              <a:p>
                <a:pPr>
                  <a:defRPr sz="1050" b="1">
                    <a:solidFill>
                      <a:schemeClr val="bg1"/>
                    </a:solidFill>
                  </a:defRPr>
                </a:pPr>
                <a:endParaRPr lang="sr-Latn-R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2023</c:v>
                </c:pt>
                <c:pt idx="1">
                  <c:v>2024</c:v>
                </c:pt>
                <c:pt idx="2">
                  <c:v>2025</c:v>
                </c:pt>
              </c:numCache>
            </c:numRef>
          </c:cat>
          <c:val>
            <c:numRef>
              <c:f>Sheet1!$B$2:$B$4</c:f>
              <c:numCache>
                <c:formatCode>General</c:formatCode>
                <c:ptCount val="3"/>
                <c:pt idx="0">
                  <c:v>40.9</c:v>
                </c:pt>
                <c:pt idx="1">
                  <c:v>34.299999999999997</c:v>
                </c:pt>
                <c:pt idx="2" formatCode="0.0">
                  <c:v>30.884825607945217</c:v>
                </c:pt>
              </c:numCache>
            </c:numRef>
          </c:val>
          <c:extLst>
            <c:ext xmlns:c16="http://schemas.microsoft.com/office/drawing/2014/chart" uri="{C3380CC4-5D6E-409C-BE32-E72D297353CC}">
              <c16:uniqueId val="{00000000-D148-4036-B764-7BC7F9D582FD}"/>
            </c:ext>
          </c:extLst>
        </c:ser>
        <c:ser>
          <c:idx val="1"/>
          <c:order val="1"/>
          <c:tx>
            <c:strRef>
              <c:f>Sheet1!$C$1</c:f>
              <c:strCache>
                <c:ptCount val="1"/>
                <c:pt idx="0">
                  <c:v>Resistance to change</c:v>
                </c:pt>
              </c:strCache>
            </c:strRef>
          </c:tx>
          <c:spPr>
            <a:solidFill>
              <a:srgbClr val="1DB3E8">
                <a:lumMod val="75000"/>
              </a:srgbClr>
            </a:solidFill>
            <a:ln>
              <a:solidFill>
                <a:srgbClr val="FFFFFF"/>
              </a:solidFill>
            </a:ln>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2-D148-4036-B764-7BC7F9D582FD}"/>
                </c:ext>
              </c:extLst>
            </c:dLbl>
            <c:spPr>
              <a:noFill/>
              <a:ln>
                <a:noFill/>
              </a:ln>
              <a:effectLst/>
            </c:spPr>
            <c:txPr>
              <a:bodyPr/>
              <a:lstStyle/>
              <a:p>
                <a:pPr>
                  <a:defRPr sz="1000" b="1">
                    <a:solidFill>
                      <a:srgbClr val="FFFFFF"/>
                    </a:solidFill>
                  </a:defRPr>
                </a:pPr>
                <a:endParaRPr lang="sr-Latn-R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2023</c:v>
                </c:pt>
                <c:pt idx="1">
                  <c:v>2024</c:v>
                </c:pt>
                <c:pt idx="2">
                  <c:v>2025</c:v>
                </c:pt>
              </c:numCache>
            </c:numRef>
          </c:cat>
          <c:val>
            <c:numRef>
              <c:f>Sheet1!$C$2:$C$4</c:f>
              <c:numCache>
                <c:formatCode>General</c:formatCode>
                <c:ptCount val="3"/>
                <c:pt idx="0">
                  <c:v>23.3</c:v>
                </c:pt>
                <c:pt idx="1">
                  <c:v>21.1</c:v>
                </c:pt>
                <c:pt idx="2" formatCode="0.0">
                  <c:v>25.63463186521329</c:v>
                </c:pt>
              </c:numCache>
            </c:numRef>
          </c:val>
          <c:extLst>
            <c:ext xmlns:c16="http://schemas.microsoft.com/office/drawing/2014/chart" uri="{C3380CC4-5D6E-409C-BE32-E72D297353CC}">
              <c16:uniqueId val="{00000003-D148-4036-B764-7BC7F9D582FD}"/>
            </c:ext>
          </c:extLst>
        </c:ser>
        <c:ser>
          <c:idx val="2"/>
          <c:order val="2"/>
          <c:tx>
            <c:strRef>
              <c:f>Sheet1!$D$1</c:f>
              <c:strCache>
                <c:ptCount val="1"/>
                <c:pt idx="0">
                  <c:v>Insufficient understanding of the process</c:v>
                </c:pt>
              </c:strCache>
            </c:strRef>
          </c:tx>
          <c:spPr>
            <a:solidFill>
              <a:srgbClr val="1DB3E8"/>
            </a:solidFill>
            <a:ln>
              <a:solidFill>
                <a:srgbClr val="FFFFFF"/>
              </a:solidFill>
            </a:ln>
          </c:spPr>
          <c:invertIfNegative val="0"/>
          <c:dLbls>
            <c:spPr>
              <a:noFill/>
              <a:ln>
                <a:noFill/>
              </a:ln>
              <a:effectLst/>
            </c:spPr>
            <c:txPr>
              <a:bodyPr/>
              <a:lstStyle/>
              <a:p>
                <a:pPr>
                  <a:defRPr sz="1000" b="1">
                    <a:solidFill>
                      <a:srgbClr val="FFFFFF"/>
                    </a:solidFill>
                  </a:defRPr>
                </a:pPr>
                <a:endParaRPr lang="sr-Latn-R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2023</c:v>
                </c:pt>
                <c:pt idx="1">
                  <c:v>2024</c:v>
                </c:pt>
                <c:pt idx="2">
                  <c:v>2025</c:v>
                </c:pt>
              </c:numCache>
            </c:numRef>
          </c:cat>
          <c:val>
            <c:numRef>
              <c:f>Sheet1!$D$2:$D$4</c:f>
              <c:numCache>
                <c:formatCode>General</c:formatCode>
                <c:ptCount val="3"/>
                <c:pt idx="0">
                  <c:v>7.8</c:v>
                </c:pt>
                <c:pt idx="1">
                  <c:v>11.8</c:v>
                </c:pt>
                <c:pt idx="2" formatCode="0.0">
                  <c:v>13.783628475766532</c:v>
                </c:pt>
              </c:numCache>
            </c:numRef>
          </c:val>
          <c:extLst>
            <c:ext xmlns:c16="http://schemas.microsoft.com/office/drawing/2014/chart" uri="{C3380CC4-5D6E-409C-BE32-E72D297353CC}">
              <c16:uniqueId val="{00000004-D148-4036-B764-7BC7F9D582FD}"/>
            </c:ext>
          </c:extLst>
        </c:ser>
        <c:ser>
          <c:idx val="3"/>
          <c:order val="3"/>
          <c:tx>
            <c:strRef>
              <c:f>Sheet1!$E$1</c:f>
              <c:strCache>
                <c:ptCount val="1"/>
                <c:pt idx="0">
                  <c:v>Objective obstacles (extensive reforms in all spheres of life)</c:v>
                </c:pt>
              </c:strCache>
            </c:strRef>
          </c:tx>
          <c:spPr>
            <a:solidFill>
              <a:srgbClr val="96C11D">
                <a:lumMod val="60000"/>
                <a:lumOff val="40000"/>
              </a:srgbClr>
            </a:solidFill>
            <a:ln>
              <a:solidFill>
                <a:srgbClr val="FFFFFF"/>
              </a:solidFill>
            </a:ln>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F651-4B37-828E-1EC9CEB80A49}"/>
                </c:ext>
              </c:extLst>
            </c:dLbl>
            <c:spPr>
              <a:noFill/>
              <a:ln>
                <a:noFill/>
              </a:ln>
              <a:effectLst/>
            </c:spPr>
            <c:txPr>
              <a:bodyPr/>
              <a:lstStyle/>
              <a:p>
                <a:pPr>
                  <a:defRPr sz="1000" b="1">
                    <a:solidFill>
                      <a:srgbClr val="717171"/>
                    </a:solidFill>
                  </a:defRPr>
                </a:pPr>
                <a:endParaRPr lang="sr-Latn-R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2023</c:v>
                </c:pt>
                <c:pt idx="1">
                  <c:v>2024</c:v>
                </c:pt>
                <c:pt idx="2">
                  <c:v>2025</c:v>
                </c:pt>
              </c:numCache>
            </c:numRef>
          </c:cat>
          <c:val>
            <c:numRef>
              <c:f>Sheet1!$E$2:$E$4</c:f>
              <c:numCache>
                <c:formatCode>0.0</c:formatCode>
                <c:ptCount val="3"/>
                <c:pt idx="0" formatCode="General">
                  <c:v>14.5</c:v>
                </c:pt>
                <c:pt idx="1">
                  <c:v>15</c:v>
                </c:pt>
                <c:pt idx="2">
                  <c:v>14.49010193066098</c:v>
                </c:pt>
              </c:numCache>
            </c:numRef>
          </c:val>
          <c:extLst>
            <c:ext xmlns:c16="http://schemas.microsoft.com/office/drawing/2014/chart" uri="{C3380CC4-5D6E-409C-BE32-E72D297353CC}">
              <c16:uniqueId val="{00000007-D148-4036-B764-7BC7F9D582FD}"/>
            </c:ext>
          </c:extLst>
        </c:ser>
        <c:ser>
          <c:idx val="4"/>
          <c:order val="4"/>
          <c:tx>
            <c:strRef>
              <c:f>Sheet1!$F$1</c:f>
              <c:strCache>
                <c:ptCount val="1"/>
                <c:pt idx="0">
                  <c:v>Current state of affairs in the European Union</c:v>
                </c:pt>
              </c:strCache>
            </c:strRef>
          </c:tx>
          <c:spPr>
            <a:solidFill>
              <a:srgbClr val="802AB7">
                <a:lumMod val="75000"/>
              </a:srgbClr>
            </a:solidFill>
            <a:ln>
              <a:solidFill>
                <a:srgbClr val="FFFFFF"/>
              </a:solidFill>
            </a:ln>
          </c:spPr>
          <c:invertIfNegative val="0"/>
          <c:dLbls>
            <c:dLbl>
              <c:idx val="0"/>
              <c:layout>
                <c:manualLayout>
                  <c:x val="4.7788470885583778E-3"/>
                  <c:y val="-1.3525336359982037E-3"/>
                </c:manualLayout>
              </c:layout>
              <c:spPr>
                <a:noFill/>
                <a:ln>
                  <a:noFill/>
                </a:ln>
                <a:effectLst/>
              </c:spPr>
              <c:txPr>
                <a:bodyPr/>
                <a:lstStyle/>
                <a:p>
                  <a:pPr>
                    <a:defRPr sz="1000" b="1">
                      <a:solidFill>
                        <a:schemeClr val="bg1"/>
                      </a:solidFill>
                    </a:defRPr>
                  </a:pPr>
                  <a:endParaRPr lang="sr-Latn-R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651-4B37-828E-1EC9CEB80A49}"/>
                </c:ext>
              </c:extLst>
            </c:dLbl>
            <c:dLbl>
              <c:idx val="1"/>
              <c:layout>
                <c:manualLayout>
                  <c:x val="1.5929908403026682E-3"/>
                  <c:y val="-1.8833321510486869E-3"/>
                </c:manualLayout>
              </c:layout>
              <c:spPr>
                <a:noFill/>
                <a:ln>
                  <a:noFill/>
                </a:ln>
                <a:effectLst/>
              </c:spPr>
              <c:txPr>
                <a:bodyPr/>
                <a:lstStyle/>
                <a:p>
                  <a:pPr>
                    <a:defRPr sz="1000" b="1">
                      <a:solidFill>
                        <a:schemeClr val="bg1"/>
                      </a:solidFill>
                    </a:defRPr>
                  </a:pPr>
                  <a:endParaRPr lang="sr-Latn-R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651-4B37-828E-1EC9CEB80A49}"/>
                </c:ext>
              </c:extLst>
            </c:dLbl>
            <c:dLbl>
              <c:idx val="2"/>
              <c:layout>
                <c:manualLayout>
                  <c:x val="3.1859816806053391E-3"/>
                  <c:y val="-2.5853254829632782E-3"/>
                </c:manualLayout>
              </c:layout>
              <c:spPr>
                <a:noFill/>
                <a:ln>
                  <a:noFill/>
                </a:ln>
                <a:effectLst/>
              </c:spPr>
              <c:txPr>
                <a:bodyPr/>
                <a:lstStyle/>
                <a:p>
                  <a:pPr>
                    <a:defRPr sz="1000" b="1">
                      <a:solidFill>
                        <a:srgbClr val="FFFFFF"/>
                      </a:solidFill>
                    </a:defRPr>
                  </a:pPr>
                  <a:endParaRPr lang="sr-Latn-R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51-4B37-828E-1EC9CEB80A49}"/>
                </c:ext>
              </c:extLst>
            </c:dLbl>
            <c:dLbl>
              <c:idx val="3"/>
              <c:delete val="1"/>
              <c:extLst>
                <c:ext xmlns:c15="http://schemas.microsoft.com/office/drawing/2012/chart" uri="{CE6537A1-D6FC-4f65-9D91-7224C49458BB}"/>
                <c:ext xmlns:c16="http://schemas.microsoft.com/office/drawing/2014/chart" uri="{C3380CC4-5D6E-409C-BE32-E72D297353CC}">
                  <c16:uniqueId val="{00000004-F651-4B37-828E-1EC9CEB80A49}"/>
                </c:ext>
              </c:extLst>
            </c:dLbl>
            <c:spPr>
              <a:noFill/>
              <a:ln>
                <a:noFill/>
              </a:ln>
              <a:effectLst/>
            </c:spPr>
            <c:txPr>
              <a:bodyPr/>
              <a:lstStyle/>
              <a:p>
                <a:pPr>
                  <a:defRPr sz="1000">
                    <a:solidFill>
                      <a:srgbClr val="FFFFFF"/>
                    </a:solidFill>
                  </a:defRPr>
                </a:pPr>
                <a:endParaRPr lang="sr-Latn-R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2023</c:v>
                </c:pt>
                <c:pt idx="1">
                  <c:v>2024</c:v>
                </c:pt>
                <c:pt idx="2">
                  <c:v>2025</c:v>
                </c:pt>
              </c:numCache>
            </c:numRef>
          </c:cat>
          <c:val>
            <c:numRef>
              <c:f>Sheet1!$F$2:$F$4</c:f>
              <c:numCache>
                <c:formatCode>General</c:formatCode>
                <c:ptCount val="3"/>
                <c:pt idx="0">
                  <c:v>8.5</c:v>
                </c:pt>
                <c:pt idx="1">
                  <c:v>13.6</c:v>
                </c:pt>
                <c:pt idx="2" formatCode="0.0">
                  <c:v>13.234806221209627</c:v>
                </c:pt>
              </c:numCache>
            </c:numRef>
          </c:val>
          <c:extLst>
            <c:ext xmlns:c16="http://schemas.microsoft.com/office/drawing/2014/chart" uri="{C3380CC4-5D6E-409C-BE32-E72D297353CC}">
              <c16:uniqueId val="{00000008-D148-4036-B764-7BC7F9D582FD}"/>
            </c:ext>
          </c:extLst>
        </c:ser>
        <c:ser>
          <c:idx val="5"/>
          <c:order val="5"/>
          <c:tx>
            <c:strRef>
              <c:f>Sheet1!$G$1</c:f>
              <c:strCache>
                <c:ptCount val="1"/>
                <c:pt idx="0">
                  <c:v>Does not know\ Does not want to answer</c:v>
                </c:pt>
              </c:strCache>
            </c:strRef>
          </c:tx>
          <c:spPr>
            <a:solidFill>
              <a:srgbClr val="717171"/>
            </a:solidFill>
          </c:spPr>
          <c:invertIfNegative val="0"/>
          <c:dLbls>
            <c:spPr>
              <a:noFill/>
              <a:ln>
                <a:noFill/>
              </a:ln>
              <a:effectLst/>
            </c:spPr>
            <c:txPr>
              <a:bodyPr/>
              <a:lstStyle/>
              <a:p>
                <a:pPr>
                  <a:defRPr sz="1100" b="1">
                    <a:solidFill>
                      <a:schemeClr val="bg1"/>
                    </a:solidFill>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2023</c:v>
                </c:pt>
                <c:pt idx="1">
                  <c:v>2024</c:v>
                </c:pt>
                <c:pt idx="2">
                  <c:v>2025</c:v>
                </c:pt>
              </c:numCache>
            </c:numRef>
          </c:cat>
          <c:val>
            <c:numRef>
              <c:f>Sheet1!$G$2:$G$4</c:f>
              <c:numCache>
                <c:formatCode>0.0</c:formatCode>
                <c:ptCount val="3"/>
                <c:pt idx="0">
                  <c:v>5</c:v>
                </c:pt>
                <c:pt idx="1">
                  <c:v>4.2</c:v>
                </c:pt>
                <c:pt idx="2">
                  <c:v>1.9720058992040601</c:v>
                </c:pt>
              </c:numCache>
            </c:numRef>
          </c:val>
          <c:extLst>
            <c:ext xmlns:c16="http://schemas.microsoft.com/office/drawing/2014/chart" uri="{C3380CC4-5D6E-409C-BE32-E72D297353CC}">
              <c16:uniqueId val="{00000005-F651-4B37-828E-1EC9CEB80A49}"/>
            </c:ext>
          </c:extLst>
        </c:ser>
        <c:dLbls>
          <c:showLegendKey val="0"/>
          <c:showVal val="0"/>
          <c:showCatName val="0"/>
          <c:showSerName val="0"/>
          <c:showPercent val="0"/>
          <c:showBubbleSize val="0"/>
        </c:dLbls>
        <c:gapWidth val="66"/>
        <c:overlap val="100"/>
        <c:axId val="131675264"/>
        <c:axId val="131676800"/>
      </c:barChart>
      <c:catAx>
        <c:axId val="131675264"/>
        <c:scaling>
          <c:orientation val="minMax"/>
        </c:scaling>
        <c:delete val="0"/>
        <c:axPos val="b"/>
        <c:numFmt formatCode="General" sourceLinked="0"/>
        <c:majorTickMark val="out"/>
        <c:minorTickMark val="none"/>
        <c:tickLblPos val="nextTo"/>
        <c:spPr>
          <a:ln>
            <a:noFill/>
          </a:ln>
        </c:spPr>
        <c:txPr>
          <a:bodyPr/>
          <a:lstStyle/>
          <a:p>
            <a:pPr>
              <a:defRPr sz="1000" b="1">
                <a:solidFill>
                  <a:schemeClr val="bg2">
                    <a:lumMod val="25000"/>
                  </a:schemeClr>
                </a:solidFill>
                <a:latin typeface="Arial" panose="020B0604020202020204" pitchFamily="34" charset="0"/>
                <a:cs typeface="Arial" panose="020B0604020202020204" pitchFamily="34" charset="0"/>
              </a:defRPr>
            </a:pPr>
            <a:endParaRPr lang="sr-Latn-RS"/>
          </a:p>
        </c:txPr>
        <c:crossAx val="131676800"/>
        <c:crosses val="autoZero"/>
        <c:auto val="1"/>
        <c:lblAlgn val="ctr"/>
        <c:lblOffset val="100"/>
        <c:noMultiLvlLbl val="0"/>
      </c:catAx>
      <c:valAx>
        <c:axId val="131676800"/>
        <c:scaling>
          <c:orientation val="minMax"/>
        </c:scaling>
        <c:delete val="1"/>
        <c:axPos val="l"/>
        <c:numFmt formatCode="General" sourceLinked="1"/>
        <c:majorTickMark val="out"/>
        <c:minorTickMark val="none"/>
        <c:tickLblPos val="none"/>
        <c:crossAx val="131675264"/>
        <c:crosses val="autoZero"/>
        <c:crossBetween val="between"/>
      </c:valAx>
    </c:plotArea>
    <c:legend>
      <c:legendPos val="b"/>
      <c:layout>
        <c:manualLayout>
          <c:xMode val="edge"/>
          <c:yMode val="edge"/>
          <c:x val="5.12743613141547E-2"/>
          <c:y val="0.89839670041244846"/>
          <c:w val="0.92801289871268777"/>
          <c:h val="0.10160329958755158"/>
        </c:manualLayout>
      </c:layout>
      <c:overlay val="0"/>
      <c:txPr>
        <a:bodyPr/>
        <a:lstStyle/>
        <a:p>
          <a:pPr>
            <a:defRPr sz="1000">
              <a:solidFill>
                <a:schemeClr val="bg2">
                  <a:lumMod val="25000"/>
                </a:schemeClr>
              </a:solidFill>
              <a:latin typeface="Arial" panose="020B0604020202020204" pitchFamily="34" charset="0"/>
              <a:cs typeface="Arial" panose="020B0604020202020204" pitchFamily="34" charset="0"/>
            </a:defRPr>
          </a:pPr>
          <a:endParaRPr lang="sr-Latn-RS"/>
        </a:p>
      </c:txPr>
    </c:legend>
    <c:plotVisOnly val="1"/>
    <c:dispBlanksAs val="gap"/>
    <c:showDLblsOverMax val="0"/>
  </c:chart>
  <c:txPr>
    <a:bodyPr/>
    <a:lstStyle/>
    <a:p>
      <a:pPr>
        <a:defRPr sz="1800"/>
      </a:pPr>
      <a:endParaRPr lang="sr-Latn-R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Refuses to respond</c:v>
                </c:pt>
              </c:strCache>
            </c:strRef>
          </c:tx>
          <c:spPr>
            <a:solidFill>
              <a:srgbClr val="E60D7F"/>
            </a:solidFill>
            <a:ln>
              <a:solidFill>
                <a:srgbClr val="FFFFFF"/>
              </a:solidFill>
            </a:ln>
          </c:spPr>
          <c:invertIfNegative val="0"/>
          <c:dLbls>
            <c:spPr>
              <a:noFill/>
              <a:ln>
                <a:noFill/>
              </a:ln>
              <a:effectLst/>
            </c:spPr>
            <c:txPr>
              <a:bodyPr/>
              <a:lstStyle/>
              <a:p>
                <a:pPr>
                  <a:defRPr sz="1000" b="1">
                    <a:solidFill>
                      <a:schemeClr val="bg1"/>
                    </a:solidFill>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2023</c:v>
                </c:pt>
                <c:pt idx="1">
                  <c:v>2024</c:v>
                </c:pt>
                <c:pt idx="2">
                  <c:v>2025</c:v>
                </c:pt>
              </c:numCache>
            </c:numRef>
          </c:cat>
          <c:val>
            <c:numRef>
              <c:f>Sheet1!$B$2:$B$4</c:f>
              <c:numCache>
                <c:formatCode>General</c:formatCode>
                <c:ptCount val="3"/>
                <c:pt idx="0">
                  <c:v>2.5</c:v>
                </c:pt>
                <c:pt idx="1">
                  <c:v>0.8</c:v>
                </c:pt>
                <c:pt idx="2">
                  <c:v>0.7</c:v>
                </c:pt>
              </c:numCache>
            </c:numRef>
          </c:val>
          <c:extLst>
            <c:ext xmlns:c16="http://schemas.microsoft.com/office/drawing/2014/chart" uri="{C3380CC4-5D6E-409C-BE32-E72D297353CC}">
              <c16:uniqueId val="{00000000-0FDF-4152-80C5-4C7C4549BFF4}"/>
            </c:ext>
          </c:extLst>
        </c:ser>
        <c:ser>
          <c:idx val="1"/>
          <c:order val="1"/>
          <c:tx>
            <c:strRef>
              <c:f>Sheet1!$C$1</c:f>
              <c:strCache>
                <c:ptCount val="1"/>
                <c:pt idx="0">
                  <c:v>No</c:v>
                </c:pt>
              </c:strCache>
            </c:strRef>
          </c:tx>
          <c:spPr>
            <a:solidFill>
              <a:srgbClr val="717171"/>
            </a:solidFill>
            <a:ln>
              <a:solidFill>
                <a:srgbClr val="FFFFFF"/>
              </a:solidFill>
            </a:ln>
          </c:spPr>
          <c:invertIfNegative val="0"/>
          <c:dLbls>
            <c:spPr>
              <a:noFill/>
              <a:ln>
                <a:noFill/>
              </a:ln>
              <a:effectLst/>
            </c:spPr>
            <c:txPr>
              <a:bodyPr/>
              <a:lstStyle/>
              <a:p>
                <a:pPr>
                  <a:defRPr sz="1100" b="1">
                    <a:solidFill>
                      <a:schemeClr val="bg1"/>
                    </a:solidFill>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2023</c:v>
                </c:pt>
                <c:pt idx="1">
                  <c:v>2024</c:v>
                </c:pt>
                <c:pt idx="2">
                  <c:v>2025</c:v>
                </c:pt>
              </c:numCache>
            </c:numRef>
          </c:cat>
          <c:val>
            <c:numRef>
              <c:f>Sheet1!$C$2:$C$4</c:f>
              <c:numCache>
                <c:formatCode>0.0</c:formatCode>
                <c:ptCount val="3"/>
                <c:pt idx="0">
                  <c:v>41.5</c:v>
                </c:pt>
                <c:pt idx="1">
                  <c:v>49.2</c:v>
                </c:pt>
                <c:pt idx="2">
                  <c:v>46.8</c:v>
                </c:pt>
              </c:numCache>
            </c:numRef>
          </c:val>
          <c:extLst>
            <c:ext xmlns:c16="http://schemas.microsoft.com/office/drawing/2014/chart" uri="{C3380CC4-5D6E-409C-BE32-E72D297353CC}">
              <c16:uniqueId val="{00000003-0FDF-4152-80C5-4C7C4549BFF4}"/>
            </c:ext>
          </c:extLst>
        </c:ser>
        <c:ser>
          <c:idx val="2"/>
          <c:order val="2"/>
          <c:tx>
            <c:strRef>
              <c:f>Sheet1!$D$1</c:f>
              <c:strCache>
                <c:ptCount val="1"/>
                <c:pt idx="0">
                  <c:v>Yes</c:v>
                </c:pt>
              </c:strCache>
            </c:strRef>
          </c:tx>
          <c:spPr>
            <a:solidFill>
              <a:srgbClr val="BD9B08"/>
            </a:solidFill>
            <a:ln>
              <a:solidFill>
                <a:srgbClr val="FFFFFF"/>
              </a:solidFill>
            </a:ln>
          </c:spPr>
          <c:invertIfNegative val="0"/>
          <c:dLbls>
            <c:spPr>
              <a:noFill/>
              <a:ln>
                <a:noFill/>
              </a:ln>
              <a:effectLst/>
            </c:spPr>
            <c:txPr>
              <a:bodyPr/>
              <a:lstStyle/>
              <a:p>
                <a:pPr>
                  <a:defRPr sz="1100" b="1">
                    <a:solidFill>
                      <a:schemeClr val="bg1"/>
                    </a:solidFill>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2023</c:v>
                </c:pt>
                <c:pt idx="1">
                  <c:v>2024</c:v>
                </c:pt>
                <c:pt idx="2">
                  <c:v>2025</c:v>
                </c:pt>
              </c:numCache>
            </c:numRef>
          </c:cat>
          <c:val>
            <c:numRef>
              <c:f>Sheet1!$D$2:$D$4</c:f>
              <c:numCache>
                <c:formatCode>0.0</c:formatCode>
                <c:ptCount val="3"/>
                <c:pt idx="0">
                  <c:v>56</c:v>
                </c:pt>
                <c:pt idx="1">
                  <c:v>50</c:v>
                </c:pt>
                <c:pt idx="2">
                  <c:v>52.5</c:v>
                </c:pt>
              </c:numCache>
            </c:numRef>
          </c:val>
          <c:extLst>
            <c:ext xmlns:c16="http://schemas.microsoft.com/office/drawing/2014/chart" uri="{C3380CC4-5D6E-409C-BE32-E72D297353CC}">
              <c16:uniqueId val="{00000004-0FDF-4152-80C5-4C7C4549BFF4}"/>
            </c:ext>
          </c:extLst>
        </c:ser>
        <c:dLbls>
          <c:showLegendKey val="0"/>
          <c:showVal val="0"/>
          <c:showCatName val="0"/>
          <c:showSerName val="0"/>
          <c:showPercent val="0"/>
          <c:showBubbleSize val="0"/>
        </c:dLbls>
        <c:gapWidth val="95"/>
        <c:overlap val="100"/>
        <c:axId val="131921408"/>
        <c:axId val="131922944"/>
      </c:barChart>
      <c:catAx>
        <c:axId val="131921408"/>
        <c:scaling>
          <c:orientation val="minMax"/>
        </c:scaling>
        <c:delete val="0"/>
        <c:axPos val="b"/>
        <c:numFmt formatCode="General" sourceLinked="0"/>
        <c:majorTickMark val="none"/>
        <c:minorTickMark val="none"/>
        <c:tickLblPos val="nextTo"/>
        <c:txPr>
          <a:bodyPr/>
          <a:lstStyle/>
          <a:p>
            <a:pPr>
              <a:defRPr sz="1000">
                <a:solidFill>
                  <a:schemeClr val="tx1"/>
                </a:solidFill>
              </a:defRPr>
            </a:pPr>
            <a:endParaRPr lang="sr-Latn-RS"/>
          </a:p>
        </c:txPr>
        <c:crossAx val="131922944"/>
        <c:crosses val="autoZero"/>
        <c:auto val="1"/>
        <c:lblAlgn val="ctr"/>
        <c:lblOffset val="100"/>
        <c:noMultiLvlLbl val="0"/>
      </c:catAx>
      <c:valAx>
        <c:axId val="131922944"/>
        <c:scaling>
          <c:orientation val="minMax"/>
          <c:max val="100"/>
        </c:scaling>
        <c:delete val="0"/>
        <c:axPos val="l"/>
        <c:majorGridlines/>
        <c:numFmt formatCode="0" sourceLinked="0"/>
        <c:majorTickMark val="none"/>
        <c:minorTickMark val="none"/>
        <c:tickLblPos val="nextTo"/>
        <c:txPr>
          <a:bodyPr/>
          <a:lstStyle/>
          <a:p>
            <a:pPr>
              <a:defRPr sz="1100" b="1">
                <a:solidFill>
                  <a:schemeClr val="bg2">
                    <a:lumMod val="25000"/>
                  </a:schemeClr>
                </a:solidFill>
                <a:latin typeface="Arial" panose="020B0604020202020204" pitchFamily="34" charset="0"/>
                <a:cs typeface="Arial" panose="020B0604020202020204" pitchFamily="34" charset="0"/>
              </a:defRPr>
            </a:pPr>
            <a:endParaRPr lang="sr-Latn-RS"/>
          </a:p>
        </c:txPr>
        <c:crossAx val="131921408"/>
        <c:crosses val="autoZero"/>
        <c:crossBetween val="between"/>
      </c:valAx>
      <c:dTable>
        <c:showHorzBorder val="1"/>
        <c:showVertBorder val="1"/>
        <c:showOutline val="1"/>
        <c:showKeys val="1"/>
        <c:txPr>
          <a:bodyPr/>
          <a:lstStyle/>
          <a:p>
            <a:pPr rtl="0">
              <a:defRPr sz="1000">
                <a:solidFill>
                  <a:schemeClr val="bg2">
                    <a:lumMod val="25000"/>
                  </a:schemeClr>
                </a:solidFill>
                <a:latin typeface="Arial" panose="020B0604020202020204" pitchFamily="34" charset="0"/>
                <a:cs typeface="Arial" panose="020B0604020202020204" pitchFamily="34" charset="0"/>
              </a:defRPr>
            </a:pPr>
            <a:endParaRPr lang="sr-Latn-RS"/>
          </a:p>
        </c:txPr>
      </c:dTable>
    </c:plotArea>
    <c:plotVisOnly val="1"/>
    <c:dispBlanksAs val="gap"/>
    <c:showDLblsOverMax val="0"/>
  </c:chart>
  <c:txPr>
    <a:bodyPr/>
    <a:lstStyle/>
    <a:p>
      <a:pPr>
        <a:defRPr sz="1800"/>
      </a:pPr>
      <a:endParaRPr lang="sr-Latn-R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The impact of the European integration process on the daily lives of citizens</c:v>
                </c:pt>
              </c:strCache>
            </c:strRef>
          </c:tx>
          <c:spPr>
            <a:solidFill>
              <a:srgbClr val="E60D7F"/>
            </a:solidFill>
            <a:ln>
              <a:noFill/>
            </a:ln>
            <a:effectLst/>
          </c:spPr>
          <c:invertIfNegative val="0"/>
          <c:cat>
            <c:numRef>
              <c:f>Sheet1!$A$2:$A$4</c:f>
              <c:numCache>
                <c:formatCode>General</c:formatCode>
                <c:ptCount val="3"/>
                <c:pt idx="0">
                  <c:v>2023</c:v>
                </c:pt>
                <c:pt idx="1">
                  <c:v>2024</c:v>
                </c:pt>
                <c:pt idx="2">
                  <c:v>2025</c:v>
                </c:pt>
              </c:numCache>
            </c:numRef>
          </c:cat>
          <c:val>
            <c:numRef>
              <c:f>Sheet1!$B$2:$B$4</c:f>
              <c:numCache>
                <c:formatCode>0.0</c:formatCode>
                <c:ptCount val="3"/>
                <c:pt idx="0">
                  <c:v>30.4</c:v>
                </c:pt>
                <c:pt idx="1">
                  <c:v>22.1</c:v>
                </c:pt>
                <c:pt idx="2">
                  <c:v>28</c:v>
                </c:pt>
              </c:numCache>
            </c:numRef>
          </c:val>
          <c:extLst>
            <c:ext xmlns:c16="http://schemas.microsoft.com/office/drawing/2014/chart" uri="{C3380CC4-5D6E-409C-BE32-E72D297353CC}">
              <c16:uniqueId val="{0000000A-65EF-432A-A486-10DB2FF580D6}"/>
            </c:ext>
          </c:extLst>
        </c:ser>
        <c:ser>
          <c:idx val="1"/>
          <c:order val="1"/>
          <c:tx>
            <c:strRef>
              <c:f>Sheet1!$C$1</c:f>
              <c:strCache>
                <c:ptCount val="1"/>
                <c:pt idx="0">
                  <c:v>Benefits of EU integration</c:v>
                </c:pt>
              </c:strCache>
            </c:strRef>
          </c:tx>
          <c:spPr>
            <a:solidFill>
              <a:srgbClr val="0060FF"/>
            </a:solidFill>
          </c:spPr>
          <c:invertIfNegative val="0"/>
          <c:cat>
            <c:numRef>
              <c:f>Sheet1!$A$2:$A$4</c:f>
              <c:numCache>
                <c:formatCode>General</c:formatCode>
                <c:ptCount val="3"/>
                <c:pt idx="0">
                  <c:v>2023</c:v>
                </c:pt>
                <c:pt idx="1">
                  <c:v>2024</c:v>
                </c:pt>
                <c:pt idx="2">
                  <c:v>2025</c:v>
                </c:pt>
              </c:numCache>
            </c:numRef>
          </c:cat>
          <c:val>
            <c:numRef>
              <c:f>Sheet1!$C$2:$C$4</c:f>
              <c:numCache>
                <c:formatCode>0.0</c:formatCode>
                <c:ptCount val="3"/>
                <c:pt idx="0">
                  <c:v>14.3</c:v>
                </c:pt>
                <c:pt idx="1">
                  <c:v>15.2</c:v>
                </c:pt>
                <c:pt idx="2">
                  <c:v>15.119031765898507</c:v>
                </c:pt>
              </c:numCache>
            </c:numRef>
          </c:val>
          <c:extLst>
            <c:ext xmlns:c16="http://schemas.microsoft.com/office/drawing/2014/chart" uri="{C3380CC4-5D6E-409C-BE32-E72D297353CC}">
              <c16:uniqueId val="{00000000-922F-4B63-853F-AE13241D8820}"/>
            </c:ext>
          </c:extLst>
        </c:ser>
        <c:ser>
          <c:idx val="2"/>
          <c:order val="2"/>
          <c:tx>
            <c:strRef>
              <c:f>Sheet1!$D$1</c:f>
              <c:strCache>
                <c:ptCount val="1"/>
                <c:pt idx="0">
                  <c:v>Possibility to use EU financial assistance</c:v>
                </c:pt>
              </c:strCache>
            </c:strRef>
          </c:tx>
          <c:spPr>
            <a:solidFill>
              <a:srgbClr val="BD9B08"/>
            </a:solidFill>
          </c:spPr>
          <c:invertIfNegative val="0"/>
          <c:cat>
            <c:numRef>
              <c:f>Sheet1!$A$2:$A$4</c:f>
              <c:numCache>
                <c:formatCode>General</c:formatCode>
                <c:ptCount val="3"/>
                <c:pt idx="0">
                  <c:v>2023</c:v>
                </c:pt>
                <c:pt idx="1">
                  <c:v>2024</c:v>
                </c:pt>
                <c:pt idx="2">
                  <c:v>2025</c:v>
                </c:pt>
              </c:numCache>
            </c:numRef>
          </c:cat>
          <c:val>
            <c:numRef>
              <c:f>Sheet1!$D$2:$D$4</c:f>
              <c:numCache>
                <c:formatCode>0.0</c:formatCode>
                <c:ptCount val="3"/>
                <c:pt idx="0">
                  <c:v>19.5</c:v>
                </c:pt>
                <c:pt idx="1">
                  <c:v>26.7</c:v>
                </c:pt>
                <c:pt idx="2">
                  <c:v>24.406643254584093</c:v>
                </c:pt>
              </c:numCache>
            </c:numRef>
          </c:val>
          <c:extLst>
            <c:ext xmlns:c16="http://schemas.microsoft.com/office/drawing/2014/chart" uri="{C3380CC4-5D6E-409C-BE32-E72D297353CC}">
              <c16:uniqueId val="{00000001-922F-4B63-853F-AE13241D8820}"/>
            </c:ext>
          </c:extLst>
        </c:ser>
        <c:ser>
          <c:idx val="3"/>
          <c:order val="3"/>
          <c:tx>
            <c:strRef>
              <c:f>Sheet1!$E$1</c:f>
              <c:strCache>
                <c:ptCount val="1"/>
                <c:pt idx="0">
                  <c:v>Reforms within the integration process</c:v>
                </c:pt>
              </c:strCache>
            </c:strRef>
          </c:tx>
          <c:spPr>
            <a:solidFill>
              <a:srgbClr val="FF8B57"/>
            </a:solidFill>
          </c:spPr>
          <c:invertIfNegative val="0"/>
          <c:cat>
            <c:numRef>
              <c:f>Sheet1!$A$2:$A$4</c:f>
              <c:numCache>
                <c:formatCode>General</c:formatCode>
                <c:ptCount val="3"/>
                <c:pt idx="0">
                  <c:v>2023</c:v>
                </c:pt>
                <c:pt idx="1">
                  <c:v>2024</c:v>
                </c:pt>
                <c:pt idx="2">
                  <c:v>2025</c:v>
                </c:pt>
              </c:numCache>
            </c:numRef>
          </c:cat>
          <c:val>
            <c:numRef>
              <c:f>Sheet1!$E$2:$E$4</c:f>
              <c:numCache>
                <c:formatCode>0.0</c:formatCode>
                <c:ptCount val="3"/>
                <c:pt idx="0">
                  <c:v>14.4</c:v>
                </c:pt>
                <c:pt idx="1">
                  <c:v>11.9</c:v>
                </c:pt>
                <c:pt idx="2">
                  <c:v>15.262763964606259</c:v>
                </c:pt>
              </c:numCache>
            </c:numRef>
          </c:val>
          <c:extLst>
            <c:ext xmlns:c16="http://schemas.microsoft.com/office/drawing/2014/chart" uri="{C3380CC4-5D6E-409C-BE32-E72D297353CC}">
              <c16:uniqueId val="{00000002-922F-4B63-853F-AE13241D8820}"/>
            </c:ext>
          </c:extLst>
        </c:ser>
        <c:ser>
          <c:idx val="4"/>
          <c:order val="4"/>
          <c:tx>
            <c:strRef>
              <c:f>Sheet1!$F$1</c:f>
              <c:strCache>
                <c:ptCount val="1"/>
                <c:pt idx="0">
                  <c:v>Integration costs</c:v>
                </c:pt>
              </c:strCache>
            </c:strRef>
          </c:tx>
          <c:spPr>
            <a:solidFill>
              <a:srgbClr val="00B050"/>
            </a:solidFill>
          </c:spPr>
          <c:invertIfNegative val="0"/>
          <c:cat>
            <c:numRef>
              <c:f>Sheet1!$A$2:$A$4</c:f>
              <c:numCache>
                <c:formatCode>General</c:formatCode>
                <c:ptCount val="3"/>
                <c:pt idx="0">
                  <c:v>2023</c:v>
                </c:pt>
                <c:pt idx="1">
                  <c:v>2024</c:v>
                </c:pt>
                <c:pt idx="2">
                  <c:v>2025</c:v>
                </c:pt>
              </c:numCache>
            </c:numRef>
          </c:cat>
          <c:val>
            <c:numRef>
              <c:f>Sheet1!$F$2:$F$4</c:f>
              <c:numCache>
                <c:formatCode>0.0</c:formatCode>
                <c:ptCount val="3"/>
                <c:pt idx="0">
                  <c:v>6.7</c:v>
                </c:pt>
                <c:pt idx="1">
                  <c:v>8.4</c:v>
                </c:pt>
                <c:pt idx="2">
                  <c:v>9.8173668794926137</c:v>
                </c:pt>
              </c:numCache>
            </c:numRef>
          </c:val>
          <c:extLst>
            <c:ext xmlns:c16="http://schemas.microsoft.com/office/drawing/2014/chart" uri="{C3380CC4-5D6E-409C-BE32-E72D297353CC}">
              <c16:uniqueId val="{00000003-922F-4B63-853F-AE13241D8820}"/>
            </c:ext>
          </c:extLst>
        </c:ser>
        <c:ser>
          <c:idx val="5"/>
          <c:order val="5"/>
          <c:tx>
            <c:strRef>
              <c:f>Sheet1!$G$1</c:f>
              <c:strCache>
                <c:ptCount val="1"/>
                <c:pt idx="0">
                  <c:v>Something else</c:v>
                </c:pt>
              </c:strCache>
            </c:strRef>
          </c:tx>
          <c:spPr>
            <a:solidFill>
              <a:srgbClr val="802AB7"/>
            </a:solidFill>
          </c:spPr>
          <c:invertIfNegative val="0"/>
          <c:cat>
            <c:numRef>
              <c:f>Sheet1!$A$2:$A$4</c:f>
              <c:numCache>
                <c:formatCode>General</c:formatCode>
                <c:ptCount val="3"/>
                <c:pt idx="0">
                  <c:v>2023</c:v>
                </c:pt>
                <c:pt idx="1">
                  <c:v>2024</c:v>
                </c:pt>
                <c:pt idx="2">
                  <c:v>2025</c:v>
                </c:pt>
              </c:numCache>
            </c:numRef>
          </c:cat>
          <c:val>
            <c:numRef>
              <c:f>Sheet1!$G$2:$G$4</c:f>
              <c:numCache>
                <c:formatCode>0.0</c:formatCode>
                <c:ptCount val="3"/>
                <c:pt idx="0">
                  <c:v>0</c:v>
                </c:pt>
                <c:pt idx="1">
                  <c:v>1.5</c:v>
                </c:pt>
                <c:pt idx="2">
                  <c:v>0.66891134281401887</c:v>
                </c:pt>
              </c:numCache>
            </c:numRef>
          </c:val>
          <c:extLst>
            <c:ext xmlns:c16="http://schemas.microsoft.com/office/drawing/2014/chart" uri="{C3380CC4-5D6E-409C-BE32-E72D297353CC}">
              <c16:uniqueId val="{00000004-922F-4B63-853F-AE13241D8820}"/>
            </c:ext>
          </c:extLst>
        </c:ser>
        <c:ser>
          <c:idx val="6"/>
          <c:order val="6"/>
          <c:tx>
            <c:strRef>
              <c:f>Sheet1!$H$1</c:f>
              <c:strCache>
                <c:ptCount val="1"/>
                <c:pt idx="0">
                  <c:v>Does not know\ Does not want to answer</c:v>
                </c:pt>
              </c:strCache>
            </c:strRef>
          </c:tx>
          <c:spPr>
            <a:solidFill>
              <a:srgbClr val="FFFFFF">
                <a:lumMod val="50000"/>
              </a:srgbClr>
            </a:solidFill>
          </c:spPr>
          <c:invertIfNegative val="0"/>
          <c:cat>
            <c:numRef>
              <c:f>Sheet1!$A$2:$A$4</c:f>
              <c:numCache>
                <c:formatCode>General</c:formatCode>
                <c:ptCount val="3"/>
                <c:pt idx="0">
                  <c:v>2023</c:v>
                </c:pt>
                <c:pt idx="1">
                  <c:v>2024</c:v>
                </c:pt>
                <c:pt idx="2">
                  <c:v>2025</c:v>
                </c:pt>
              </c:numCache>
            </c:numRef>
          </c:cat>
          <c:val>
            <c:numRef>
              <c:f>Sheet1!$H$2:$H$4</c:f>
              <c:numCache>
                <c:formatCode>0.0</c:formatCode>
                <c:ptCount val="3"/>
                <c:pt idx="0">
                  <c:v>14.7</c:v>
                </c:pt>
                <c:pt idx="1">
                  <c:v>14.2</c:v>
                </c:pt>
                <c:pt idx="2">
                  <c:v>6.6739307243985886</c:v>
                </c:pt>
              </c:numCache>
            </c:numRef>
          </c:val>
          <c:extLst>
            <c:ext xmlns:c16="http://schemas.microsoft.com/office/drawing/2014/chart" uri="{C3380CC4-5D6E-409C-BE32-E72D297353CC}">
              <c16:uniqueId val="{00000005-922F-4B63-853F-AE13241D8820}"/>
            </c:ext>
          </c:extLst>
        </c:ser>
        <c:dLbls>
          <c:showLegendKey val="0"/>
          <c:showVal val="0"/>
          <c:showCatName val="0"/>
          <c:showSerName val="0"/>
          <c:showPercent val="0"/>
          <c:showBubbleSize val="0"/>
        </c:dLbls>
        <c:gapWidth val="150"/>
        <c:axId val="132040192"/>
        <c:axId val="132041728"/>
      </c:barChart>
      <c:catAx>
        <c:axId val="132040192"/>
        <c:scaling>
          <c:orientation val="minMax"/>
        </c:scaling>
        <c:delete val="0"/>
        <c:axPos val="b"/>
        <c:numFmt formatCode="General" sourceLinked="1"/>
        <c:majorTickMark val="none"/>
        <c:minorTickMark val="none"/>
        <c:tickLblPos val="nextTo"/>
        <c:spPr>
          <a:noFill/>
          <a:ln w="9525" cap="flat" cmpd="sng" algn="ctr">
            <a:solidFill>
              <a:srgbClr val="717171"/>
            </a:solidFill>
            <a:round/>
          </a:ln>
          <a:effectLst/>
        </c:spPr>
        <c:txPr>
          <a:bodyPr rot="-60000000" spcFirstLastPara="1" vertOverflow="ellipsis" vert="horz" wrap="square" anchor="ctr" anchorCtr="1"/>
          <a:lstStyle/>
          <a:p>
            <a:pPr>
              <a:defRPr sz="1000" b="0" i="0" u="none" strike="noStrike" kern="1200" baseline="0">
                <a:solidFill>
                  <a:srgbClr val="717171"/>
                </a:solidFill>
                <a:latin typeface="+mn-lt"/>
                <a:ea typeface="+mn-ea"/>
                <a:cs typeface="+mn-cs"/>
              </a:defRPr>
            </a:pPr>
            <a:endParaRPr lang="sr-Latn-RS"/>
          </a:p>
        </c:txPr>
        <c:crossAx val="132041728"/>
        <c:crosses val="autoZero"/>
        <c:auto val="1"/>
        <c:lblAlgn val="ctr"/>
        <c:lblOffset val="100"/>
        <c:noMultiLvlLbl val="0"/>
      </c:catAx>
      <c:valAx>
        <c:axId val="132041728"/>
        <c:scaling>
          <c:orientation val="minMax"/>
          <c:max val="50"/>
        </c:scaling>
        <c:delete val="0"/>
        <c:axPos val="l"/>
        <c:majorGridlines/>
        <c:numFmt formatCode="0" sourceLinked="0"/>
        <c:majorTickMark val="none"/>
        <c:minorTickMark val="none"/>
        <c:tickLblPos val="nextTo"/>
        <c:txPr>
          <a:bodyPr/>
          <a:lstStyle/>
          <a:p>
            <a:pPr>
              <a:defRPr b="1">
                <a:solidFill>
                  <a:schemeClr val="bg2">
                    <a:lumMod val="25000"/>
                  </a:schemeClr>
                </a:solidFill>
                <a:latin typeface="Arial" panose="020B0604020202020204" pitchFamily="34" charset="0"/>
                <a:cs typeface="Arial" panose="020B0604020202020204" pitchFamily="34" charset="0"/>
              </a:defRPr>
            </a:pPr>
            <a:endParaRPr lang="sr-Latn-RS"/>
          </a:p>
        </c:txPr>
        <c:crossAx val="132040192"/>
        <c:crosses val="autoZero"/>
        <c:crossBetween val="between"/>
        <c:majorUnit val="10"/>
      </c:valAx>
      <c:dTable>
        <c:showHorzBorder val="1"/>
        <c:showVertBorder val="1"/>
        <c:showOutline val="1"/>
        <c:showKeys val="1"/>
        <c:txPr>
          <a:bodyPr/>
          <a:lstStyle/>
          <a:p>
            <a:pPr rtl="0">
              <a:defRPr sz="1000">
                <a:solidFill>
                  <a:schemeClr val="bg2">
                    <a:lumMod val="25000"/>
                  </a:schemeClr>
                </a:solidFill>
                <a:latin typeface="Arial" panose="020B0604020202020204" pitchFamily="34" charset="0"/>
                <a:cs typeface="Arial" panose="020B0604020202020204" pitchFamily="34" charset="0"/>
              </a:defRPr>
            </a:pPr>
            <a:endParaRPr lang="sr-Latn-RS"/>
          </a:p>
        </c:txPr>
      </c:dTable>
      <c:spPr>
        <a:noFill/>
        <a:ln>
          <a:noFill/>
        </a:ln>
        <a:effectLst/>
      </c:spPr>
    </c:plotArea>
    <c:plotVisOnly val="1"/>
    <c:dispBlanksAs val="gap"/>
    <c:showDLblsOverMax val="0"/>
  </c:chart>
  <c:spPr>
    <a:noFill/>
    <a:ln>
      <a:noFill/>
    </a:ln>
    <a:effectLst/>
  </c:spPr>
  <c:txPr>
    <a:bodyPr/>
    <a:lstStyle/>
    <a:p>
      <a:pPr>
        <a:defRPr sz="1000"/>
      </a:pPr>
      <a:endParaRPr lang="sr-Latn-R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2023</c:v>
                </c:pt>
              </c:strCache>
            </c:strRef>
          </c:tx>
          <c:spPr>
            <a:solidFill>
              <a:srgbClr val="989898"/>
            </a:solidFill>
            <a:ln>
              <a:solidFill>
                <a:srgbClr val="FFFFFF"/>
              </a:solidFill>
            </a:ln>
          </c:spPr>
          <c:invertIfNegative val="0"/>
          <c:cat>
            <c:strRef>
              <c:f>Sheet1!$A$2:$A$9</c:f>
              <c:strCache>
                <c:ptCount val="8"/>
                <c:pt idx="0">
                  <c:v>Does not know/ Does not want to answer</c:v>
                </c:pt>
                <c:pt idx="1">
                  <c:v>None of the above</c:v>
                </c:pt>
                <c:pt idx="2">
                  <c:v>Something else</c:v>
                </c:pt>
                <c:pt idx="3">
                  <c:v>PUBLIC EVENTS</c:v>
                </c:pt>
                <c:pt idx="4">
                  <c:v>PRINT</c:v>
                </c:pt>
                <c:pt idx="5">
                  <c:v>INTERNET</c:v>
                </c:pt>
                <c:pt idx="6">
                  <c:v>RADIO</c:v>
                </c:pt>
                <c:pt idx="7">
                  <c:v>TV</c:v>
                </c:pt>
              </c:strCache>
            </c:strRef>
          </c:cat>
          <c:val>
            <c:numRef>
              <c:f>Sheet1!$B$2:$B$9</c:f>
              <c:numCache>
                <c:formatCode>General</c:formatCode>
                <c:ptCount val="8"/>
                <c:pt idx="0">
                  <c:v>0</c:v>
                </c:pt>
                <c:pt idx="1">
                  <c:v>3.6</c:v>
                </c:pt>
                <c:pt idx="2">
                  <c:v>0</c:v>
                </c:pt>
                <c:pt idx="3">
                  <c:v>1.6</c:v>
                </c:pt>
                <c:pt idx="4">
                  <c:v>2.2000000000000002</c:v>
                </c:pt>
                <c:pt idx="5">
                  <c:v>50.7</c:v>
                </c:pt>
                <c:pt idx="6">
                  <c:v>1.4</c:v>
                </c:pt>
                <c:pt idx="7">
                  <c:v>40.5</c:v>
                </c:pt>
              </c:numCache>
            </c:numRef>
          </c:val>
          <c:extLst>
            <c:ext xmlns:c16="http://schemas.microsoft.com/office/drawing/2014/chart" uri="{C3380CC4-5D6E-409C-BE32-E72D297353CC}">
              <c16:uniqueId val="{00000000-7693-4720-B5B5-9BD4C285D082}"/>
            </c:ext>
          </c:extLst>
        </c:ser>
        <c:ser>
          <c:idx val="1"/>
          <c:order val="1"/>
          <c:tx>
            <c:strRef>
              <c:f>Sheet1!$C$1</c:f>
              <c:strCache>
                <c:ptCount val="1"/>
                <c:pt idx="0">
                  <c:v>2024</c:v>
                </c:pt>
              </c:strCache>
            </c:strRef>
          </c:tx>
          <c:spPr>
            <a:solidFill>
              <a:srgbClr val="E60D7F"/>
            </a:solidFill>
            <a:ln>
              <a:solidFill>
                <a:srgbClr val="FFFFFF"/>
              </a:solidFill>
            </a:ln>
          </c:spPr>
          <c:invertIfNegative val="0"/>
          <c:cat>
            <c:strRef>
              <c:f>Sheet1!$A$2:$A$9</c:f>
              <c:strCache>
                <c:ptCount val="8"/>
                <c:pt idx="0">
                  <c:v>Does not know/ Does not want to answer</c:v>
                </c:pt>
                <c:pt idx="1">
                  <c:v>None of the above</c:v>
                </c:pt>
                <c:pt idx="2">
                  <c:v>Something else</c:v>
                </c:pt>
                <c:pt idx="3">
                  <c:v>PUBLIC EVENTS</c:v>
                </c:pt>
                <c:pt idx="4">
                  <c:v>PRINT</c:v>
                </c:pt>
                <c:pt idx="5">
                  <c:v>INTERNET</c:v>
                </c:pt>
                <c:pt idx="6">
                  <c:v>RADIO</c:v>
                </c:pt>
                <c:pt idx="7">
                  <c:v>TV</c:v>
                </c:pt>
              </c:strCache>
            </c:strRef>
          </c:cat>
          <c:val>
            <c:numRef>
              <c:f>Sheet1!$C$2:$C$9</c:f>
              <c:numCache>
                <c:formatCode>General</c:formatCode>
                <c:ptCount val="8"/>
                <c:pt idx="0">
                  <c:v>0</c:v>
                </c:pt>
                <c:pt idx="1">
                  <c:v>3.5</c:v>
                </c:pt>
                <c:pt idx="2">
                  <c:v>0</c:v>
                </c:pt>
                <c:pt idx="3">
                  <c:v>2</c:v>
                </c:pt>
                <c:pt idx="4">
                  <c:v>2.2999999999999998</c:v>
                </c:pt>
                <c:pt idx="5">
                  <c:v>48.4</c:v>
                </c:pt>
                <c:pt idx="6">
                  <c:v>3.5</c:v>
                </c:pt>
                <c:pt idx="7">
                  <c:v>40.299999999999997</c:v>
                </c:pt>
              </c:numCache>
            </c:numRef>
          </c:val>
          <c:extLst>
            <c:ext xmlns:c16="http://schemas.microsoft.com/office/drawing/2014/chart" uri="{C3380CC4-5D6E-409C-BE32-E72D297353CC}">
              <c16:uniqueId val="{00000003-7693-4720-B5B5-9BD4C285D082}"/>
            </c:ext>
          </c:extLst>
        </c:ser>
        <c:ser>
          <c:idx val="2"/>
          <c:order val="2"/>
          <c:tx>
            <c:strRef>
              <c:f>Sheet1!$D$1</c:f>
              <c:strCache>
                <c:ptCount val="1"/>
                <c:pt idx="0">
                  <c:v>2025</c:v>
                </c:pt>
              </c:strCache>
            </c:strRef>
          </c:tx>
          <c:invertIfNegative val="0"/>
          <c:cat>
            <c:strRef>
              <c:f>Sheet1!$A$2:$A$9</c:f>
              <c:strCache>
                <c:ptCount val="8"/>
                <c:pt idx="0">
                  <c:v>Does not know/ Does not want to answer</c:v>
                </c:pt>
                <c:pt idx="1">
                  <c:v>None of the above</c:v>
                </c:pt>
                <c:pt idx="2">
                  <c:v>Something else</c:v>
                </c:pt>
                <c:pt idx="3">
                  <c:v>PUBLIC EVENTS</c:v>
                </c:pt>
                <c:pt idx="4">
                  <c:v>PRINT</c:v>
                </c:pt>
                <c:pt idx="5">
                  <c:v>INTERNET</c:v>
                </c:pt>
                <c:pt idx="6">
                  <c:v>RADIO</c:v>
                </c:pt>
                <c:pt idx="7">
                  <c:v>TV</c:v>
                </c:pt>
              </c:strCache>
            </c:strRef>
          </c:cat>
          <c:val>
            <c:numRef>
              <c:f>Sheet1!$D$2:$D$9</c:f>
              <c:numCache>
                <c:formatCode>General</c:formatCode>
                <c:ptCount val="8"/>
                <c:pt idx="0">
                  <c:v>0</c:v>
                </c:pt>
                <c:pt idx="1">
                  <c:v>4.3</c:v>
                </c:pt>
                <c:pt idx="2">
                  <c:v>0</c:v>
                </c:pt>
                <c:pt idx="3">
                  <c:v>2.2999999999999998</c:v>
                </c:pt>
                <c:pt idx="4">
                  <c:v>2.7</c:v>
                </c:pt>
                <c:pt idx="5">
                  <c:v>48.5</c:v>
                </c:pt>
                <c:pt idx="6">
                  <c:v>2.6</c:v>
                </c:pt>
                <c:pt idx="7">
                  <c:v>39.6</c:v>
                </c:pt>
              </c:numCache>
            </c:numRef>
          </c:val>
          <c:extLst>
            <c:ext xmlns:c16="http://schemas.microsoft.com/office/drawing/2014/chart" uri="{C3380CC4-5D6E-409C-BE32-E72D297353CC}">
              <c16:uniqueId val="{00000000-99F2-41F1-BF40-9660DD3762C4}"/>
            </c:ext>
          </c:extLst>
        </c:ser>
        <c:dLbls>
          <c:showLegendKey val="0"/>
          <c:showVal val="0"/>
          <c:showCatName val="0"/>
          <c:showSerName val="0"/>
          <c:showPercent val="0"/>
          <c:showBubbleSize val="0"/>
        </c:dLbls>
        <c:gapWidth val="95"/>
        <c:axId val="132144512"/>
        <c:axId val="132256896"/>
      </c:barChart>
      <c:catAx>
        <c:axId val="132144512"/>
        <c:scaling>
          <c:orientation val="maxMin"/>
        </c:scaling>
        <c:delete val="1"/>
        <c:axPos val="b"/>
        <c:numFmt formatCode="General" sourceLinked="0"/>
        <c:majorTickMark val="none"/>
        <c:minorTickMark val="none"/>
        <c:tickLblPos val="none"/>
        <c:crossAx val="132256896"/>
        <c:crosses val="autoZero"/>
        <c:auto val="1"/>
        <c:lblAlgn val="ctr"/>
        <c:lblOffset val="100"/>
        <c:noMultiLvlLbl val="0"/>
      </c:catAx>
      <c:valAx>
        <c:axId val="132256896"/>
        <c:scaling>
          <c:orientation val="minMax"/>
          <c:max val="100"/>
        </c:scaling>
        <c:delete val="0"/>
        <c:axPos val="r"/>
        <c:majorGridlines/>
        <c:numFmt formatCode="General" sourceLinked="1"/>
        <c:majorTickMark val="none"/>
        <c:minorTickMark val="none"/>
        <c:tickLblPos val="high"/>
        <c:txPr>
          <a:bodyPr/>
          <a:lstStyle/>
          <a:p>
            <a:pPr>
              <a:defRPr sz="1100" b="1">
                <a:solidFill>
                  <a:schemeClr val="bg2">
                    <a:lumMod val="25000"/>
                  </a:schemeClr>
                </a:solidFill>
                <a:latin typeface="Arial" panose="020B0604020202020204" pitchFamily="34" charset="0"/>
                <a:cs typeface="Arial" panose="020B0604020202020204" pitchFamily="34" charset="0"/>
              </a:defRPr>
            </a:pPr>
            <a:endParaRPr lang="sr-Latn-RS"/>
          </a:p>
        </c:txPr>
        <c:crossAx val="132144512"/>
        <c:crosses val="autoZero"/>
        <c:crossBetween val="between"/>
      </c:valAx>
      <c:dTable>
        <c:showHorzBorder val="1"/>
        <c:showVertBorder val="1"/>
        <c:showOutline val="1"/>
        <c:showKeys val="1"/>
        <c:txPr>
          <a:bodyPr/>
          <a:lstStyle/>
          <a:p>
            <a:pPr rtl="0">
              <a:defRPr sz="1000">
                <a:solidFill>
                  <a:schemeClr val="bg2">
                    <a:lumMod val="25000"/>
                  </a:schemeClr>
                </a:solidFill>
                <a:latin typeface="Arial" panose="020B0604020202020204" pitchFamily="34" charset="0"/>
                <a:cs typeface="Arial" panose="020B0604020202020204" pitchFamily="34" charset="0"/>
              </a:defRPr>
            </a:pPr>
            <a:endParaRPr lang="sr-Latn-RS"/>
          </a:p>
        </c:txPr>
      </c:dTable>
    </c:plotArea>
    <c:plotVisOnly val="1"/>
    <c:dispBlanksAs val="gap"/>
    <c:showDLblsOverMax val="0"/>
  </c:chart>
  <c:txPr>
    <a:bodyPr/>
    <a:lstStyle/>
    <a:p>
      <a:pPr>
        <a:defRPr sz="1800"/>
      </a:pPr>
      <a:endParaRPr lang="sr-Latn-R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European Union</c:v>
                </c:pt>
              </c:strCache>
            </c:strRef>
          </c:tx>
          <c:spPr>
            <a:solidFill>
              <a:srgbClr val="BD9B08"/>
            </a:solidFill>
            <a:ln>
              <a:solidFill>
                <a:srgbClr val="FFFFFF"/>
              </a:solidFill>
            </a:ln>
          </c:spPr>
          <c:invertIfNegative val="0"/>
          <c:dLbls>
            <c:spPr>
              <a:noFill/>
              <a:ln>
                <a:noFill/>
              </a:ln>
              <a:effectLst/>
            </c:spPr>
            <c:txPr>
              <a:bodyPr/>
              <a:lstStyle/>
              <a:p>
                <a:pPr>
                  <a:defRPr sz="1100" b="1">
                    <a:solidFill>
                      <a:schemeClr val="bg1"/>
                    </a:solidFill>
                  </a:defRPr>
                </a:pPr>
                <a:endParaRPr lang="sr-Latn-R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2023</c:v>
                </c:pt>
                <c:pt idx="1">
                  <c:v>2024</c:v>
                </c:pt>
                <c:pt idx="2">
                  <c:v>2025</c:v>
                </c:pt>
              </c:numCache>
            </c:numRef>
          </c:cat>
          <c:val>
            <c:numRef>
              <c:f>Sheet1!$B$2:$B$4</c:f>
              <c:numCache>
                <c:formatCode>0.0</c:formatCode>
                <c:ptCount val="3"/>
                <c:pt idx="0">
                  <c:v>61</c:v>
                </c:pt>
                <c:pt idx="1">
                  <c:v>59.4</c:v>
                </c:pt>
                <c:pt idx="2">
                  <c:v>58.4</c:v>
                </c:pt>
              </c:numCache>
            </c:numRef>
          </c:val>
          <c:extLst>
            <c:ext xmlns:c16="http://schemas.microsoft.com/office/drawing/2014/chart" uri="{C3380CC4-5D6E-409C-BE32-E72D297353CC}">
              <c16:uniqueId val="{00000000-0FDF-4152-80C5-4C7C4549BFF4}"/>
            </c:ext>
          </c:extLst>
        </c:ser>
        <c:ser>
          <c:idx val="1"/>
          <c:order val="1"/>
          <c:tx>
            <c:strRef>
              <c:f>Sheet1!$C$1</c:f>
              <c:strCache>
                <c:ptCount val="1"/>
                <c:pt idx="0">
                  <c:v>Japan</c:v>
                </c:pt>
              </c:strCache>
            </c:strRef>
          </c:tx>
          <c:spPr>
            <a:solidFill>
              <a:srgbClr val="C00000"/>
            </a:solidFill>
            <a:ln>
              <a:solidFill>
                <a:srgbClr val="FFFFFF"/>
              </a:solidFill>
            </a:ln>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2-0FDF-4152-80C5-4C7C4549BFF4}"/>
                </c:ext>
              </c:extLst>
            </c:dLbl>
            <c:spPr>
              <a:noFill/>
              <a:ln>
                <a:noFill/>
              </a:ln>
              <a:effectLst/>
            </c:spPr>
            <c:txPr>
              <a:bodyPr/>
              <a:lstStyle/>
              <a:p>
                <a:pPr>
                  <a:defRPr sz="1100" b="1">
                    <a:solidFill>
                      <a:srgbClr val="FFFFFF"/>
                    </a:solidFill>
                  </a:defRPr>
                </a:pPr>
                <a:endParaRPr lang="sr-Latn-R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2023</c:v>
                </c:pt>
                <c:pt idx="1">
                  <c:v>2024</c:v>
                </c:pt>
                <c:pt idx="2">
                  <c:v>2025</c:v>
                </c:pt>
              </c:numCache>
            </c:numRef>
          </c:cat>
          <c:val>
            <c:numRef>
              <c:f>Sheet1!$C$2:$C$4</c:f>
              <c:numCache>
                <c:formatCode>General</c:formatCode>
                <c:ptCount val="3"/>
                <c:pt idx="0" formatCode="0.0">
                  <c:v>4</c:v>
                </c:pt>
              </c:numCache>
            </c:numRef>
          </c:val>
          <c:extLst>
            <c:ext xmlns:c16="http://schemas.microsoft.com/office/drawing/2014/chart" uri="{C3380CC4-5D6E-409C-BE32-E72D297353CC}">
              <c16:uniqueId val="{00000003-0FDF-4152-80C5-4C7C4549BFF4}"/>
            </c:ext>
          </c:extLst>
        </c:ser>
        <c:ser>
          <c:idx val="2"/>
          <c:order val="2"/>
          <c:tx>
            <c:strRef>
              <c:f>Sheet1!$D$1</c:f>
              <c:strCache>
                <c:ptCount val="1"/>
                <c:pt idx="0">
                  <c:v>China</c:v>
                </c:pt>
              </c:strCache>
            </c:strRef>
          </c:tx>
          <c:spPr>
            <a:solidFill>
              <a:srgbClr val="0000CC"/>
            </a:solidFill>
            <a:ln>
              <a:solidFill>
                <a:srgbClr val="FFFFFF"/>
              </a:solidFill>
            </a:ln>
          </c:spPr>
          <c:invertIfNegative val="0"/>
          <c:dLbls>
            <c:spPr>
              <a:noFill/>
              <a:ln>
                <a:noFill/>
              </a:ln>
              <a:effectLst/>
            </c:spPr>
            <c:txPr>
              <a:bodyPr/>
              <a:lstStyle/>
              <a:p>
                <a:pPr>
                  <a:defRPr sz="1100" b="1">
                    <a:solidFill>
                      <a:schemeClr val="bg1"/>
                    </a:solidFill>
                  </a:defRPr>
                </a:pPr>
                <a:endParaRPr lang="sr-Latn-R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2023</c:v>
                </c:pt>
                <c:pt idx="1">
                  <c:v>2024</c:v>
                </c:pt>
                <c:pt idx="2">
                  <c:v>2025</c:v>
                </c:pt>
              </c:numCache>
            </c:numRef>
          </c:cat>
          <c:val>
            <c:numRef>
              <c:f>Sheet1!$D$2:$D$4</c:f>
              <c:numCache>
                <c:formatCode>0.0</c:formatCode>
                <c:ptCount val="3"/>
                <c:pt idx="1">
                  <c:v>7</c:v>
                </c:pt>
                <c:pt idx="2">
                  <c:v>10.7</c:v>
                </c:pt>
              </c:numCache>
            </c:numRef>
          </c:val>
          <c:extLst>
            <c:ext xmlns:c16="http://schemas.microsoft.com/office/drawing/2014/chart" uri="{C3380CC4-5D6E-409C-BE32-E72D297353CC}">
              <c16:uniqueId val="{00000004-0FDF-4152-80C5-4C7C4549BFF4}"/>
            </c:ext>
          </c:extLst>
        </c:ser>
        <c:ser>
          <c:idx val="3"/>
          <c:order val="3"/>
          <c:tx>
            <c:strRef>
              <c:f>Sheet1!$E$1</c:f>
              <c:strCache>
                <c:ptCount val="1"/>
                <c:pt idx="0">
                  <c:v>Turkey</c:v>
                </c:pt>
              </c:strCache>
            </c:strRef>
          </c:tx>
          <c:spPr>
            <a:solidFill>
              <a:srgbClr val="E60D7F">
                <a:lumMod val="60000"/>
                <a:lumOff val="40000"/>
              </a:srgbClr>
            </a:solidFill>
            <a:ln>
              <a:solidFill>
                <a:srgbClr val="FFFFFF"/>
              </a:solidFill>
            </a:ln>
          </c:spPr>
          <c:invertIfNegative val="0"/>
          <c:dLbls>
            <c:spPr>
              <a:noFill/>
              <a:ln>
                <a:noFill/>
              </a:ln>
              <a:effectLst/>
            </c:spPr>
            <c:txPr>
              <a:bodyPr/>
              <a:lstStyle/>
              <a:p>
                <a:pPr>
                  <a:defRPr sz="1100" b="1">
                    <a:solidFill>
                      <a:srgbClr val="FFFFFF"/>
                    </a:solidFill>
                  </a:defRPr>
                </a:pPr>
                <a:endParaRPr lang="sr-Latn-R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2023</c:v>
                </c:pt>
                <c:pt idx="1">
                  <c:v>2024</c:v>
                </c:pt>
                <c:pt idx="2">
                  <c:v>2025</c:v>
                </c:pt>
              </c:numCache>
            </c:numRef>
          </c:cat>
          <c:val>
            <c:numRef>
              <c:f>Sheet1!$E$2:$E$4</c:f>
              <c:numCache>
                <c:formatCode>0.0</c:formatCode>
                <c:ptCount val="3"/>
                <c:pt idx="0" formatCode="General">
                  <c:v>14.3</c:v>
                </c:pt>
                <c:pt idx="1">
                  <c:v>14</c:v>
                </c:pt>
                <c:pt idx="2">
                  <c:v>14.4</c:v>
                </c:pt>
              </c:numCache>
            </c:numRef>
          </c:val>
          <c:extLst>
            <c:ext xmlns:c16="http://schemas.microsoft.com/office/drawing/2014/chart" uri="{C3380CC4-5D6E-409C-BE32-E72D297353CC}">
              <c16:uniqueId val="{00000007-0FDF-4152-80C5-4C7C4549BFF4}"/>
            </c:ext>
          </c:extLst>
        </c:ser>
        <c:ser>
          <c:idx val="4"/>
          <c:order val="4"/>
          <c:tx>
            <c:strRef>
              <c:f>Sheet1!$F$1</c:f>
              <c:strCache>
                <c:ptCount val="1"/>
                <c:pt idx="0">
                  <c:v>Russia</c:v>
                </c:pt>
              </c:strCache>
            </c:strRef>
          </c:tx>
          <c:spPr>
            <a:solidFill>
              <a:srgbClr val="717171"/>
            </a:solidFill>
            <a:ln>
              <a:solidFill>
                <a:srgbClr val="FFFFFF"/>
              </a:solidFill>
            </a:ln>
          </c:spPr>
          <c:invertIfNegative val="0"/>
          <c:dLbls>
            <c:dLbl>
              <c:idx val="1"/>
              <c:layout>
                <c:manualLayout>
                  <c:x val="0"/>
                  <c:y val="-1.9745021732796167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EB6-490D-9CE7-FF00DDE48A25}"/>
                </c:ext>
              </c:extLst>
            </c:dLbl>
            <c:dLbl>
              <c:idx val="3"/>
              <c:layout>
                <c:manualLayout>
                  <c:x val="2.2573363431151257E-3"/>
                  <c:y val="1.4234232198736995E-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97F-4147-A2D1-D7514BAF1763}"/>
                </c:ext>
              </c:extLst>
            </c:dLbl>
            <c:spPr>
              <a:noFill/>
              <a:ln>
                <a:noFill/>
              </a:ln>
              <a:effectLst/>
            </c:spPr>
            <c:txPr>
              <a:bodyPr/>
              <a:lstStyle/>
              <a:p>
                <a:pPr>
                  <a:defRPr sz="1100" b="1">
                    <a:solidFill>
                      <a:schemeClr val="bg1"/>
                    </a:solidFill>
                  </a:defRPr>
                </a:pPr>
                <a:endParaRPr lang="sr-Latn-R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2023</c:v>
                </c:pt>
                <c:pt idx="1">
                  <c:v>2024</c:v>
                </c:pt>
                <c:pt idx="2">
                  <c:v>2025</c:v>
                </c:pt>
              </c:numCache>
            </c:numRef>
          </c:cat>
          <c:val>
            <c:numRef>
              <c:f>Sheet1!$F$2:$F$4</c:f>
              <c:numCache>
                <c:formatCode>General</c:formatCode>
                <c:ptCount val="3"/>
                <c:pt idx="0">
                  <c:v>3.6</c:v>
                </c:pt>
                <c:pt idx="1">
                  <c:v>7.8</c:v>
                </c:pt>
                <c:pt idx="2">
                  <c:v>8.4</c:v>
                </c:pt>
              </c:numCache>
            </c:numRef>
          </c:val>
          <c:extLst>
            <c:ext xmlns:c16="http://schemas.microsoft.com/office/drawing/2014/chart" uri="{C3380CC4-5D6E-409C-BE32-E72D297353CC}">
              <c16:uniqueId val="{00000008-0FDF-4152-80C5-4C7C4549BFF4}"/>
            </c:ext>
          </c:extLst>
        </c:ser>
        <c:ser>
          <c:idx val="5"/>
          <c:order val="5"/>
          <c:tx>
            <c:strRef>
              <c:f>Sheet1!$G$1</c:f>
              <c:strCache>
                <c:ptCount val="1"/>
                <c:pt idx="0">
                  <c:v>Does not know\ Does not want to answer</c:v>
                </c:pt>
              </c:strCache>
            </c:strRef>
          </c:tx>
          <c:invertIfNegative val="0"/>
          <c:dLbls>
            <c:spPr>
              <a:noFill/>
              <a:ln>
                <a:noFill/>
              </a:ln>
              <a:effectLst/>
            </c:spPr>
            <c:txPr>
              <a:bodyPr/>
              <a:lstStyle/>
              <a:p>
                <a:pPr>
                  <a:defRPr sz="1100" b="1"/>
                </a:pPr>
                <a:endParaRPr lang="sr-Latn-R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2023</c:v>
                </c:pt>
                <c:pt idx="1">
                  <c:v>2024</c:v>
                </c:pt>
                <c:pt idx="2">
                  <c:v>2025</c:v>
                </c:pt>
              </c:numCache>
            </c:numRef>
          </c:cat>
          <c:val>
            <c:numRef>
              <c:f>Sheet1!$G$2:$G$4</c:f>
              <c:numCache>
                <c:formatCode>General</c:formatCode>
                <c:ptCount val="3"/>
                <c:pt idx="0">
                  <c:v>17.100000000000001</c:v>
                </c:pt>
                <c:pt idx="1">
                  <c:v>11.8</c:v>
                </c:pt>
                <c:pt idx="2">
                  <c:v>8.1</c:v>
                </c:pt>
              </c:numCache>
            </c:numRef>
          </c:val>
          <c:extLst>
            <c:ext xmlns:c16="http://schemas.microsoft.com/office/drawing/2014/chart" uri="{C3380CC4-5D6E-409C-BE32-E72D297353CC}">
              <c16:uniqueId val="{00000001-EEB6-490D-9CE7-FF00DDE48A25}"/>
            </c:ext>
          </c:extLst>
        </c:ser>
        <c:dLbls>
          <c:showLegendKey val="0"/>
          <c:showVal val="0"/>
          <c:showCatName val="0"/>
          <c:showSerName val="0"/>
          <c:showPercent val="0"/>
          <c:showBubbleSize val="0"/>
        </c:dLbls>
        <c:gapWidth val="66"/>
        <c:overlap val="100"/>
        <c:axId val="11700864"/>
        <c:axId val="11723136"/>
      </c:barChart>
      <c:catAx>
        <c:axId val="11700864"/>
        <c:scaling>
          <c:orientation val="minMax"/>
        </c:scaling>
        <c:delete val="0"/>
        <c:axPos val="b"/>
        <c:numFmt formatCode="General" sourceLinked="0"/>
        <c:majorTickMark val="out"/>
        <c:minorTickMark val="none"/>
        <c:tickLblPos val="nextTo"/>
        <c:spPr>
          <a:ln>
            <a:noFill/>
          </a:ln>
        </c:spPr>
        <c:txPr>
          <a:bodyPr/>
          <a:lstStyle/>
          <a:p>
            <a:pPr>
              <a:defRPr sz="1000" b="1">
                <a:solidFill>
                  <a:schemeClr val="bg2">
                    <a:lumMod val="25000"/>
                  </a:schemeClr>
                </a:solidFill>
                <a:latin typeface="Arial" panose="020B0604020202020204" pitchFamily="34" charset="0"/>
                <a:cs typeface="Arial" panose="020B0604020202020204" pitchFamily="34" charset="0"/>
              </a:defRPr>
            </a:pPr>
            <a:endParaRPr lang="sr-Latn-RS"/>
          </a:p>
        </c:txPr>
        <c:crossAx val="11723136"/>
        <c:crosses val="autoZero"/>
        <c:auto val="1"/>
        <c:lblAlgn val="ctr"/>
        <c:lblOffset val="100"/>
        <c:noMultiLvlLbl val="0"/>
      </c:catAx>
      <c:valAx>
        <c:axId val="11723136"/>
        <c:scaling>
          <c:orientation val="minMax"/>
        </c:scaling>
        <c:delete val="1"/>
        <c:axPos val="l"/>
        <c:numFmt formatCode="0.0" sourceLinked="1"/>
        <c:majorTickMark val="out"/>
        <c:minorTickMark val="none"/>
        <c:tickLblPos val="none"/>
        <c:crossAx val="11700864"/>
        <c:crosses val="autoZero"/>
        <c:crossBetween val="between"/>
      </c:valAx>
    </c:plotArea>
    <c:legend>
      <c:legendPos val="b"/>
      <c:layout>
        <c:manualLayout>
          <c:xMode val="edge"/>
          <c:yMode val="edge"/>
          <c:x val="4.0594059852599333E-2"/>
          <c:y val="0.95315856028367518"/>
          <c:w val="0.85988995249199385"/>
          <c:h val="4.6841439716325088E-2"/>
        </c:manualLayout>
      </c:layout>
      <c:overlay val="0"/>
      <c:txPr>
        <a:bodyPr/>
        <a:lstStyle/>
        <a:p>
          <a:pPr>
            <a:defRPr sz="1100" b="0">
              <a:solidFill>
                <a:schemeClr val="bg2">
                  <a:lumMod val="25000"/>
                </a:schemeClr>
              </a:solidFill>
              <a:latin typeface="Arial" panose="020B0604020202020204" pitchFamily="34" charset="0"/>
              <a:cs typeface="Arial" panose="020B0604020202020204" pitchFamily="34" charset="0"/>
            </a:defRPr>
          </a:pPr>
          <a:endParaRPr lang="sr-Latn-RS"/>
        </a:p>
      </c:txPr>
    </c:legend>
    <c:plotVisOnly val="1"/>
    <c:dispBlanksAs val="gap"/>
    <c:showDLblsOverMax val="0"/>
  </c:chart>
  <c:txPr>
    <a:bodyPr/>
    <a:lstStyle/>
    <a:p>
      <a:pPr>
        <a:defRPr sz="1800"/>
      </a:pPr>
      <a:endParaRPr lang="sr-Latn-R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Within a maximum of 10 years</c:v>
                </c:pt>
              </c:strCache>
            </c:strRef>
          </c:tx>
          <c:spPr>
            <a:solidFill>
              <a:srgbClr val="BD9B08"/>
            </a:solidFill>
            <a:ln>
              <a:solidFill>
                <a:srgbClr val="FFFFFF"/>
              </a:solidFill>
            </a:ln>
          </c:spPr>
          <c:invertIfNegative val="0"/>
          <c:dLbls>
            <c:spPr>
              <a:noFill/>
              <a:ln>
                <a:noFill/>
              </a:ln>
              <a:effectLst/>
            </c:spPr>
            <c:txPr>
              <a:bodyPr/>
              <a:lstStyle/>
              <a:p>
                <a:pPr>
                  <a:defRPr sz="1100" b="1">
                    <a:solidFill>
                      <a:schemeClr val="bg1"/>
                    </a:solidFill>
                  </a:defRPr>
                </a:pPr>
                <a:endParaRPr lang="sr-Latn-R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2023</c:v>
                </c:pt>
                <c:pt idx="1">
                  <c:v>2024</c:v>
                </c:pt>
                <c:pt idx="2">
                  <c:v>2025</c:v>
                </c:pt>
              </c:numCache>
            </c:numRef>
          </c:cat>
          <c:val>
            <c:numRef>
              <c:f>Sheet1!$B$2:$B$4</c:f>
              <c:numCache>
                <c:formatCode>General</c:formatCode>
                <c:ptCount val="3"/>
                <c:pt idx="0">
                  <c:v>40.299999999999997</c:v>
                </c:pt>
                <c:pt idx="1">
                  <c:v>39.6</c:v>
                </c:pt>
                <c:pt idx="2" formatCode="0.0">
                  <c:v>34</c:v>
                </c:pt>
              </c:numCache>
            </c:numRef>
          </c:val>
          <c:extLst>
            <c:ext xmlns:c16="http://schemas.microsoft.com/office/drawing/2014/chart" uri="{C3380CC4-5D6E-409C-BE32-E72D297353CC}">
              <c16:uniqueId val="{00000000-0FDF-4152-80C5-4C7C4549BFF4}"/>
            </c:ext>
          </c:extLst>
        </c:ser>
        <c:ser>
          <c:idx val="1"/>
          <c:order val="1"/>
          <c:tx>
            <c:strRef>
              <c:f>Sheet1!$C$1</c:f>
              <c:strCache>
                <c:ptCount val="1"/>
                <c:pt idx="0">
                  <c:v>Within a maximum of 15 years</c:v>
                </c:pt>
              </c:strCache>
            </c:strRef>
          </c:tx>
          <c:spPr>
            <a:solidFill>
              <a:srgbClr val="E60D7F"/>
            </a:solidFill>
            <a:ln>
              <a:solidFill>
                <a:srgbClr val="FFFFFF"/>
              </a:solidFill>
            </a:ln>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2-0FDF-4152-80C5-4C7C4549BFF4}"/>
                </c:ext>
              </c:extLst>
            </c:dLbl>
            <c:spPr>
              <a:noFill/>
              <a:ln>
                <a:noFill/>
              </a:ln>
              <a:effectLst/>
            </c:spPr>
            <c:txPr>
              <a:bodyPr/>
              <a:lstStyle/>
              <a:p>
                <a:pPr>
                  <a:defRPr sz="1100" b="1">
                    <a:solidFill>
                      <a:srgbClr val="FFFFFF"/>
                    </a:solidFill>
                  </a:defRPr>
                </a:pPr>
                <a:endParaRPr lang="sr-Latn-R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2023</c:v>
                </c:pt>
                <c:pt idx="1">
                  <c:v>2024</c:v>
                </c:pt>
                <c:pt idx="2">
                  <c:v>2025</c:v>
                </c:pt>
              </c:numCache>
            </c:numRef>
          </c:cat>
          <c:val>
            <c:numRef>
              <c:f>Sheet1!$C$2:$C$4</c:f>
              <c:numCache>
                <c:formatCode>General</c:formatCode>
                <c:ptCount val="3"/>
                <c:pt idx="0">
                  <c:v>19.3</c:v>
                </c:pt>
                <c:pt idx="1">
                  <c:v>22.4</c:v>
                </c:pt>
                <c:pt idx="2">
                  <c:v>19.399999999999999</c:v>
                </c:pt>
              </c:numCache>
            </c:numRef>
          </c:val>
          <c:extLst>
            <c:ext xmlns:c16="http://schemas.microsoft.com/office/drawing/2014/chart" uri="{C3380CC4-5D6E-409C-BE32-E72D297353CC}">
              <c16:uniqueId val="{00000003-0FDF-4152-80C5-4C7C4549BFF4}"/>
            </c:ext>
          </c:extLst>
        </c:ser>
        <c:ser>
          <c:idx val="2"/>
          <c:order val="2"/>
          <c:tx>
            <c:strRef>
              <c:f>Sheet1!$D$1</c:f>
              <c:strCache>
                <c:ptCount val="1"/>
                <c:pt idx="0">
                  <c:v>Within a maximum of 20 years</c:v>
                </c:pt>
              </c:strCache>
            </c:strRef>
          </c:tx>
          <c:spPr>
            <a:solidFill>
              <a:srgbClr val="FFFFFF">
                <a:lumMod val="75000"/>
              </a:srgbClr>
            </a:solidFill>
            <a:ln>
              <a:solidFill>
                <a:srgbClr val="FFFFFF"/>
              </a:solidFill>
            </a:ln>
          </c:spPr>
          <c:invertIfNegative val="0"/>
          <c:dLbls>
            <c:spPr>
              <a:noFill/>
              <a:ln>
                <a:noFill/>
              </a:ln>
              <a:effectLst/>
            </c:spPr>
            <c:txPr>
              <a:bodyPr/>
              <a:lstStyle/>
              <a:p>
                <a:pPr>
                  <a:defRPr sz="1100" b="1">
                    <a:solidFill>
                      <a:schemeClr val="bg1"/>
                    </a:solidFill>
                  </a:defRPr>
                </a:pPr>
                <a:endParaRPr lang="sr-Latn-R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2023</c:v>
                </c:pt>
                <c:pt idx="1">
                  <c:v>2024</c:v>
                </c:pt>
                <c:pt idx="2">
                  <c:v>2025</c:v>
                </c:pt>
              </c:numCache>
            </c:numRef>
          </c:cat>
          <c:val>
            <c:numRef>
              <c:f>Sheet1!$D$2:$D$4</c:f>
              <c:numCache>
                <c:formatCode>General</c:formatCode>
                <c:ptCount val="3"/>
                <c:pt idx="0">
                  <c:v>14.5</c:v>
                </c:pt>
                <c:pt idx="1">
                  <c:v>13.6</c:v>
                </c:pt>
                <c:pt idx="2">
                  <c:v>17.7</c:v>
                </c:pt>
              </c:numCache>
            </c:numRef>
          </c:val>
          <c:extLst>
            <c:ext xmlns:c16="http://schemas.microsoft.com/office/drawing/2014/chart" uri="{C3380CC4-5D6E-409C-BE32-E72D297353CC}">
              <c16:uniqueId val="{00000004-0FDF-4152-80C5-4C7C4549BFF4}"/>
            </c:ext>
          </c:extLst>
        </c:ser>
        <c:ser>
          <c:idx val="3"/>
          <c:order val="3"/>
          <c:tx>
            <c:strRef>
              <c:f>Sheet1!$E$1</c:f>
              <c:strCache>
                <c:ptCount val="1"/>
                <c:pt idx="0">
                  <c:v>Never</c:v>
                </c:pt>
              </c:strCache>
            </c:strRef>
          </c:tx>
          <c:spPr>
            <a:solidFill>
              <a:srgbClr val="717171"/>
            </a:solidFill>
            <a:ln>
              <a:solidFill>
                <a:srgbClr val="FFFFFF"/>
              </a:solidFill>
            </a:ln>
          </c:spPr>
          <c:invertIfNegative val="0"/>
          <c:dLbls>
            <c:spPr>
              <a:noFill/>
              <a:ln>
                <a:noFill/>
              </a:ln>
              <a:effectLst/>
            </c:spPr>
            <c:txPr>
              <a:bodyPr/>
              <a:lstStyle/>
              <a:p>
                <a:pPr>
                  <a:defRPr sz="1100" b="1">
                    <a:solidFill>
                      <a:srgbClr val="FFFFFF"/>
                    </a:solidFill>
                  </a:defRPr>
                </a:pPr>
                <a:endParaRPr lang="sr-Latn-R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2023</c:v>
                </c:pt>
                <c:pt idx="1">
                  <c:v>2024</c:v>
                </c:pt>
                <c:pt idx="2">
                  <c:v>2025</c:v>
                </c:pt>
              </c:numCache>
            </c:numRef>
          </c:cat>
          <c:val>
            <c:numRef>
              <c:f>Sheet1!$E$2:$E$4</c:f>
              <c:numCache>
                <c:formatCode>General</c:formatCode>
                <c:ptCount val="3"/>
                <c:pt idx="0">
                  <c:v>25.9</c:v>
                </c:pt>
                <c:pt idx="1">
                  <c:v>24.4</c:v>
                </c:pt>
                <c:pt idx="2">
                  <c:v>28.9</c:v>
                </c:pt>
              </c:numCache>
            </c:numRef>
          </c:val>
          <c:extLst>
            <c:ext xmlns:c16="http://schemas.microsoft.com/office/drawing/2014/chart" uri="{C3380CC4-5D6E-409C-BE32-E72D297353CC}">
              <c16:uniqueId val="{00000007-0FDF-4152-80C5-4C7C4549BFF4}"/>
            </c:ext>
          </c:extLst>
        </c:ser>
        <c:dLbls>
          <c:showLegendKey val="0"/>
          <c:showVal val="0"/>
          <c:showCatName val="0"/>
          <c:showSerName val="0"/>
          <c:showPercent val="0"/>
          <c:showBubbleSize val="0"/>
        </c:dLbls>
        <c:gapWidth val="66"/>
        <c:overlap val="100"/>
        <c:axId val="132609152"/>
        <c:axId val="132610688"/>
      </c:barChart>
      <c:catAx>
        <c:axId val="132609152"/>
        <c:scaling>
          <c:orientation val="minMax"/>
        </c:scaling>
        <c:delete val="0"/>
        <c:axPos val="b"/>
        <c:numFmt formatCode="General" sourceLinked="0"/>
        <c:majorTickMark val="out"/>
        <c:minorTickMark val="none"/>
        <c:tickLblPos val="nextTo"/>
        <c:spPr>
          <a:ln>
            <a:noFill/>
          </a:ln>
        </c:spPr>
        <c:txPr>
          <a:bodyPr/>
          <a:lstStyle/>
          <a:p>
            <a:pPr>
              <a:defRPr sz="1000" b="1">
                <a:solidFill>
                  <a:schemeClr val="bg2">
                    <a:lumMod val="25000"/>
                  </a:schemeClr>
                </a:solidFill>
                <a:latin typeface="Arial" panose="020B0604020202020204" pitchFamily="34" charset="0"/>
                <a:cs typeface="Arial" panose="020B0604020202020204" pitchFamily="34" charset="0"/>
              </a:defRPr>
            </a:pPr>
            <a:endParaRPr lang="sr-Latn-RS"/>
          </a:p>
        </c:txPr>
        <c:crossAx val="132610688"/>
        <c:crosses val="autoZero"/>
        <c:auto val="1"/>
        <c:lblAlgn val="ctr"/>
        <c:lblOffset val="100"/>
        <c:noMultiLvlLbl val="0"/>
      </c:catAx>
      <c:valAx>
        <c:axId val="132610688"/>
        <c:scaling>
          <c:orientation val="minMax"/>
        </c:scaling>
        <c:delete val="1"/>
        <c:axPos val="l"/>
        <c:numFmt formatCode="General" sourceLinked="1"/>
        <c:majorTickMark val="out"/>
        <c:minorTickMark val="none"/>
        <c:tickLblPos val="none"/>
        <c:crossAx val="132609152"/>
        <c:crosses val="autoZero"/>
        <c:crossBetween val="between"/>
      </c:valAx>
    </c:plotArea>
    <c:legend>
      <c:legendPos val="b"/>
      <c:layout>
        <c:manualLayout>
          <c:xMode val="edge"/>
          <c:yMode val="edge"/>
          <c:x val="4.0594059852599333E-2"/>
          <c:y val="0.95315856028367518"/>
          <c:w val="0.9332495696102503"/>
          <c:h val="4.6841439716325088E-2"/>
        </c:manualLayout>
      </c:layout>
      <c:overlay val="0"/>
      <c:txPr>
        <a:bodyPr/>
        <a:lstStyle/>
        <a:p>
          <a:pPr>
            <a:defRPr sz="1000" b="0">
              <a:solidFill>
                <a:schemeClr val="bg2">
                  <a:lumMod val="25000"/>
                </a:schemeClr>
              </a:solidFill>
              <a:latin typeface="Arial" panose="020B0604020202020204" pitchFamily="34" charset="0"/>
              <a:cs typeface="Arial" panose="020B0604020202020204" pitchFamily="34" charset="0"/>
            </a:defRPr>
          </a:pPr>
          <a:endParaRPr lang="sr-Latn-RS"/>
        </a:p>
      </c:txPr>
    </c:legend>
    <c:plotVisOnly val="1"/>
    <c:dispBlanksAs val="gap"/>
    <c:showDLblsOverMax val="0"/>
  </c:chart>
  <c:txPr>
    <a:bodyPr/>
    <a:lstStyle/>
    <a:p>
      <a:pPr>
        <a:defRPr sz="1800"/>
      </a:pPr>
      <a:endParaRPr lang="sr-Latn-R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 Does not know\ Does not want to answer</c:v>
                </c:pt>
              </c:strCache>
            </c:strRef>
          </c:tx>
          <c:spPr>
            <a:solidFill>
              <a:srgbClr val="717171"/>
            </a:solidFill>
            <a:ln>
              <a:solidFill>
                <a:srgbClr val="FFFFFF"/>
              </a:solidFill>
            </a:ln>
          </c:spPr>
          <c:invertIfNegative val="0"/>
          <c:dLbls>
            <c:spPr>
              <a:noFill/>
              <a:ln>
                <a:noFill/>
              </a:ln>
              <a:effectLst/>
            </c:spPr>
            <c:txPr>
              <a:bodyPr/>
              <a:lstStyle/>
              <a:p>
                <a:pPr>
                  <a:defRPr sz="1100" b="1">
                    <a:solidFill>
                      <a:schemeClr val="bg1"/>
                    </a:solidFill>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2023</c:v>
                </c:pt>
                <c:pt idx="1">
                  <c:v>2024</c:v>
                </c:pt>
                <c:pt idx="2">
                  <c:v>2025</c:v>
                </c:pt>
              </c:numCache>
            </c:numRef>
          </c:cat>
          <c:val>
            <c:numRef>
              <c:f>Sheet1!$B$2:$B$4</c:f>
              <c:numCache>
                <c:formatCode>0.0</c:formatCode>
                <c:ptCount val="3"/>
                <c:pt idx="0">
                  <c:v>8.8000000000000007</c:v>
                </c:pt>
                <c:pt idx="1">
                  <c:v>9.9</c:v>
                </c:pt>
                <c:pt idx="2">
                  <c:v>5.4</c:v>
                </c:pt>
              </c:numCache>
            </c:numRef>
          </c:val>
          <c:extLst>
            <c:ext xmlns:c16="http://schemas.microsoft.com/office/drawing/2014/chart" uri="{C3380CC4-5D6E-409C-BE32-E72D297353CC}">
              <c16:uniqueId val="{00000000-0FDF-4152-80C5-4C7C4549BFF4}"/>
            </c:ext>
          </c:extLst>
        </c:ser>
        <c:ser>
          <c:idx val="1"/>
          <c:order val="1"/>
          <c:tx>
            <c:strRef>
              <c:f>Sheet1!$C$1</c:f>
              <c:strCache>
                <c:ptCount val="1"/>
                <c:pt idx="0">
                  <c:v>No</c:v>
                </c:pt>
              </c:strCache>
            </c:strRef>
          </c:tx>
          <c:spPr>
            <a:solidFill>
              <a:srgbClr val="EA0A9F"/>
            </a:solidFill>
            <a:ln>
              <a:solidFill>
                <a:srgbClr val="FFFFFF"/>
              </a:solidFill>
            </a:ln>
          </c:spPr>
          <c:invertIfNegative val="0"/>
          <c:dLbls>
            <c:spPr>
              <a:noFill/>
              <a:ln>
                <a:noFill/>
              </a:ln>
              <a:effectLst/>
            </c:spPr>
            <c:txPr>
              <a:bodyPr/>
              <a:lstStyle/>
              <a:p>
                <a:pPr>
                  <a:defRPr sz="1100" b="1">
                    <a:solidFill>
                      <a:schemeClr val="bg1"/>
                    </a:solidFill>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2023</c:v>
                </c:pt>
                <c:pt idx="1">
                  <c:v>2024</c:v>
                </c:pt>
                <c:pt idx="2">
                  <c:v>2025</c:v>
                </c:pt>
              </c:numCache>
            </c:numRef>
          </c:cat>
          <c:val>
            <c:numRef>
              <c:f>Sheet1!$C$2:$C$4</c:f>
              <c:numCache>
                <c:formatCode>0.0</c:formatCode>
                <c:ptCount val="3"/>
                <c:pt idx="0">
                  <c:v>45.4</c:v>
                </c:pt>
                <c:pt idx="1">
                  <c:v>53.9</c:v>
                </c:pt>
                <c:pt idx="2">
                  <c:v>51.5</c:v>
                </c:pt>
              </c:numCache>
            </c:numRef>
          </c:val>
          <c:extLst>
            <c:ext xmlns:c16="http://schemas.microsoft.com/office/drawing/2014/chart" uri="{C3380CC4-5D6E-409C-BE32-E72D297353CC}">
              <c16:uniqueId val="{00000003-0FDF-4152-80C5-4C7C4549BFF4}"/>
            </c:ext>
          </c:extLst>
        </c:ser>
        <c:ser>
          <c:idx val="2"/>
          <c:order val="2"/>
          <c:tx>
            <c:strRef>
              <c:f>Sheet1!$D$1</c:f>
              <c:strCache>
                <c:ptCount val="1"/>
                <c:pt idx="0">
                  <c:v>Yes</c:v>
                </c:pt>
              </c:strCache>
            </c:strRef>
          </c:tx>
          <c:spPr>
            <a:solidFill>
              <a:srgbClr val="BD9B08"/>
            </a:solidFill>
            <a:ln>
              <a:solidFill>
                <a:srgbClr val="FFFFFF"/>
              </a:solidFill>
            </a:ln>
          </c:spPr>
          <c:invertIfNegative val="0"/>
          <c:dLbls>
            <c:spPr>
              <a:noFill/>
              <a:ln>
                <a:noFill/>
              </a:ln>
              <a:effectLst/>
            </c:spPr>
            <c:txPr>
              <a:bodyPr/>
              <a:lstStyle/>
              <a:p>
                <a:pPr>
                  <a:defRPr sz="1100" b="1">
                    <a:solidFill>
                      <a:schemeClr val="bg1"/>
                    </a:solidFill>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2023</c:v>
                </c:pt>
                <c:pt idx="1">
                  <c:v>2024</c:v>
                </c:pt>
                <c:pt idx="2">
                  <c:v>2025</c:v>
                </c:pt>
              </c:numCache>
            </c:numRef>
          </c:cat>
          <c:val>
            <c:numRef>
              <c:f>Sheet1!$D$2:$D$4</c:f>
              <c:numCache>
                <c:formatCode>0.0</c:formatCode>
                <c:ptCount val="3"/>
                <c:pt idx="0">
                  <c:v>45.8</c:v>
                </c:pt>
                <c:pt idx="1">
                  <c:v>36.200000000000003</c:v>
                </c:pt>
                <c:pt idx="2">
                  <c:v>43.1</c:v>
                </c:pt>
              </c:numCache>
            </c:numRef>
          </c:val>
          <c:extLst>
            <c:ext xmlns:c16="http://schemas.microsoft.com/office/drawing/2014/chart" uri="{C3380CC4-5D6E-409C-BE32-E72D297353CC}">
              <c16:uniqueId val="{00000004-0FDF-4152-80C5-4C7C4549BFF4}"/>
            </c:ext>
          </c:extLst>
        </c:ser>
        <c:dLbls>
          <c:showLegendKey val="0"/>
          <c:showVal val="0"/>
          <c:showCatName val="0"/>
          <c:showSerName val="0"/>
          <c:showPercent val="0"/>
          <c:showBubbleSize val="0"/>
        </c:dLbls>
        <c:gapWidth val="95"/>
        <c:overlap val="100"/>
        <c:axId val="132584960"/>
        <c:axId val="132586496"/>
      </c:barChart>
      <c:catAx>
        <c:axId val="132584960"/>
        <c:scaling>
          <c:orientation val="minMax"/>
        </c:scaling>
        <c:delete val="0"/>
        <c:axPos val="b"/>
        <c:numFmt formatCode="General" sourceLinked="0"/>
        <c:majorTickMark val="none"/>
        <c:minorTickMark val="none"/>
        <c:tickLblPos val="nextTo"/>
        <c:txPr>
          <a:bodyPr/>
          <a:lstStyle/>
          <a:p>
            <a:pPr>
              <a:defRPr sz="1000">
                <a:solidFill>
                  <a:schemeClr val="tx1"/>
                </a:solidFill>
              </a:defRPr>
            </a:pPr>
            <a:endParaRPr lang="sr-Latn-RS"/>
          </a:p>
        </c:txPr>
        <c:crossAx val="132586496"/>
        <c:crosses val="autoZero"/>
        <c:auto val="1"/>
        <c:lblAlgn val="ctr"/>
        <c:lblOffset val="100"/>
        <c:noMultiLvlLbl val="0"/>
      </c:catAx>
      <c:valAx>
        <c:axId val="132586496"/>
        <c:scaling>
          <c:orientation val="minMax"/>
          <c:max val="100"/>
        </c:scaling>
        <c:delete val="0"/>
        <c:axPos val="l"/>
        <c:majorGridlines/>
        <c:numFmt formatCode="0" sourceLinked="0"/>
        <c:majorTickMark val="none"/>
        <c:minorTickMark val="none"/>
        <c:tickLblPos val="nextTo"/>
        <c:txPr>
          <a:bodyPr/>
          <a:lstStyle/>
          <a:p>
            <a:pPr>
              <a:defRPr sz="1100" b="1">
                <a:solidFill>
                  <a:schemeClr val="bg2">
                    <a:lumMod val="25000"/>
                  </a:schemeClr>
                </a:solidFill>
                <a:latin typeface="Arial" panose="020B0604020202020204" pitchFamily="34" charset="0"/>
                <a:cs typeface="Arial" panose="020B0604020202020204" pitchFamily="34" charset="0"/>
              </a:defRPr>
            </a:pPr>
            <a:endParaRPr lang="sr-Latn-RS"/>
          </a:p>
        </c:txPr>
        <c:crossAx val="132584960"/>
        <c:crosses val="autoZero"/>
        <c:crossBetween val="between"/>
      </c:valAx>
      <c:dTable>
        <c:showHorzBorder val="1"/>
        <c:showVertBorder val="1"/>
        <c:showOutline val="1"/>
        <c:showKeys val="1"/>
        <c:txPr>
          <a:bodyPr/>
          <a:lstStyle/>
          <a:p>
            <a:pPr rtl="0">
              <a:defRPr sz="1100" b="0">
                <a:solidFill>
                  <a:schemeClr val="bg2">
                    <a:lumMod val="25000"/>
                  </a:schemeClr>
                </a:solidFill>
                <a:latin typeface="Arial" panose="020B0604020202020204" pitchFamily="34" charset="0"/>
                <a:cs typeface="Arial" panose="020B0604020202020204" pitchFamily="34" charset="0"/>
              </a:defRPr>
            </a:pPr>
            <a:endParaRPr lang="sr-Latn-RS"/>
          </a:p>
        </c:txPr>
      </c:dTable>
    </c:plotArea>
    <c:plotVisOnly val="1"/>
    <c:dispBlanksAs val="gap"/>
    <c:showDLblsOverMax val="0"/>
  </c:chart>
  <c:txPr>
    <a:bodyPr/>
    <a:lstStyle/>
    <a:p>
      <a:pPr>
        <a:defRPr sz="1800"/>
      </a:pPr>
      <a:endParaRPr lang="sr-Latn-R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lgn="ctr">
              <a:defRPr sz="1200">
                <a:solidFill>
                  <a:schemeClr val="tx1">
                    <a:lumMod val="85000"/>
                    <a:lumOff val="15000"/>
                  </a:schemeClr>
                </a:solidFill>
                <a:latin typeface="Arial" panose="020B0604020202020204" pitchFamily="34" charset="0"/>
                <a:cs typeface="Arial" panose="020B0604020202020204" pitchFamily="34" charset="0"/>
              </a:defRPr>
            </a:pPr>
            <a:r>
              <a:rPr lang="en-GB" sz="1200">
                <a:solidFill>
                  <a:schemeClr val="tx1">
                    <a:lumMod val="85000"/>
                    <a:lumOff val="15000"/>
                  </a:schemeClr>
                </a:solidFill>
                <a:latin typeface="Arial" panose="020B0604020202020204" pitchFamily="34" charset="0"/>
                <a:cs typeface="Arial" panose="020B0604020202020204" pitchFamily="34" charset="0"/>
              </a:rPr>
              <a:t>Employment status</a:t>
            </a:r>
          </a:p>
        </c:rich>
      </c:tx>
      <c:layout>
        <c:manualLayout>
          <c:xMode val="edge"/>
          <c:yMode val="edge"/>
          <c:x val="3.9511804933171725E-2"/>
          <c:y val="5.4252637874321899E-2"/>
        </c:manualLayout>
      </c:layout>
      <c:overlay val="1"/>
    </c:title>
    <c:autoTitleDeleted val="0"/>
    <c:plotArea>
      <c:layout>
        <c:manualLayout>
          <c:layoutTarget val="inner"/>
          <c:xMode val="edge"/>
          <c:yMode val="edge"/>
          <c:x val="0.15291027707830962"/>
          <c:y val="0.10560986906765778"/>
          <c:w val="0.5807608073491427"/>
          <c:h val="0.68487057447420374"/>
        </c:manualLayout>
      </c:layout>
      <c:doughnutChart>
        <c:varyColors val="1"/>
        <c:ser>
          <c:idx val="0"/>
          <c:order val="0"/>
          <c:tx>
            <c:strRef>
              <c:f>Sheet1!$B$1</c:f>
              <c:strCache>
                <c:ptCount val="1"/>
                <c:pt idx="0">
                  <c:v>Sales</c:v>
                </c:pt>
              </c:strCache>
            </c:strRef>
          </c:tx>
          <c:spPr>
            <a:ln>
              <a:solidFill>
                <a:srgbClr val="BD9B08"/>
              </a:solidFill>
            </a:ln>
          </c:spPr>
          <c:dPt>
            <c:idx val="0"/>
            <c:bubble3D val="0"/>
            <c:spPr>
              <a:solidFill>
                <a:srgbClr val="BD9B08"/>
              </a:solidFill>
              <a:ln w="19050" cmpd="sng">
                <a:solidFill>
                  <a:srgbClr val="FFFFFF"/>
                </a:solidFill>
              </a:ln>
            </c:spPr>
            <c:extLst>
              <c:ext xmlns:c16="http://schemas.microsoft.com/office/drawing/2014/chart" uri="{C3380CC4-5D6E-409C-BE32-E72D297353CC}">
                <c16:uniqueId val="{00000001-3C9D-4954-9649-907DB77CE069}"/>
              </c:ext>
            </c:extLst>
          </c:dPt>
          <c:dPt>
            <c:idx val="1"/>
            <c:bubble3D val="0"/>
            <c:spPr>
              <a:solidFill>
                <a:srgbClr val="E6304B"/>
              </a:solidFill>
              <a:ln>
                <a:solidFill>
                  <a:srgbClr val="FFFFFF"/>
                </a:solidFill>
              </a:ln>
            </c:spPr>
            <c:extLst>
              <c:ext xmlns:c16="http://schemas.microsoft.com/office/drawing/2014/chart" uri="{C3380CC4-5D6E-409C-BE32-E72D297353CC}">
                <c16:uniqueId val="{00000003-3C9D-4954-9649-907DB77CE069}"/>
              </c:ext>
            </c:extLst>
          </c:dPt>
          <c:dPt>
            <c:idx val="2"/>
            <c:bubble3D val="0"/>
            <c:spPr>
              <a:solidFill>
                <a:srgbClr val="92D050"/>
              </a:solidFill>
              <a:ln>
                <a:solidFill>
                  <a:srgbClr val="BD9B08"/>
                </a:solidFill>
              </a:ln>
            </c:spPr>
            <c:extLst>
              <c:ext xmlns:c16="http://schemas.microsoft.com/office/drawing/2014/chart" uri="{C3380CC4-5D6E-409C-BE32-E72D297353CC}">
                <c16:uniqueId val="{00000005-E9EF-4263-A151-0ABB89DEDA67}"/>
              </c:ext>
            </c:extLst>
          </c:dPt>
          <c:dPt>
            <c:idx val="3"/>
            <c:bubble3D val="0"/>
            <c:spPr>
              <a:solidFill>
                <a:srgbClr val="717171"/>
              </a:solidFill>
              <a:ln>
                <a:solidFill>
                  <a:srgbClr val="BD9B08"/>
                </a:solidFill>
              </a:ln>
            </c:spPr>
            <c:extLst>
              <c:ext xmlns:c16="http://schemas.microsoft.com/office/drawing/2014/chart" uri="{C3380CC4-5D6E-409C-BE32-E72D297353CC}">
                <c16:uniqueId val="{00000007-E9EF-4263-A151-0ABB89DEDA67}"/>
              </c:ext>
            </c:extLst>
          </c:dPt>
          <c:dLbls>
            <c:dLbl>
              <c:idx val="0"/>
              <c:layout>
                <c:manualLayout>
                  <c:x val="-3.3841125189300603E-2"/>
                  <c:y val="-3.7302725968436166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3C9D-4954-9649-907DB77CE069}"/>
                </c:ext>
              </c:extLst>
            </c:dLbl>
            <c:dLbl>
              <c:idx val="1"/>
              <c:layout>
                <c:manualLayout>
                  <c:x val="-3.6603292608728528E-3"/>
                  <c:y val="1.80058518510150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C9D-4954-9649-907DB77CE069}"/>
                </c:ext>
              </c:extLst>
            </c:dLbl>
            <c:dLbl>
              <c:idx val="2"/>
              <c:layout>
                <c:manualLayout>
                  <c:x val="6.7681895093062603E-3"/>
                  <c:y val="1.7216642754662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9EF-4263-A151-0ABB89DEDA67}"/>
                </c:ext>
              </c:extLst>
            </c:dLbl>
            <c:dLbl>
              <c:idx val="3"/>
              <c:layout>
                <c:manualLayout>
                  <c:x val="-1.055720199038231E-3"/>
                  <c:y val="-1.71333675082233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9EF-4263-A151-0ABB89DEDA67}"/>
                </c:ext>
              </c:extLst>
            </c:dLbl>
            <c:spPr>
              <a:noFill/>
              <a:ln>
                <a:noFill/>
              </a:ln>
              <a:effectLst/>
            </c:spPr>
            <c:txPr>
              <a:bodyPr/>
              <a:lstStyle/>
              <a:p>
                <a:pPr>
                  <a:defRPr sz="1050" b="1">
                    <a:solidFill>
                      <a:schemeClr val="bg1"/>
                    </a:solidFill>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Sheet1!$A$2:$A$6</c:f>
              <c:strCache>
                <c:ptCount val="5"/>
                <c:pt idx="0">
                  <c:v>Employed</c:v>
                </c:pt>
                <c:pt idx="1">
                  <c:v>Student</c:v>
                </c:pt>
                <c:pt idx="2">
                  <c:v>Housewife</c:v>
                </c:pt>
                <c:pt idx="3">
                  <c:v>Pensioner</c:v>
                </c:pt>
                <c:pt idx="4">
                  <c:v>Unemployed persons</c:v>
                </c:pt>
              </c:strCache>
            </c:strRef>
          </c:cat>
          <c:val>
            <c:numRef>
              <c:f>Sheet1!$B$2:$B$6</c:f>
              <c:numCache>
                <c:formatCode>0.0</c:formatCode>
                <c:ptCount val="5"/>
                <c:pt idx="0">
                  <c:v>43.4</c:v>
                </c:pt>
                <c:pt idx="1">
                  <c:v>7.2</c:v>
                </c:pt>
                <c:pt idx="2">
                  <c:v>10.199999999999999</c:v>
                </c:pt>
                <c:pt idx="3">
                  <c:v>20</c:v>
                </c:pt>
                <c:pt idx="4">
                  <c:v>19.2</c:v>
                </c:pt>
              </c:numCache>
            </c:numRef>
          </c:val>
          <c:extLst>
            <c:ext xmlns:c16="http://schemas.microsoft.com/office/drawing/2014/chart" uri="{C3380CC4-5D6E-409C-BE32-E72D297353CC}">
              <c16:uniqueId val="{00000004-3C9D-4954-9649-907DB77CE069}"/>
            </c:ext>
          </c:extLst>
        </c:ser>
        <c:dLbls>
          <c:showLegendKey val="0"/>
          <c:showVal val="0"/>
          <c:showCatName val="0"/>
          <c:showSerName val="0"/>
          <c:showPercent val="0"/>
          <c:showBubbleSize val="0"/>
          <c:showLeaderLines val="0"/>
        </c:dLbls>
        <c:firstSliceAng val="0"/>
        <c:holeSize val="50"/>
      </c:doughnutChart>
    </c:plotArea>
    <c:legend>
      <c:legendPos val="b"/>
      <c:layout>
        <c:manualLayout>
          <c:xMode val="edge"/>
          <c:yMode val="edge"/>
          <c:x val="8.5348815480393483E-2"/>
          <c:y val="0.80619969432892946"/>
          <c:w val="0.81538284913263626"/>
          <c:h val="0.13224603613122546"/>
        </c:manualLayout>
      </c:layout>
      <c:overlay val="0"/>
      <c:txPr>
        <a:bodyPr/>
        <a:lstStyle/>
        <a:p>
          <a:pPr>
            <a:defRPr sz="1100">
              <a:latin typeface="Arial" panose="020B0604020202020204" pitchFamily="34" charset="0"/>
              <a:cs typeface="Arial" panose="020B0604020202020204" pitchFamily="34" charset="0"/>
            </a:defRPr>
          </a:pPr>
          <a:endParaRPr lang="sr-Latn-RS"/>
        </a:p>
      </c:txPr>
    </c:legend>
    <c:plotVisOnly val="1"/>
    <c:dispBlanksAs val="zero"/>
    <c:showDLblsOverMax val="0"/>
  </c:chart>
  <c:txPr>
    <a:bodyPr/>
    <a:lstStyle/>
    <a:p>
      <a:pPr>
        <a:defRPr sz="1800"/>
      </a:pPr>
      <a:endParaRPr lang="sr-Latn-R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200">
                <a:solidFill>
                  <a:schemeClr val="tx1">
                    <a:lumMod val="85000"/>
                    <a:lumOff val="15000"/>
                  </a:schemeClr>
                </a:solidFill>
                <a:latin typeface="Arial" panose="020B0604020202020204" pitchFamily="34" charset="0"/>
                <a:cs typeface="Arial" panose="020B0604020202020204" pitchFamily="34" charset="0"/>
              </a:defRPr>
            </a:pPr>
            <a:r>
              <a:rPr lang="en-GB" sz="1200">
                <a:solidFill>
                  <a:schemeClr val="tx1">
                    <a:lumMod val="85000"/>
                    <a:lumOff val="15000"/>
                  </a:schemeClr>
                </a:solidFill>
                <a:latin typeface="Arial" panose="020B0604020202020204" pitchFamily="34" charset="0"/>
                <a:cs typeface="Arial" panose="020B0604020202020204" pitchFamily="34" charset="0"/>
              </a:rPr>
              <a:t>Income</a:t>
            </a:r>
          </a:p>
        </c:rich>
      </c:tx>
      <c:layout>
        <c:manualLayout>
          <c:xMode val="edge"/>
          <c:yMode val="edge"/>
          <c:x val="3.9511804933171725E-2"/>
          <c:y val="5.4252637874321899E-2"/>
        </c:manualLayout>
      </c:layout>
      <c:overlay val="1"/>
    </c:title>
    <c:autoTitleDeleted val="0"/>
    <c:plotArea>
      <c:layout>
        <c:manualLayout>
          <c:layoutTarget val="inner"/>
          <c:xMode val="edge"/>
          <c:yMode val="edge"/>
          <c:x val="0.14182234504723903"/>
          <c:y val="0.10604129341919646"/>
          <c:w val="0.50103818281064783"/>
          <c:h val="0.585661513604818"/>
        </c:manualLayout>
      </c:layout>
      <c:doughnutChart>
        <c:varyColors val="1"/>
        <c:ser>
          <c:idx val="0"/>
          <c:order val="0"/>
          <c:tx>
            <c:strRef>
              <c:f>Sheet1!$B$1</c:f>
              <c:strCache>
                <c:ptCount val="1"/>
                <c:pt idx="0">
                  <c:v>Sales</c:v>
                </c:pt>
              </c:strCache>
            </c:strRef>
          </c:tx>
          <c:spPr>
            <a:ln>
              <a:solidFill>
                <a:srgbClr val="BD9B08"/>
              </a:solidFill>
            </a:ln>
          </c:spPr>
          <c:dPt>
            <c:idx val="0"/>
            <c:bubble3D val="0"/>
            <c:spPr>
              <a:solidFill>
                <a:srgbClr val="BD9B08"/>
              </a:solidFill>
              <a:ln w="19050" cmpd="sng">
                <a:solidFill>
                  <a:srgbClr val="FFFFFF"/>
                </a:solidFill>
              </a:ln>
            </c:spPr>
            <c:extLst>
              <c:ext xmlns:c16="http://schemas.microsoft.com/office/drawing/2014/chart" uri="{C3380CC4-5D6E-409C-BE32-E72D297353CC}">
                <c16:uniqueId val="{00000001-3C9D-4954-9649-907DB77CE069}"/>
              </c:ext>
            </c:extLst>
          </c:dPt>
          <c:dPt>
            <c:idx val="1"/>
            <c:bubble3D val="0"/>
            <c:spPr>
              <a:solidFill>
                <a:srgbClr val="E6304B"/>
              </a:solidFill>
              <a:ln>
                <a:solidFill>
                  <a:srgbClr val="FFFFFF"/>
                </a:solidFill>
              </a:ln>
            </c:spPr>
            <c:extLst>
              <c:ext xmlns:c16="http://schemas.microsoft.com/office/drawing/2014/chart" uri="{C3380CC4-5D6E-409C-BE32-E72D297353CC}">
                <c16:uniqueId val="{00000003-3C9D-4954-9649-907DB77CE069}"/>
              </c:ext>
            </c:extLst>
          </c:dPt>
          <c:dPt>
            <c:idx val="2"/>
            <c:bubble3D val="0"/>
            <c:spPr>
              <a:solidFill>
                <a:srgbClr val="92D050"/>
              </a:solidFill>
              <a:ln>
                <a:solidFill>
                  <a:srgbClr val="BD9B08"/>
                </a:solidFill>
              </a:ln>
            </c:spPr>
            <c:extLst>
              <c:ext xmlns:c16="http://schemas.microsoft.com/office/drawing/2014/chart" uri="{C3380CC4-5D6E-409C-BE32-E72D297353CC}">
                <c16:uniqueId val="{00000005-9D90-431E-9210-160EA3EF0FCD}"/>
              </c:ext>
            </c:extLst>
          </c:dPt>
          <c:dPt>
            <c:idx val="3"/>
            <c:bubble3D val="0"/>
            <c:spPr>
              <a:solidFill>
                <a:srgbClr val="717171"/>
              </a:solidFill>
              <a:ln>
                <a:solidFill>
                  <a:srgbClr val="BD9B08"/>
                </a:solidFill>
              </a:ln>
            </c:spPr>
            <c:extLst>
              <c:ext xmlns:c16="http://schemas.microsoft.com/office/drawing/2014/chart" uri="{C3380CC4-5D6E-409C-BE32-E72D297353CC}">
                <c16:uniqueId val="{00000007-9D90-431E-9210-160EA3EF0FCD}"/>
              </c:ext>
            </c:extLst>
          </c:dPt>
          <c:dLbls>
            <c:dLbl>
              <c:idx val="0"/>
              <c:layout>
                <c:manualLayout>
                  <c:x val="4.4593357037376619E-3"/>
                  <c:y val="-2.9841148606470098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3C9D-4954-9649-907DB77CE069}"/>
                </c:ext>
              </c:extLst>
            </c:dLbl>
            <c:dLbl>
              <c:idx val="1"/>
              <c:layout>
                <c:manualLayout>
                  <c:x val="2.9227992080553523E-2"/>
                  <c:y val="-3.01624740751846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C9D-4954-9649-907DB77CE069}"/>
                </c:ext>
              </c:extLst>
            </c:dLbl>
            <c:dLbl>
              <c:idx val="2"/>
              <c:layout>
                <c:manualLayout>
                  <c:x val="6.7681895093062603E-3"/>
                  <c:y val="1.7216642754662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D90-431E-9210-160EA3EF0FCD}"/>
                </c:ext>
              </c:extLst>
            </c:dLbl>
            <c:dLbl>
              <c:idx val="3"/>
              <c:layout>
                <c:manualLayout>
                  <c:x val="-1.055720199038231E-3"/>
                  <c:y val="-1.71333675082233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D90-431E-9210-160EA3EF0FCD}"/>
                </c:ext>
              </c:extLst>
            </c:dLbl>
            <c:spPr>
              <a:noFill/>
              <a:ln>
                <a:noFill/>
              </a:ln>
              <a:effectLst/>
            </c:spPr>
            <c:txPr>
              <a:bodyPr/>
              <a:lstStyle/>
              <a:p>
                <a:pPr>
                  <a:defRPr sz="1100" b="1">
                    <a:solidFill>
                      <a:schemeClr val="bg1"/>
                    </a:solidFill>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Sheet1!$A$2:$A$6</c:f>
              <c:strCache>
                <c:ptCount val="5"/>
                <c:pt idx="0">
                  <c:v>No income</c:v>
                </c:pt>
                <c:pt idx="1">
                  <c:v>BAM 1-300</c:v>
                </c:pt>
                <c:pt idx="2">
                  <c:v>BAM 301-700</c:v>
                </c:pt>
                <c:pt idx="3">
                  <c:v>BAM 701-1000</c:v>
                </c:pt>
                <c:pt idx="4">
                  <c:v>BAM 1001 and more</c:v>
                </c:pt>
              </c:strCache>
            </c:strRef>
          </c:cat>
          <c:val>
            <c:numRef>
              <c:f>Sheet1!$B$2:$B$6</c:f>
              <c:numCache>
                <c:formatCode>0.0</c:formatCode>
                <c:ptCount val="5"/>
                <c:pt idx="0">
                  <c:v>6.2</c:v>
                </c:pt>
                <c:pt idx="1">
                  <c:v>2.75</c:v>
                </c:pt>
                <c:pt idx="2">
                  <c:v>14.5</c:v>
                </c:pt>
                <c:pt idx="3">
                  <c:v>21.7</c:v>
                </c:pt>
                <c:pt idx="4">
                  <c:v>54.8</c:v>
                </c:pt>
              </c:numCache>
            </c:numRef>
          </c:val>
          <c:extLst>
            <c:ext xmlns:c16="http://schemas.microsoft.com/office/drawing/2014/chart" uri="{C3380CC4-5D6E-409C-BE32-E72D297353CC}">
              <c16:uniqueId val="{00000004-3C9D-4954-9649-907DB77CE069}"/>
            </c:ext>
          </c:extLst>
        </c:ser>
        <c:dLbls>
          <c:showLegendKey val="0"/>
          <c:showVal val="0"/>
          <c:showCatName val="0"/>
          <c:showSerName val="0"/>
          <c:showPercent val="0"/>
          <c:showBubbleSize val="0"/>
          <c:showLeaderLines val="0"/>
        </c:dLbls>
        <c:firstSliceAng val="0"/>
        <c:holeSize val="50"/>
      </c:doughnutChart>
    </c:plotArea>
    <c:legend>
      <c:legendPos val="b"/>
      <c:layout>
        <c:manualLayout>
          <c:xMode val="edge"/>
          <c:yMode val="edge"/>
          <c:x val="0"/>
          <c:y val="0.70356317702787052"/>
          <c:w val="0.99228035308770779"/>
          <c:h val="0.10134057944405686"/>
        </c:manualLayout>
      </c:layout>
      <c:overlay val="0"/>
      <c:txPr>
        <a:bodyPr/>
        <a:lstStyle/>
        <a:p>
          <a:pPr>
            <a:defRPr sz="1100">
              <a:solidFill>
                <a:schemeClr val="tx1">
                  <a:lumMod val="85000"/>
                  <a:lumOff val="15000"/>
                </a:schemeClr>
              </a:solidFill>
              <a:latin typeface="Arial" panose="020B0604020202020204" pitchFamily="34" charset="0"/>
              <a:cs typeface="Arial" panose="020B0604020202020204" pitchFamily="34" charset="0"/>
            </a:defRPr>
          </a:pPr>
          <a:endParaRPr lang="sr-Latn-RS"/>
        </a:p>
      </c:txPr>
    </c:legend>
    <c:plotVisOnly val="1"/>
    <c:dispBlanksAs val="zero"/>
    <c:showDLblsOverMax val="0"/>
  </c:chart>
  <c:txPr>
    <a:bodyPr/>
    <a:lstStyle/>
    <a:p>
      <a:pPr>
        <a:defRPr sz="1800"/>
      </a:pPr>
      <a:endParaRPr lang="sr-Latn-R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200">
                <a:solidFill>
                  <a:schemeClr val="tx1">
                    <a:lumMod val="85000"/>
                    <a:lumOff val="15000"/>
                  </a:schemeClr>
                </a:solidFill>
                <a:latin typeface="Arial" panose="020B0604020202020204" pitchFamily="34" charset="0"/>
                <a:cs typeface="Arial" panose="020B0604020202020204" pitchFamily="34" charset="0"/>
              </a:defRPr>
            </a:pPr>
            <a:r>
              <a:rPr lang="en-GB" sz="1200">
                <a:solidFill>
                  <a:schemeClr val="tx1">
                    <a:lumMod val="85000"/>
                    <a:lumOff val="15000"/>
                  </a:schemeClr>
                </a:solidFill>
                <a:latin typeface="Arial" panose="020B0604020202020204" pitchFamily="34" charset="0"/>
                <a:cs typeface="Arial" panose="020B0604020202020204" pitchFamily="34" charset="0"/>
              </a:rPr>
              <a:t>Nationality</a:t>
            </a:r>
          </a:p>
        </c:rich>
      </c:tx>
      <c:layout>
        <c:manualLayout>
          <c:xMode val="edge"/>
          <c:yMode val="edge"/>
          <c:x val="3.2528724982741501E-2"/>
          <c:y val="0.10568686007091753"/>
        </c:manualLayout>
      </c:layout>
      <c:overlay val="1"/>
    </c:title>
    <c:autoTitleDeleted val="0"/>
    <c:plotArea>
      <c:layout>
        <c:manualLayout>
          <c:layoutTarget val="inner"/>
          <c:xMode val="edge"/>
          <c:yMode val="edge"/>
          <c:x val="0.15291027707830962"/>
          <c:y val="0.10560986906765778"/>
          <c:w val="0.60753885751004633"/>
          <c:h val="0.77195101883848205"/>
        </c:manualLayout>
      </c:layout>
      <c:doughnutChart>
        <c:varyColors val="1"/>
        <c:ser>
          <c:idx val="0"/>
          <c:order val="0"/>
          <c:tx>
            <c:strRef>
              <c:f>Sheet1!$B$1</c:f>
              <c:strCache>
                <c:ptCount val="1"/>
                <c:pt idx="0">
                  <c:v>Sales</c:v>
                </c:pt>
              </c:strCache>
            </c:strRef>
          </c:tx>
          <c:spPr>
            <a:ln>
              <a:solidFill>
                <a:srgbClr val="BD9B08"/>
              </a:solidFill>
            </a:ln>
          </c:spPr>
          <c:dPt>
            <c:idx val="0"/>
            <c:bubble3D val="0"/>
            <c:spPr>
              <a:solidFill>
                <a:srgbClr val="0060FF"/>
              </a:solidFill>
              <a:ln w="0" cmpd="sng">
                <a:solidFill>
                  <a:srgbClr val="FFFFFF"/>
                </a:solidFill>
              </a:ln>
            </c:spPr>
            <c:extLst>
              <c:ext xmlns:c16="http://schemas.microsoft.com/office/drawing/2014/chart" uri="{C3380CC4-5D6E-409C-BE32-E72D297353CC}">
                <c16:uniqueId val="{00000001-3C9D-4954-9649-907DB77CE069}"/>
              </c:ext>
            </c:extLst>
          </c:dPt>
          <c:dPt>
            <c:idx val="1"/>
            <c:bubble3D val="0"/>
            <c:spPr>
              <a:solidFill>
                <a:srgbClr val="00B050"/>
              </a:solidFill>
              <a:ln w="0" cmpd="sng">
                <a:solidFill>
                  <a:srgbClr val="FFFFFF"/>
                </a:solidFill>
              </a:ln>
            </c:spPr>
            <c:extLst>
              <c:ext xmlns:c16="http://schemas.microsoft.com/office/drawing/2014/chart" uri="{C3380CC4-5D6E-409C-BE32-E72D297353CC}">
                <c16:uniqueId val="{00000003-3C9D-4954-9649-907DB77CE069}"/>
              </c:ext>
            </c:extLst>
          </c:dPt>
          <c:dPt>
            <c:idx val="2"/>
            <c:bubble3D val="0"/>
            <c:spPr>
              <a:solidFill>
                <a:srgbClr val="C00000"/>
              </a:solidFill>
              <a:ln w="0" cmpd="sng">
                <a:solidFill>
                  <a:srgbClr val="BD9B08"/>
                </a:solidFill>
              </a:ln>
            </c:spPr>
            <c:extLst>
              <c:ext xmlns:c16="http://schemas.microsoft.com/office/drawing/2014/chart" uri="{C3380CC4-5D6E-409C-BE32-E72D297353CC}">
                <c16:uniqueId val="{00000005-3742-46B0-B55E-BD4A5CC08CBF}"/>
              </c:ext>
            </c:extLst>
          </c:dPt>
          <c:dPt>
            <c:idx val="3"/>
            <c:bubble3D val="0"/>
            <c:spPr>
              <a:solidFill>
                <a:srgbClr val="717171"/>
              </a:solidFill>
              <a:ln w="0">
                <a:solidFill>
                  <a:srgbClr val="BD9B08"/>
                </a:solidFill>
              </a:ln>
            </c:spPr>
            <c:extLst>
              <c:ext xmlns:c16="http://schemas.microsoft.com/office/drawing/2014/chart" uri="{C3380CC4-5D6E-409C-BE32-E72D297353CC}">
                <c16:uniqueId val="{00000007-3742-46B0-B55E-BD4A5CC08CBF}"/>
              </c:ext>
            </c:extLst>
          </c:dPt>
          <c:dLbls>
            <c:dLbl>
              <c:idx val="0"/>
              <c:layout>
                <c:manualLayout>
                  <c:x val="7.6233091130908067E-3"/>
                  <c:y val="1.5502715625893301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3C9D-4954-9649-907DB77CE069}"/>
                </c:ext>
              </c:extLst>
            </c:dLbl>
            <c:dLbl>
              <c:idx val="1"/>
              <c:layout>
                <c:manualLayout>
                  <c:x val="-3.6603292608728528E-3"/>
                  <c:y val="1.80058518510150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C9D-4954-9649-907DB77CE069}"/>
                </c:ext>
              </c:extLst>
            </c:dLbl>
            <c:dLbl>
              <c:idx val="2"/>
              <c:layout>
                <c:manualLayout>
                  <c:x val="6.7681895093062603E-3"/>
                  <c:y val="1.7216642754662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742-46B0-B55E-BD4A5CC08CBF}"/>
                </c:ext>
              </c:extLst>
            </c:dLbl>
            <c:dLbl>
              <c:idx val="3"/>
              <c:layout>
                <c:manualLayout>
                  <c:x val="-1.8332508941791427E-2"/>
                  <c:y val="-5.67372642776088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742-46B0-B55E-BD4A5CC08CBF}"/>
                </c:ext>
              </c:extLst>
            </c:dLbl>
            <c:dLbl>
              <c:idx val="4"/>
              <c:layout>
                <c:manualLayout>
                  <c:x val="2.0732222935062428E-2"/>
                  <c:y val="-6.60066006600660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742-46B0-B55E-BD4A5CC08CBF}"/>
                </c:ext>
              </c:extLst>
            </c:dLbl>
            <c:spPr>
              <a:noFill/>
              <a:ln>
                <a:noFill/>
              </a:ln>
              <a:effectLst/>
            </c:spPr>
            <c:txPr>
              <a:bodyPr/>
              <a:lstStyle/>
              <a:p>
                <a:pPr>
                  <a:defRPr sz="1100" b="1">
                    <a:solidFill>
                      <a:schemeClr val="bg1"/>
                    </a:solidFill>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Sheet1!$A$2:$A$5</c:f>
              <c:strCache>
                <c:ptCount val="4"/>
                <c:pt idx="0">
                  <c:v>Croats</c:v>
                </c:pt>
                <c:pt idx="1">
                  <c:v>Bosniaks</c:v>
                </c:pt>
                <c:pt idx="2">
                  <c:v>Serbs</c:v>
                </c:pt>
                <c:pt idx="3">
                  <c:v>Other</c:v>
                </c:pt>
              </c:strCache>
            </c:strRef>
          </c:cat>
          <c:val>
            <c:numRef>
              <c:f>Sheet1!$B$2:$B$5</c:f>
              <c:numCache>
                <c:formatCode>General</c:formatCode>
                <c:ptCount val="4"/>
                <c:pt idx="0">
                  <c:v>15.4</c:v>
                </c:pt>
                <c:pt idx="1">
                  <c:v>50.4</c:v>
                </c:pt>
                <c:pt idx="2">
                  <c:v>32.299999999999997</c:v>
                </c:pt>
                <c:pt idx="3">
                  <c:v>1.9</c:v>
                </c:pt>
              </c:numCache>
            </c:numRef>
          </c:val>
          <c:extLst>
            <c:ext xmlns:c16="http://schemas.microsoft.com/office/drawing/2014/chart" uri="{C3380CC4-5D6E-409C-BE32-E72D297353CC}">
              <c16:uniqueId val="{00000004-3C9D-4954-9649-907DB77CE069}"/>
            </c:ext>
          </c:extLst>
        </c:ser>
        <c:dLbls>
          <c:showLegendKey val="0"/>
          <c:showVal val="0"/>
          <c:showCatName val="0"/>
          <c:showSerName val="0"/>
          <c:showPercent val="0"/>
          <c:showBubbleSize val="0"/>
          <c:showLeaderLines val="0"/>
        </c:dLbls>
        <c:firstSliceAng val="0"/>
        <c:holeSize val="50"/>
      </c:doughnutChart>
    </c:plotArea>
    <c:legend>
      <c:legendPos val="b"/>
      <c:layout>
        <c:manualLayout>
          <c:xMode val="edge"/>
          <c:yMode val="edge"/>
          <c:x val="3.144571356730106E-2"/>
          <c:y val="0.84345145980205638"/>
          <c:w val="0.93341227841440866"/>
          <c:h val="0.12837124510733819"/>
        </c:manualLayout>
      </c:layout>
      <c:overlay val="0"/>
      <c:txPr>
        <a:bodyPr/>
        <a:lstStyle/>
        <a:p>
          <a:pPr>
            <a:defRPr sz="1100">
              <a:solidFill>
                <a:schemeClr val="tx1">
                  <a:lumMod val="85000"/>
                  <a:lumOff val="15000"/>
                </a:schemeClr>
              </a:solidFill>
              <a:latin typeface="Arial" panose="020B0604020202020204" pitchFamily="34" charset="0"/>
              <a:cs typeface="Arial" panose="020B0604020202020204" pitchFamily="34" charset="0"/>
            </a:defRPr>
          </a:pPr>
          <a:endParaRPr lang="sr-Latn-RS"/>
        </a:p>
      </c:txPr>
    </c:legend>
    <c:plotVisOnly val="1"/>
    <c:dispBlanksAs val="zero"/>
    <c:showDLblsOverMax val="0"/>
  </c:chart>
  <c:txPr>
    <a:bodyPr/>
    <a:lstStyle/>
    <a:p>
      <a:pPr>
        <a:defRPr sz="1800"/>
      </a:pPr>
      <a:endParaRPr lang="sr-Latn-R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200">
                <a:solidFill>
                  <a:schemeClr val="tx1">
                    <a:lumMod val="85000"/>
                    <a:lumOff val="15000"/>
                  </a:schemeClr>
                </a:solidFill>
                <a:latin typeface="Arial" panose="020B0604020202020204" pitchFamily="34" charset="0"/>
                <a:cs typeface="Arial" panose="020B0604020202020204" pitchFamily="34" charset="0"/>
              </a:defRPr>
            </a:pPr>
            <a:r>
              <a:rPr lang="en-GB" sz="1200">
                <a:solidFill>
                  <a:schemeClr val="tx1">
                    <a:lumMod val="85000"/>
                    <a:lumOff val="15000"/>
                  </a:schemeClr>
                </a:solidFill>
                <a:latin typeface="Arial" panose="020B0604020202020204" pitchFamily="34" charset="0"/>
                <a:cs typeface="Arial" panose="020B0604020202020204" pitchFamily="34" charset="0"/>
              </a:rPr>
              <a:t>Type of settlement</a:t>
            </a:r>
          </a:p>
        </c:rich>
      </c:tx>
      <c:layout>
        <c:manualLayout>
          <c:xMode val="edge"/>
          <c:yMode val="edge"/>
          <c:x val="3.9511804933171725E-2"/>
          <c:y val="5.4252637874321899E-2"/>
        </c:manualLayout>
      </c:layout>
      <c:overlay val="1"/>
    </c:title>
    <c:autoTitleDeleted val="0"/>
    <c:plotArea>
      <c:layout>
        <c:manualLayout>
          <c:layoutTarget val="inner"/>
          <c:xMode val="edge"/>
          <c:yMode val="edge"/>
          <c:x val="0.14182234504723903"/>
          <c:y val="0.10604129341919646"/>
          <c:w val="0.50103818281064783"/>
          <c:h val="0.585661513604818"/>
        </c:manualLayout>
      </c:layout>
      <c:doughnutChart>
        <c:varyColors val="1"/>
        <c:ser>
          <c:idx val="0"/>
          <c:order val="0"/>
          <c:tx>
            <c:strRef>
              <c:f>Sheet1!$B$1</c:f>
              <c:strCache>
                <c:ptCount val="1"/>
                <c:pt idx="0">
                  <c:v>Sales</c:v>
                </c:pt>
              </c:strCache>
            </c:strRef>
          </c:tx>
          <c:spPr>
            <a:ln>
              <a:solidFill>
                <a:srgbClr val="BD9B08"/>
              </a:solidFill>
            </a:ln>
          </c:spPr>
          <c:dPt>
            <c:idx val="0"/>
            <c:bubble3D val="0"/>
            <c:spPr>
              <a:solidFill>
                <a:sysClr val="window" lastClr="FFFFFF">
                  <a:lumMod val="50000"/>
                </a:sysClr>
              </a:solidFill>
              <a:ln w="19050" cmpd="sng">
                <a:solidFill>
                  <a:srgbClr val="FFFFFF"/>
                </a:solidFill>
              </a:ln>
            </c:spPr>
            <c:extLst>
              <c:ext xmlns:c16="http://schemas.microsoft.com/office/drawing/2014/chart" uri="{C3380CC4-5D6E-409C-BE32-E72D297353CC}">
                <c16:uniqueId val="{00000001-3C9D-4954-9649-907DB77CE069}"/>
              </c:ext>
            </c:extLst>
          </c:dPt>
          <c:dPt>
            <c:idx val="1"/>
            <c:bubble3D val="0"/>
            <c:spPr>
              <a:solidFill>
                <a:srgbClr val="00B050"/>
              </a:solidFill>
              <a:ln>
                <a:solidFill>
                  <a:srgbClr val="FFFFFF"/>
                </a:solidFill>
              </a:ln>
            </c:spPr>
            <c:extLst>
              <c:ext xmlns:c16="http://schemas.microsoft.com/office/drawing/2014/chart" uri="{C3380CC4-5D6E-409C-BE32-E72D297353CC}">
                <c16:uniqueId val="{00000003-3C9D-4954-9649-907DB77CE069}"/>
              </c:ext>
            </c:extLst>
          </c:dPt>
          <c:dLbls>
            <c:dLbl>
              <c:idx val="0"/>
              <c:layout>
                <c:manualLayout>
                  <c:x val="4.4593357037376619E-3"/>
                  <c:y val="-2.9841148606470098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3C9D-4954-9649-907DB77CE069}"/>
                </c:ext>
              </c:extLst>
            </c:dLbl>
            <c:dLbl>
              <c:idx val="1"/>
              <c:layout>
                <c:manualLayout>
                  <c:x val="-3.6603292608728528E-3"/>
                  <c:y val="1.80058518510150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C9D-4954-9649-907DB77CE069}"/>
                </c:ext>
              </c:extLst>
            </c:dLbl>
            <c:dLbl>
              <c:idx val="2"/>
              <c:layout>
                <c:manualLayout>
                  <c:x val="6.7681895093062603E-3"/>
                  <c:y val="1.7216642754662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D90-431E-9210-160EA3EF0FCD}"/>
                </c:ext>
              </c:extLst>
            </c:dLbl>
            <c:dLbl>
              <c:idx val="3"/>
              <c:layout>
                <c:manualLayout>
                  <c:x val="-1.055720199038231E-3"/>
                  <c:y val="-1.71333675082233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D90-431E-9210-160EA3EF0FCD}"/>
                </c:ext>
              </c:extLst>
            </c:dLbl>
            <c:spPr>
              <a:noFill/>
              <a:ln>
                <a:noFill/>
              </a:ln>
              <a:effectLst/>
            </c:spPr>
            <c:txPr>
              <a:bodyPr/>
              <a:lstStyle/>
              <a:p>
                <a:pPr>
                  <a:defRPr sz="1100" b="1">
                    <a:solidFill>
                      <a:schemeClr val="bg1"/>
                    </a:solidFill>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Urban</c:v>
                </c:pt>
                <c:pt idx="1">
                  <c:v>Rural</c:v>
                </c:pt>
              </c:strCache>
            </c:strRef>
          </c:cat>
          <c:val>
            <c:numRef>
              <c:f>Sheet1!$B$2:$B$3</c:f>
              <c:numCache>
                <c:formatCode>0.0</c:formatCode>
                <c:ptCount val="2"/>
                <c:pt idx="0">
                  <c:v>44</c:v>
                </c:pt>
                <c:pt idx="1">
                  <c:v>56</c:v>
                </c:pt>
              </c:numCache>
            </c:numRef>
          </c:val>
          <c:extLst>
            <c:ext xmlns:c16="http://schemas.microsoft.com/office/drawing/2014/chart" uri="{C3380CC4-5D6E-409C-BE32-E72D297353CC}">
              <c16:uniqueId val="{00000004-3C9D-4954-9649-907DB77CE069}"/>
            </c:ext>
          </c:extLst>
        </c:ser>
        <c:dLbls>
          <c:showLegendKey val="0"/>
          <c:showVal val="0"/>
          <c:showCatName val="0"/>
          <c:showSerName val="0"/>
          <c:showPercent val="0"/>
          <c:showBubbleSize val="0"/>
          <c:showLeaderLines val="0"/>
        </c:dLbls>
        <c:firstSliceAng val="0"/>
        <c:holeSize val="50"/>
      </c:doughnutChart>
    </c:plotArea>
    <c:legend>
      <c:legendPos val="b"/>
      <c:layout>
        <c:manualLayout>
          <c:xMode val="edge"/>
          <c:yMode val="edge"/>
          <c:x val="0.29380262568185089"/>
          <c:y val="0.73189747337909705"/>
          <c:w val="0.20515237062015182"/>
          <c:h val="0.11834120448209269"/>
        </c:manualLayout>
      </c:layout>
      <c:overlay val="0"/>
      <c:txPr>
        <a:bodyPr/>
        <a:lstStyle/>
        <a:p>
          <a:pPr>
            <a:defRPr sz="1100">
              <a:solidFill>
                <a:schemeClr val="tx1">
                  <a:lumMod val="85000"/>
                  <a:lumOff val="15000"/>
                </a:schemeClr>
              </a:solidFill>
              <a:latin typeface="Arial" panose="020B0604020202020204" pitchFamily="34" charset="0"/>
              <a:cs typeface="Arial" panose="020B0604020202020204" pitchFamily="34" charset="0"/>
            </a:defRPr>
          </a:pPr>
          <a:endParaRPr lang="sr-Latn-RS"/>
        </a:p>
      </c:txPr>
    </c:legend>
    <c:plotVisOnly val="1"/>
    <c:dispBlanksAs val="zero"/>
    <c:showDLblsOverMax val="0"/>
  </c:chart>
  <c:txPr>
    <a:bodyPr/>
    <a:lstStyle/>
    <a:p>
      <a:pPr>
        <a:defRPr sz="1800"/>
      </a:pPr>
      <a:endParaRPr lang="sr-Latn-R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Yes</c:v>
                </c:pt>
              </c:strCache>
            </c:strRef>
          </c:tx>
          <c:spPr>
            <a:solidFill>
              <a:srgbClr val="BD9B08"/>
            </a:solidFill>
            <a:ln>
              <a:noFill/>
            </a:ln>
            <a:effectLst/>
          </c:spPr>
          <c:invertIfNegative val="0"/>
          <c:cat>
            <c:strRef>
              <c:f>Sheet1!$A$2:$A$5</c:f>
              <c:strCache>
                <c:ptCount val="4"/>
                <c:pt idx="0">
                  <c:v>BiH</c:v>
                </c:pt>
                <c:pt idx="1">
                  <c:v>FBiH</c:v>
                </c:pt>
                <c:pt idx="2">
                  <c:v>RS</c:v>
                </c:pt>
                <c:pt idx="3">
                  <c:v>BD</c:v>
                </c:pt>
              </c:strCache>
            </c:strRef>
          </c:cat>
          <c:val>
            <c:numRef>
              <c:f>Sheet1!$B$2:$B$5</c:f>
              <c:numCache>
                <c:formatCode>0.0</c:formatCode>
                <c:ptCount val="4"/>
                <c:pt idx="0">
                  <c:v>69.900000000000006</c:v>
                </c:pt>
                <c:pt idx="1">
                  <c:v>82.914775246550263</c:v>
                </c:pt>
                <c:pt idx="2">
                  <c:v>46.086486814534048</c:v>
                </c:pt>
                <c:pt idx="3">
                  <c:v>71.30757745136701</c:v>
                </c:pt>
              </c:numCache>
            </c:numRef>
          </c:val>
          <c:extLst>
            <c:ext xmlns:c16="http://schemas.microsoft.com/office/drawing/2014/chart" uri="{C3380CC4-5D6E-409C-BE32-E72D297353CC}">
              <c16:uniqueId val="{00000008-4779-4199-8BDD-690991C65849}"/>
            </c:ext>
          </c:extLst>
        </c:ser>
        <c:ser>
          <c:idx val="1"/>
          <c:order val="1"/>
          <c:tx>
            <c:strRef>
              <c:f>Sheet1!$C$1</c:f>
              <c:strCache>
                <c:ptCount val="1"/>
                <c:pt idx="0">
                  <c:v>No</c:v>
                </c:pt>
              </c:strCache>
            </c:strRef>
          </c:tx>
          <c:spPr>
            <a:solidFill>
              <a:srgbClr val="E60D7F"/>
            </a:solidFill>
          </c:spPr>
          <c:invertIfNegative val="0"/>
          <c:cat>
            <c:strRef>
              <c:f>Sheet1!$A$2:$A$5</c:f>
              <c:strCache>
                <c:ptCount val="4"/>
                <c:pt idx="0">
                  <c:v>BiH</c:v>
                </c:pt>
                <c:pt idx="1">
                  <c:v>FBiH</c:v>
                </c:pt>
                <c:pt idx="2">
                  <c:v>RS</c:v>
                </c:pt>
                <c:pt idx="3">
                  <c:v>BD</c:v>
                </c:pt>
              </c:strCache>
            </c:strRef>
          </c:cat>
          <c:val>
            <c:numRef>
              <c:f>Sheet1!$C$2:$C$5</c:f>
              <c:numCache>
                <c:formatCode>0.0</c:formatCode>
                <c:ptCount val="4"/>
                <c:pt idx="0">
                  <c:v>22.911688641346856</c:v>
                </c:pt>
                <c:pt idx="1">
                  <c:v>11.705979128687915</c:v>
                </c:pt>
                <c:pt idx="2">
                  <c:v>43.444240754376651</c:v>
                </c:pt>
                <c:pt idx="3">
                  <c:v>18.182725684918651</c:v>
                </c:pt>
              </c:numCache>
            </c:numRef>
          </c:val>
          <c:extLst>
            <c:ext xmlns:c16="http://schemas.microsoft.com/office/drawing/2014/chart" uri="{C3380CC4-5D6E-409C-BE32-E72D297353CC}">
              <c16:uniqueId val="{00000009-4779-4199-8BDD-690991C65849}"/>
            </c:ext>
          </c:extLst>
        </c:ser>
        <c:ser>
          <c:idx val="2"/>
          <c:order val="2"/>
          <c:tx>
            <c:strRef>
              <c:f>Sheet1!$D$1</c:f>
              <c:strCache>
                <c:ptCount val="1"/>
                <c:pt idx="0">
                  <c:v>I would not vote</c:v>
                </c:pt>
              </c:strCache>
            </c:strRef>
          </c:tx>
          <c:spPr>
            <a:solidFill>
              <a:srgbClr val="00B0F0"/>
            </a:solidFill>
          </c:spPr>
          <c:invertIfNegative val="0"/>
          <c:cat>
            <c:strRef>
              <c:f>Sheet1!$A$2:$A$5</c:f>
              <c:strCache>
                <c:ptCount val="4"/>
                <c:pt idx="0">
                  <c:v>BiH</c:v>
                </c:pt>
                <c:pt idx="1">
                  <c:v>FBiH</c:v>
                </c:pt>
                <c:pt idx="2">
                  <c:v>RS</c:v>
                </c:pt>
                <c:pt idx="3">
                  <c:v>BD</c:v>
                </c:pt>
              </c:strCache>
            </c:strRef>
          </c:cat>
          <c:val>
            <c:numRef>
              <c:f>Sheet1!$D$2:$D$5</c:f>
              <c:numCache>
                <c:formatCode>0.0</c:formatCode>
                <c:ptCount val="4"/>
                <c:pt idx="0">
                  <c:v>6.9371903659804204</c:v>
                </c:pt>
                <c:pt idx="1">
                  <c:v>5.1100452353880961</c:v>
                </c:pt>
                <c:pt idx="2">
                  <c:v>9.9924053180332031</c:v>
                </c:pt>
                <c:pt idx="3">
                  <c:v>10.509696863714334</c:v>
                </c:pt>
              </c:numCache>
            </c:numRef>
          </c:val>
          <c:extLst>
            <c:ext xmlns:c16="http://schemas.microsoft.com/office/drawing/2014/chart" uri="{C3380CC4-5D6E-409C-BE32-E72D297353CC}">
              <c16:uniqueId val="{0000000A-4779-4199-8BDD-690991C65849}"/>
            </c:ext>
          </c:extLst>
        </c:ser>
        <c:ser>
          <c:idx val="3"/>
          <c:order val="3"/>
          <c:tx>
            <c:strRef>
              <c:f>Sheet1!$E$1</c:f>
              <c:strCache>
                <c:ptCount val="1"/>
                <c:pt idx="0">
                  <c:v>Does not know/Does not want to answer</c:v>
                </c:pt>
              </c:strCache>
            </c:strRef>
          </c:tx>
          <c:spPr>
            <a:solidFill>
              <a:srgbClr val="717171"/>
            </a:solidFill>
          </c:spPr>
          <c:invertIfNegative val="0"/>
          <c:cat>
            <c:strRef>
              <c:f>Sheet1!$A$2:$A$5</c:f>
              <c:strCache>
                <c:ptCount val="4"/>
                <c:pt idx="0">
                  <c:v>BiH</c:v>
                </c:pt>
                <c:pt idx="1">
                  <c:v>FBiH</c:v>
                </c:pt>
                <c:pt idx="2">
                  <c:v>RS</c:v>
                </c:pt>
                <c:pt idx="3">
                  <c:v>BD</c:v>
                </c:pt>
              </c:strCache>
            </c:strRef>
          </c:cat>
          <c:val>
            <c:numRef>
              <c:f>Sheet1!$E$2:$E$5</c:f>
              <c:numCache>
                <c:formatCode>0.0</c:formatCode>
                <c:ptCount val="4"/>
                <c:pt idx="0">
                  <c:v>0.33520757831770953</c:v>
                </c:pt>
                <c:pt idx="1">
                  <c:v>0.2692003893732538</c:v>
                </c:pt>
                <c:pt idx="2">
                  <c:v>0.47686711305661</c:v>
                </c:pt>
                <c:pt idx="3">
                  <c:v>0</c:v>
                </c:pt>
              </c:numCache>
            </c:numRef>
          </c:val>
          <c:extLst>
            <c:ext xmlns:c16="http://schemas.microsoft.com/office/drawing/2014/chart" uri="{C3380CC4-5D6E-409C-BE32-E72D297353CC}">
              <c16:uniqueId val="{0000000B-4779-4199-8BDD-690991C65849}"/>
            </c:ext>
          </c:extLst>
        </c:ser>
        <c:dLbls>
          <c:showLegendKey val="0"/>
          <c:showVal val="0"/>
          <c:showCatName val="0"/>
          <c:showSerName val="0"/>
          <c:showPercent val="0"/>
          <c:showBubbleSize val="0"/>
        </c:dLbls>
        <c:gapWidth val="150"/>
        <c:axId val="124258560"/>
        <c:axId val="124284928"/>
      </c:barChart>
      <c:catAx>
        <c:axId val="124258560"/>
        <c:scaling>
          <c:orientation val="minMax"/>
        </c:scaling>
        <c:delete val="0"/>
        <c:axPos val="b"/>
        <c:numFmt formatCode="General" sourceLinked="1"/>
        <c:majorTickMark val="none"/>
        <c:minorTickMark val="none"/>
        <c:tickLblPos val="high"/>
        <c:spPr>
          <a:noFill/>
          <a:ln w="9525" cap="flat" cmpd="sng" algn="ctr">
            <a:solidFill>
              <a:schemeClr val="accent3"/>
            </a:solidFill>
            <a:round/>
          </a:ln>
          <a:effectLst/>
        </c:spPr>
        <c:txPr>
          <a:bodyPr rot="-60000000" spcFirstLastPara="1" vertOverflow="ellipsis" vert="horz" wrap="square" anchor="ctr" anchorCtr="1"/>
          <a:lstStyle/>
          <a:p>
            <a:pPr>
              <a:defRPr sz="1000" b="0" i="0" u="none" strike="noStrike" kern="1200" baseline="0">
                <a:solidFill>
                  <a:schemeClr val="accent3"/>
                </a:solidFill>
                <a:latin typeface="+mn-lt"/>
                <a:ea typeface="+mn-ea"/>
                <a:cs typeface="+mn-cs"/>
              </a:defRPr>
            </a:pPr>
            <a:endParaRPr lang="sr-Latn-RS"/>
          </a:p>
        </c:txPr>
        <c:crossAx val="124284928"/>
        <c:crosses val="autoZero"/>
        <c:auto val="1"/>
        <c:lblAlgn val="ctr"/>
        <c:lblOffset val="0"/>
        <c:noMultiLvlLbl val="0"/>
      </c:catAx>
      <c:valAx>
        <c:axId val="124284928"/>
        <c:scaling>
          <c:orientation val="minMax"/>
          <c:max val="100"/>
          <c:min val="0"/>
        </c:scaling>
        <c:delete val="0"/>
        <c:axPos val="l"/>
        <c:majorGridlines>
          <c:spPr>
            <a:ln>
              <a:solidFill>
                <a:srgbClr val="AEAE9F"/>
              </a:solidFill>
            </a:ln>
          </c:spPr>
        </c:majorGridlines>
        <c:numFmt formatCode="0" sourceLinked="0"/>
        <c:majorTickMark val="cross"/>
        <c:minorTickMark val="cross"/>
        <c:tickLblPos val="nextTo"/>
        <c:txPr>
          <a:bodyPr/>
          <a:lstStyle/>
          <a:p>
            <a:pPr>
              <a:defRPr b="1">
                <a:solidFill>
                  <a:schemeClr val="bg2">
                    <a:lumMod val="25000"/>
                  </a:schemeClr>
                </a:solidFill>
                <a:latin typeface="Arial" panose="020B0604020202020204" pitchFamily="34" charset="0"/>
                <a:cs typeface="Arial" panose="020B0604020202020204" pitchFamily="34" charset="0"/>
              </a:defRPr>
            </a:pPr>
            <a:endParaRPr lang="sr-Latn-RS"/>
          </a:p>
        </c:txPr>
        <c:crossAx val="124258560"/>
        <c:crosses val="autoZero"/>
        <c:crossBetween val="between"/>
        <c:majorUnit val="10"/>
        <c:minorUnit val="10"/>
      </c:valAx>
      <c:dTable>
        <c:showHorzBorder val="1"/>
        <c:showVertBorder val="1"/>
        <c:showOutline val="1"/>
        <c:showKeys val="1"/>
        <c:txPr>
          <a:bodyPr/>
          <a:lstStyle/>
          <a:p>
            <a:pPr rtl="0">
              <a:defRPr sz="1100" b="0">
                <a:solidFill>
                  <a:schemeClr val="tx1">
                    <a:lumMod val="85000"/>
                    <a:lumOff val="15000"/>
                  </a:schemeClr>
                </a:solidFill>
                <a:latin typeface="Arial" panose="020B0604020202020204" pitchFamily="34" charset="0"/>
                <a:cs typeface="Arial" panose="020B0604020202020204" pitchFamily="34" charset="0"/>
              </a:defRPr>
            </a:pPr>
            <a:endParaRPr lang="sr-Latn-RS"/>
          </a:p>
        </c:txPr>
      </c:dTable>
      <c:spPr>
        <a:noFill/>
        <a:ln>
          <a:noFill/>
        </a:ln>
        <a:effectLst/>
      </c:spPr>
    </c:plotArea>
    <c:plotVisOnly val="1"/>
    <c:dispBlanksAs val="gap"/>
    <c:showDLblsOverMax val="0"/>
  </c:chart>
  <c:spPr>
    <a:noFill/>
    <a:ln>
      <a:noFill/>
    </a:ln>
    <a:effectLst/>
  </c:spPr>
  <c:txPr>
    <a:bodyPr/>
    <a:lstStyle/>
    <a:p>
      <a:pPr>
        <a:defRPr sz="1000"/>
      </a:pPr>
      <a:endParaRPr lang="sr-Latn-R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Guarantee of lasting peace and political stability</c:v>
                </c:pt>
              </c:strCache>
            </c:strRef>
          </c:tx>
          <c:spPr>
            <a:solidFill>
              <a:srgbClr val="BD9B08"/>
            </a:solidFill>
            <a:ln>
              <a:noFill/>
            </a:ln>
            <a:effectLst/>
          </c:spPr>
          <c:invertIfNegative val="0"/>
          <c:cat>
            <c:strRef>
              <c:f>Sheet1!$A$2:$A$5</c:f>
              <c:strCache>
                <c:ptCount val="4"/>
                <c:pt idx="0">
                  <c:v>BiH</c:v>
                </c:pt>
                <c:pt idx="1">
                  <c:v>FBiH</c:v>
                </c:pt>
                <c:pt idx="2">
                  <c:v>RS</c:v>
                </c:pt>
                <c:pt idx="3">
                  <c:v>BD</c:v>
                </c:pt>
              </c:strCache>
            </c:strRef>
          </c:cat>
          <c:val>
            <c:numRef>
              <c:f>Sheet1!$B$2:$B$5</c:f>
              <c:numCache>
                <c:formatCode>0.0</c:formatCode>
                <c:ptCount val="4"/>
                <c:pt idx="0">
                  <c:v>29.125697750908898</c:v>
                </c:pt>
                <c:pt idx="1">
                  <c:v>31.154673163971665</c:v>
                </c:pt>
                <c:pt idx="2">
                  <c:v>22.876410438376279</c:v>
                </c:pt>
                <c:pt idx="3">
                  <c:v>25.907618775292988</c:v>
                </c:pt>
              </c:numCache>
            </c:numRef>
          </c:val>
          <c:extLst>
            <c:ext xmlns:c16="http://schemas.microsoft.com/office/drawing/2014/chart" uri="{C3380CC4-5D6E-409C-BE32-E72D297353CC}">
              <c16:uniqueId val="{00000008-4779-4199-8BDD-690991C65849}"/>
            </c:ext>
          </c:extLst>
        </c:ser>
        <c:ser>
          <c:idx val="1"/>
          <c:order val="1"/>
          <c:tx>
            <c:strRef>
              <c:f>Sheet1!$C$1</c:f>
              <c:strCache>
                <c:ptCount val="1"/>
                <c:pt idx="0">
                  <c:v>Freedom of movement for people, goods and capital</c:v>
                </c:pt>
              </c:strCache>
            </c:strRef>
          </c:tx>
          <c:spPr>
            <a:solidFill>
              <a:srgbClr val="E60D7F"/>
            </a:solidFill>
          </c:spPr>
          <c:invertIfNegative val="0"/>
          <c:cat>
            <c:strRef>
              <c:f>Sheet1!$A$2:$A$5</c:f>
              <c:strCache>
                <c:ptCount val="4"/>
                <c:pt idx="0">
                  <c:v>BiH</c:v>
                </c:pt>
                <c:pt idx="1">
                  <c:v>FBiH</c:v>
                </c:pt>
                <c:pt idx="2">
                  <c:v>RS</c:v>
                </c:pt>
                <c:pt idx="3">
                  <c:v>BD</c:v>
                </c:pt>
              </c:strCache>
            </c:strRef>
          </c:cat>
          <c:val>
            <c:numRef>
              <c:f>Sheet1!$C$2:$C$5</c:f>
              <c:numCache>
                <c:formatCode>0.0</c:formatCode>
                <c:ptCount val="4"/>
                <c:pt idx="0">
                  <c:v>31.406698415866806</c:v>
                </c:pt>
                <c:pt idx="1">
                  <c:v>27.196978524819194</c:v>
                </c:pt>
                <c:pt idx="2">
                  <c:v>45.772071450219308</c:v>
                </c:pt>
                <c:pt idx="3">
                  <c:v>24.663223444096278</c:v>
                </c:pt>
              </c:numCache>
            </c:numRef>
          </c:val>
          <c:extLst>
            <c:ext xmlns:c16="http://schemas.microsoft.com/office/drawing/2014/chart" uri="{C3380CC4-5D6E-409C-BE32-E72D297353CC}">
              <c16:uniqueId val="{00000009-4779-4199-8BDD-690991C65849}"/>
            </c:ext>
          </c:extLst>
        </c:ser>
        <c:ser>
          <c:idx val="2"/>
          <c:order val="2"/>
          <c:tx>
            <c:strRef>
              <c:f>Sheet1!$D$1</c:f>
              <c:strCache>
                <c:ptCount val="1"/>
                <c:pt idx="0">
                  <c:v>Compliance with laws and regulations</c:v>
                </c:pt>
              </c:strCache>
            </c:strRef>
          </c:tx>
          <c:spPr>
            <a:solidFill>
              <a:srgbClr val="00B0F0"/>
            </a:solidFill>
          </c:spPr>
          <c:invertIfNegative val="0"/>
          <c:cat>
            <c:strRef>
              <c:f>Sheet1!$A$2:$A$5</c:f>
              <c:strCache>
                <c:ptCount val="4"/>
                <c:pt idx="0">
                  <c:v>BiH</c:v>
                </c:pt>
                <c:pt idx="1">
                  <c:v>FBiH</c:v>
                </c:pt>
                <c:pt idx="2">
                  <c:v>RS</c:v>
                </c:pt>
                <c:pt idx="3">
                  <c:v>BD</c:v>
                </c:pt>
              </c:strCache>
            </c:strRef>
          </c:cat>
          <c:val>
            <c:numRef>
              <c:f>Sheet1!$D$2:$D$5</c:f>
              <c:numCache>
                <c:formatCode>0.0</c:formatCode>
                <c:ptCount val="4"/>
                <c:pt idx="0">
                  <c:v>28.915664256437616</c:v>
                </c:pt>
                <c:pt idx="1">
                  <c:v>30.077071866849977</c:v>
                </c:pt>
                <c:pt idx="2">
                  <c:v>23.00747894355295</c:v>
                </c:pt>
                <c:pt idx="3">
                  <c:v>49.429157780610701</c:v>
                </c:pt>
              </c:numCache>
            </c:numRef>
          </c:val>
          <c:extLst>
            <c:ext xmlns:c16="http://schemas.microsoft.com/office/drawing/2014/chart" uri="{C3380CC4-5D6E-409C-BE32-E72D297353CC}">
              <c16:uniqueId val="{0000000A-4779-4199-8BDD-690991C65849}"/>
            </c:ext>
          </c:extLst>
        </c:ser>
        <c:ser>
          <c:idx val="3"/>
          <c:order val="3"/>
          <c:tx>
            <c:strRef>
              <c:f>Sheet1!$E$1</c:f>
              <c:strCache>
                <c:ptCount val="1"/>
                <c:pt idx="0">
                  <c:v>Infrastructure improvement</c:v>
                </c:pt>
              </c:strCache>
            </c:strRef>
          </c:tx>
          <c:spPr>
            <a:solidFill>
              <a:srgbClr val="802AB7">
                <a:lumMod val="60000"/>
                <a:lumOff val="40000"/>
              </a:srgbClr>
            </a:solidFill>
          </c:spPr>
          <c:invertIfNegative val="0"/>
          <c:cat>
            <c:strRef>
              <c:f>Sheet1!$A$2:$A$5</c:f>
              <c:strCache>
                <c:ptCount val="4"/>
                <c:pt idx="0">
                  <c:v>BiH</c:v>
                </c:pt>
                <c:pt idx="1">
                  <c:v>FBiH</c:v>
                </c:pt>
                <c:pt idx="2">
                  <c:v>RS</c:v>
                </c:pt>
                <c:pt idx="3">
                  <c:v>BD</c:v>
                </c:pt>
              </c:strCache>
            </c:strRef>
          </c:cat>
          <c:val>
            <c:numRef>
              <c:f>Sheet1!$E$2:$E$5</c:f>
              <c:numCache>
                <c:formatCode>0.0</c:formatCode>
                <c:ptCount val="4"/>
                <c:pt idx="0">
                  <c:v>8.7775145716366687</c:v>
                </c:pt>
                <c:pt idx="1">
                  <c:v>9.8418940722853598</c:v>
                </c:pt>
                <c:pt idx="2">
                  <c:v>6.2384125808372648</c:v>
                </c:pt>
                <c:pt idx="3">
                  <c:v>0</c:v>
                </c:pt>
              </c:numCache>
            </c:numRef>
          </c:val>
          <c:extLst>
            <c:ext xmlns:c16="http://schemas.microsoft.com/office/drawing/2014/chart" uri="{C3380CC4-5D6E-409C-BE32-E72D297353CC}">
              <c16:uniqueId val="{0000000B-4779-4199-8BDD-690991C65849}"/>
            </c:ext>
          </c:extLst>
        </c:ser>
        <c:ser>
          <c:idx val="4"/>
          <c:order val="4"/>
          <c:tx>
            <c:strRef>
              <c:f>Sheet1!$F$1</c:f>
              <c:strCache>
                <c:ptCount val="1"/>
                <c:pt idx="0">
                  <c:v>Something else</c:v>
                </c:pt>
              </c:strCache>
            </c:strRef>
          </c:tx>
          <c:spPr>
            <a:solidFill>
              <a:srgbClr val="FF8B57"/>
            </a:solidFill>
          </c:spPr>
          <c:invertIfNegative val="0"/>
          <c:cat>
            <c:strRef>
              <c:f>Sheet1!$A$2:$A$5</c:f>
              <c:strCache>
                <c:ptCount val="4"/>
                <c:pt idx="0">
                  <c:v>BiH</c:v>
                </c:pt>
                <c:pt idx="1">
                  <c:v>FBiH</c:v>
                </c:pt>
                <c:pt idx="2">
                  <c:v>RS</c:v>
                </c:pt>
                <c:pt idx="3">
                  <c:v>BD</c:v>
                </c:pt>
              </c:strCache>
            </c:strRef>
          </c:cat>
          <c:val>
            <c:numRef>
              <c:f>Sheet1!$F$2:$F$5</c:f>
              <c:numCache>
                <c:formatCode>0.0</c:formatCode>
                <c:ptCount val="4"/>
                <c:pt idx="0">
                  <c:v>1.7744250051495867</c:v>
                </c:pt>
                <c:pt idx="1">
                  <c:v>1.7293823720741066</c:v>
                </c:pt>
                <c:pt idx="2">
                  <c:v>2.1056265870141178</c:v>
                </c:pt>
                <c:pt idx="3">
                  <c:v>0</c:v>
                </c:pt>
              </c:numCache>
            </c:numRef>
          </c:val>
          <c:extLst>
            <c:ext xmlns:c16="http://schemas.microsoft.com/office/drawing/2014/chart" uri="{C3380CC4-5D6E-409C-BE32-E72D297353CC}">
              <c16:uniqueId val="{00000009-5418-4C91-88C8-423708280882}"/>
            </c:ext>
          </c:extLst>
        </c:ser>
        <c:dLbls>
          <c:showLegendKey val="0"/>
          <c:showVal val="0"/>
          <c:showCatName val="0"/>
          <c:showSerName val="0"/>
          <c:showPercent val="0"/>
          <c:showBubbleSize val="0"/>
        </c:dLbls>
        <c:gapWidth val="150"/>
        <c:axId val="124430976"/>
        <c:axId val="124072320"/>
      </c:barChart>
      <c:catAx>
        <c:axId val="124430976"/>
        <c:scaling>
          <c:orientation val="minMax"/>
        </c:scaling>
        <c:delete val="0"/>
        <c:axPos val="b"/>
        <c:numFmt formatCode="General" sourceLinked="1"/>
        <c:majorTickMark val="none"/>
        <c:minorTickMark val="none"/>
        <c:tickLblPos val="high"/>
        <c:spPr>
          <a:noFill/>
          <a:ln w="9525" cap="flat" cmpd="sng" algn="ctr">
            <a:solidFill>
              <a:schemeClr val="accent3"/>
            </a:solidFill>
            <a:round/>
          </a:ln>
          <a:effectLst/>
        </c:spPr>
        <c:txPr>
          <a:bodyPr rot="-60000000" vert="horz"/>
          <a:lstStyle/>
          <a:p>
            <a:pPr>
              <a:defRPr/>
            </a:pPr>
            <a:endParaRPr lang="sr-Latn-RS"/>
          </a:p>
        </c:txPr>
        <c:crossAx val="124072320"/>
        <c:crosses val="autoZero"/>
        <c:auto val="1"/>
        <c:lblAlgn val="ctr"/>
        <c:lblOffset val="0"/>
        <c:noMultiLvlLbl val="0"/>
      </c:catAx>
      <c:valAx>
        <c:axId val="124072320"/>
        <c:scaling>
          <c:orientation val="minMax"/>
          <c:max val="100"/>
          <c:min val="0"/>
        </c:scaling>
        <c:delete val="0"/>
        <c:axPos val="l"/>
        <c:majorGridlines/>
        <c:numFmt formatCode="0" sourceLinked="0"/>
        <c:majorTickMark val="none"/>
        <c:minorTickMark val="none"/>
        <c:tickLblPos val="nextTo"/>
        <c:txPr>
          <a:bodyPr/>
          <a:lstStyle/>
          <a:p>
            <a:pPr>
              <a:defRPr b="1">
                <a:solidFill>
                  <a:schemeClr val="bg2">
                    <a:lumMod val="25000"/>
                  </a:schemeClr>
                </a:solidFill>
              </a:defRPr>
            </a:pPr>
            <a:endParaRPr lang="sr-Latn-RS"/>
          </a:p>
        </c:txPr>
        <c:crossAx val="124430976"/>
        <c:crosses val="autoZero"/>
        <c:crossBetween val="between"/>
        <c:majorUnit val="10"/>
        <c:minorUnit val="10"/>
      </c:valAx>
      <c:dTable>
        <c:showHorzBorder val="1"/>
        <c:showVertBorder val="1"/>
        <c:showOutline val="1"/>
        <c:showKeys val="1"/>
        <c:txPr>
          <a:bodyPr/>
          <a:lstStyle/>
          <a:p>
            <a:pPr rtl="0">
              <a:defRPr sz="1000">
                <a:solidFill>
                  <a:schemeClr val="tx1">
                    <a:lumMod val="85000"/>
                    <a:lumOff val="15000"/>
                  </a:schemeClr>
                </a:solidFill>
              </a:defRPr>
            </a:pPr>
            <a:endParaRPr lang="sr-Latn-RS"/>
          </a:p>
        </c:txPr>
      </c:dTable>
      <c:spPr>
        <a:noFill/>
        <a:ln>
          <a:noFill/>
        </a:ln>
        <a:effectLst/>
      </c:spPr>
    </c:plotArea>
    <c:plotVisOnly val="1"/>
    <c:dispBlanksAs val="gap"/>
    <c:showDLblsOverMax val="0"/>
  </c:chart>
  <c:spPr>
    <a:noFill/>
    <a:ln>
      <a:noFill/>
    </a:ln>
    <a:effectLst/>
  </c:spPr>
  <c:txPr>
    <a:bodyPr/>
    <a:lstStyle/>
    <a:p>
      <a:pPr>
        <a:defRPr sz="1000">
          <a:latin typeface="Arial" panose="020B0604020202020204" pitchFamily="34" charset="0"/>
          <a:cs typeface="Arial" panose="020B0604020202020204" pitchFamily="34" charset="0"/>
        </a:defRPr>
      </a:pPr>
      <a:endParaRPr lang="sr-Latn-R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0F133F-1E51-475D-9400-6445AD682918}" type="doc">
      <dgm:prSet loTypeId="urn:microsoft.com/office/officeart/2005/8/layout/bList2#1" loCatId="list" qsTypeId="urn:microsoft.com/office/officeart/2005/8/quickstyle/simple1" qsCatId="simple" csTypeId="urn:microsoft.com/office/officeart/2005/8/colors/accent1_2" csCatId="accent1" phldr="1"/>
      <dgm:spPr/>
    </dgm:pt>
    <dgm:pt modelId="{554E0ADF-C5D6-41D6-B3ED-3D189BD37B31}">
      <dgm:prSet phldrT="[Text]"/>
      <dgm:spPr>
        <a:solidFill>
          <a:srgbClr val="0070C0"/>
        </a:solidFill>
      </dgm:spPr>
      <dgm:t>
        <a:bodyPr/>
        <a:lstStyle/>
        <a:p>
          <a:pPr algn="ctr"/>
          <a:r>
            <a:rPr lang="en-GB" b="1">
              <a:latin typeface="Arial" panose="020B0604020202020204" pitchFamily="34" charset="0"/>
              <a:cs typeface="Arial" panose="020B0604020202020204" pitchFamily="34" charset="0"/>
            </a:rPr>
            <a:t>     48.5%</a:t>
          </a:r>
        </a:p>
      </dgm:t>
    </dgm:pt>
    <dgm:pt modelId="{A35FE7FB-F50A-4090-BC9D-17CBAB8A9929}" type="parTrans" cxnId="{D4C3C957-40C4-47D8-98FA-C004B6136C6E}">
      <dgm:prSet/>
      <dgm:spPr/>
      <dgm:t>
        <a:bodyPr/>
        <a:lstStyle/>
        <a:p>
          <a:endParaRPr lang="bs-Latn-BA"/>
        </a:p>
      </dgm:t>
    </dgm:pt>
    <dgm:pt modelId="{EC3E4F6E-F3CB-4BFD-8C8A-1A0A51C9A687}" type="sibTrans" cxnId="{D4C3C957-40C4-47D8-98FA-C004B6136C6E}">
      <dgm:prSet/>
      <dgm:spPr/>
      <dgm:t>
        <a:bodyPr/>
        <a:lstStyle/>
        <a:p>
          <a:endParaRPr lang="bs-Latn-BA"/>
        </a:p>
      </dgm:t>
    </dgm:pt>
    <dgm:pt modelId="{A618C848-36C9-4F56-9EAD-85F8ADC64EA0}">
      <dgm:prSet phldrT="[Text]"/>
      <dgm:spPr>
        <a:solidFill>
          <a:srgbClr val="0070C0"/>
        </a:solidFill>
      </dgm:spPr>
      <dgm:t>
        <a:bodyPr/>
        <a:lstStyle/>
        <a:p>
          <a:pPr algn="ctr"/>
          <a:r>
            <a:rPr lang="en-GB" b="1">
              <a:latin typeface="Arial" panose="020B0604020202020204" pitchFamily="34" charset="0"/>
              <a:cs typeface="Arial" panose="020B0604020202020204" pitchFamily="34" charset="0"/>
            </a:rPr>
            <a:t>     39.6%</a:t>
          </a:r>
        </a:p>
      </dgm:t>
    </dgm:pt>
    <dgm:pt modelId="{7112E611-5487-4726-94DE-895926580CA9}" type="parTrans" cxnId="{7E402140-18C4-4BE5-AC3D-112EF7B357B3}">
      <dgm:prSet/>
      <dgm:spPr/>
      <dgm:t>
        <a:bodyPr/>
        <a:lstStyle/>
        <a:p>
          <a:endParaRPr lang="bs-Latn-BA"/>
        </a:p>
      </dgm:t>
    </dgm:pt>
    <dgm:pt modelId="{7D4C4C84-7C79-49D5-8D27-655C2D08DA9E}" type="sibTrans" cxnId="{7E402140-18C4-4BE5-AC3D-112EF7B357B3}">
      <dgm:prSet/>
      <dgm:spPr/>
      <dgm:t>
        <a:bodyPr/>
        <a:lstStyle/>
        <a:p>
          <a:endParaRPr lang="bs-Latn-BA"/>
        </a:p>
      </dgm:t>
    </dgm:pt>
    <dgm:pt modelId="{22FB3E49-B0A8-4302-9DBD-2E95750717DF}">
      <dgm:prSet phldrT="[Text]"/>
      <dgm:spPr>
        <a:solidFill>
          <a:srgbClr val="0070C0"/>
        </a:solidFill>
      </dgm:spPr>
      <dgm:t>
        <a:bodyPr/>
        <a:lstStyle/>
        <a:p>
          <a:pPr algn="ctr"/>
          <a:r>
            <a:rPr lang="en-GB" b="1">
              <a:latin typeface="Arial" panose="020B0604020202020204" pitchFamily="34" charset="0"/>
              <a:cs typeface="Arial" panose="020B0604020202020204" pitchFamily="34" charset="0"/>
            </a:rPr>
            <a:t>     2.7%</a:t>
          </a:r>
        </a:p>
      </dgm:t>
    </dgm:pt>
    <dgm:pt modelId="{C3D3B08F-84FE-4379-88F0-32474698886E}" type="parTrans" cxnId="{1429A8EA-E1BB-4FD4-8B37-2E565CEB3B10}">
      <dgm:prSet/>
      <dgm:spPr/>
      <dgm:t>
        <a:bodyPr/>
        <a:lstStyle/>
        <a:p>
          <a:endParaRPr lang="bs-Latn-BA"/>
        </a:p>
      </dgm:t>
    </dgm:pt>
    <dgm:pt modelId="{92A5CCF3-AFD8-4C1C-A684-137383EA629F}" type="sibTrans" cxnId="{1429A8EA-E1BB-4FD4-8B37-2E565CEB3B10}">
      <dgm:prSet/>
      <dgm:spPr/>
      <dgm:t>
        <a:bodyPr/>
        <a:lstStyle/>
        <a:p>
          <a:endParaRPr lang="bs-Latn-BA"/>
        </a:p>
      </dgm:t>
    </dgm:pt>
    <dgm:pt modelId="{141C448B-E2CB-4774-8A9C-7372AD69ECE9}" type="pres">
      <dgm:prSet presAssocID="{260F133F-1E51-475D-9400-6445AD682918}" presName="diagram" presStyleCnt="0">
        <dgm:presLayoutVars>
          <dgm:dir/>
          <dgm:animLvl val="lvl"/>
          <dgm:resizeHandles val="exact"/>
        </dgm:presLayoutVars>
      </dgm:prSet>
      <dgm:spPr/>
    </dgm:pt>
    <dgm:pt modelId="{EB79DCD0-DB6D-48A6-A74D-A46E722A8F39}" type="pres">
      <dgm:prSet presAssocID="{554E0ADF-C5D6-41D6-B3ED-3D189BD37B31}" presName="compNode" presStyleCnt="0"/>
      <dgm:spPr/>
    </dgm:pt>
    <dgm:pt modelId="{60D3C100-DBC8-4DF0-83A2-1216111B57C5}" type="pres">
      <dgm:prSet presAssocID="{554E0ADF-C5D6-41D6-B3ED-3D189BD37B31}" presName="childRect" presStyleLbl="bgAcc1" presStyleIdx="0" presStyleCnt="3" custScaleX="100084" custScaleY="98938">
        <dgm:presLayoutVars>
          <dgm:bulletEnabled val="1"/>
        </dgm:presLayoutVars>
      </dgm:prSet>
      <dgm:spPr/>
    </dgm:pt>
    <dgm:pt modelId="{48F1CEF9-FB68-46F1-97A1-ED03C2AEAEB0}" type="pres">
      <dgm:prSet presAssocID="{554E0ADF-C5D6-41D6-B3ED-3D189BD37B31}" presName="parentText" presStyleLbl="node1" presStyleIdx="0" presStyleCnt="0">
        <dgm:presLayoutVars>
          <dgm:chMax val="0"/>
          <dgm:bulletEnabled val="1"/>
        </dgm:presLayoutVars>
      </dgm:prSet>
      <dgm:spPr/>
    </dgm:pt>
    <dgm:pt modelId="{A2F07E85-8384-4890-AD48-460F4A7F45E6}" type="pres">
      <dgm:prSet presAssocID="{554E0ADF-C5D6-41D6-B3ED-3D189BD37B31}" presName="parentRect" presStyleLbl="alignNode1" presStyleIdx="0" presStyleCnt="3"/>
      <dgm:spPr/>
    </dgm:pt>
    <dgm:pt modelId="{E8050A28-EFA7-44CC-9E48-D0AC3EDD2F6F}" type="pres">
      <dgm:prSet presAssocID="{554E0ADF-C5D6-41D6-B3ED-3D189BD37B31}" presName="adorn" presStyleLbl="fgAccFollowNode1" presStyleIdx="0" presStyleCnt="3" custFlipVert="1" custScaleX="7320" custScaleY="13164" custLinFactNeighborX="-17814" custLinFactNeighborY="-20184"/>
      <dgm:spPr>
        <a:solidFill>
          <a:srgbClr val="0070C0">
            <a:alpha val="90000"/>
          </a:srgbClr>
        </a:solidFill>
        <a:ln>
          <a:noFill/>
        </a:ln>
      </dgm:spPr>
    </dgm:pt>
    <dgm:pt modelId="{7A85A502-B12D-4313-97FF-9BBC1459EF8C}" type="pres">
      <dgm:prSet presAssocID="{EC3E4F6E-F3CB-4BFD-8C8A-1A0A51C9A687}" presName="sibTrans" presStyleLbl="sibTrans2D1" presStyleIdx="0" presStyleCnt="0"/>
      <dgm:spPr/>
    </dgm:pt>
    <dgm:pt modelId="{87C7891B-6E81-462E-B6A5-3A9A37737491}" type="pres">
      <dgm:prSet presAssocID="{A618C848-36C9-4F56-9EAD-85F8ADC64EA0}" presName="compNode" presStyleCnt="0"/>
      <dgm:spPr/>
    </dgm:pt>
    <dgm:pt modelId="{93A2331C-9633-42ED-96D9-100A8CB8E1B7}" type="pres">
      <dgm:prSet presAssocID="{A618C848-36C9-4F56-9EAD-85F8ADC64EA0}" presName="childRect" presStyleLbl="bgAcc1" presStyleIdx="1" presStyleCnt="3" custLinFactNeighborX="123" custLinFactNeighborY="-10">
        <dgm:presLayoutVars>
          <dgm:bulletEnabled val="1"/>
        </dgm:presLayoutVars>
      </dgm:prSet>
      <dgm:spPr/>
    </dgm:pt>
    <dgm:pt modelId="{CE350008-7302-4A89-9EA2-56544BDCC1C2}" type="pres">
      <dgm:prSet presAssocID="{A618C848-36C9-4F56-9EAD-85F8ADC64EA0}" presName="parentText" presStyleLbl="node1" presStyleIdx="0" presStyleCnt="0">
        <dgm:presLayoutVars>
          <dgm:chMax val="0"/>
          <dgm:bulletEnabled val="1"/>
        </dgm:presLayoutVars>
      </dgm:prSet>
      <dgm:spPr/>
    </dgm:pt>
    <dgm:pt modelId="{BAAB69CF-9E7E-42FB-8C8E-FE230303F87F}" type="pres">
      <dgm:prSet presAssocID="{A618C848-36C9-4F56-9EAD-85F8ADC64EA0}" presName="parentRect" presStyleLbl="alignNode1" presStyleIdx="1" presStyleCnt="3"/>
      <dgm:spPr/>
    </dgm:pt>
    <dgm:pt modelId="{270CFAEF-CB9B-4663-A347-7F30D0BC5562}" type="pres">
      <dgm:prSet presAssocID="{A618C848-36C9-4F56-9EAD-85F8ADC64EA0}" presName="adorn" presStyleLbl="fgAccFollowNode1" presStyleIdx="1" presStyleCnt="3" custFlipVert="0" custFlipHor="0" custScaleX="22341" custScaleY="22052" custLinFactNeighborX="3068" custLinFactNeighborY="-1178"/>
      <dgm:spPr>
        <a:solidFill>
          <a:srgbClr val="0070C0">
            <a:alpha val="90000"/>
          </a:srgbClr>
        </a:solidFill>
        <a:ln>
          <a:noFill/>
        </a:ln>
      </dgm:spPr>
    </dgm:pt>
    <dgm:pt modelId="{D7A34CBB-1263-402F-81C1-71106943C05A}" type="pres">
      <dgm:prSet presAssocID="{7D4C4C84-7C79-49D5-8D27-655C2D08DA9E}" presName="sibTrans" presStyleLbl="sibTrans2D1" presStyleIdx="0" presStyleCnt="0"/>
      <dgm:spPr/>
    </dgm:pt>
    <dgm:pt modelId="{CB172305-9C32-47B7-836E-F8CEC9BEFAE0}" type="pres">
      <dgm:prSet presAssocID="{22FB3E49-B0A8-4302-9DBD-2E95750717DF}" presName="compNode" presStyleCnt="0"/>
      <dgm:spPr/>
    </dgm:pt>
    <dgm:pt modelId="{537616E5-2902-4334-84F6-A6C7138CC49A}" type="pres">
      <dgm:prSet presAssocID="{22FB3E49-B0A8-4302-9DBD-2E95750717DF}" presName="childRect" presStyleLbl="bgAcc1" presStyleIdx="2" presStyleCnt="3">
        <dgm:presLayoutVars>
          <dgm:bulletEnabled val="1"/>
        </dgm:presLayoutVars>
      </dgm:prSet>
      <dgm:spPr/>
    </dgm:pt>
    <dgm:pt modelId="{E7A5AC03-8C6D-491B-9A3E-BCAF810CF8B7}" type="pres">
      <dgm:prSet presAssocID="{22FB3E49-B0A8-4302-9DBD-2E95750717DF}" presName="parentText" presStyleLbl="node1" presStyleIdx="0" presStyleCnt="0">
        <dgm:presLayoutVars>
          <dgm:chMax val="0"/>
          <dgm:bulletEnabled val="1"/>
        </dgm:presLayoutVars>
      </dgm:prSet>
      <dgm:spPr/>
    </dgm:pt>
    <dgm:pt modelId="{FA4252FF-842A-4B70-B0C3-32285B50527A}" type="pres">
      <dgm:prSet presAssocID="{22FB3E49-B0A8-4302-9DBD-2E95750717DF}" presName="parentRect" presStyleLbl="alignNode1" presStyleIdx="2" presStyleCnt="3"/>
      <dgm:spPr/>
    </dgm:pt>
    <dgm:pt modelId="{035703B5-8604-4415-AB81-1AC9CDF1A823}" type="pres">
      <dgm:prSet presAssocID="{22FB3E49-B0A8-4302-9DBD-2E95750717DF}" presName="adorn" presStyleLbl="fgAccFollowNode1" presStyleIdx="2" presStyleCnt="3" custFlipHor="0" custScaleX="13770" custScaleY="7320"/>
      <dgm:spPr>
        <a:solidFill>
          <a:srgbClr val="0070C0">
            <a:alpha val="90000"/>
          </a:srgbClr>
        </a:solidFill>
        <a:ln>
          <a:noFill/>
        </a:ln>
      </dgm:spPr>
    </dgm:pt>
  </dgm:ptLst>
  <dgm:cxnLst>
    <dgm:cxn modelId="{04058905-AD88-44CB-BA0D-13AE4FFA30C1}" type="presOf" srcId="{A618C848-36C9-4F56-9EAD-85F8ADC64EA0}" destId="{CE350008-7302-4A89-9EA2-56544BDCC1C2}" srcOrd="0" destOrd="0" presId="urn:microsoft.com/office/officeart/2005/8/layout/bList2#1"/>
    <dgm:cxn modelId="{0BF21E11-8A00-4A44-9726-2D656A0751C3}" type="presOf" srcId="{554E0ADF-C5D6-41D6-B3ED-3D189BD37B31}" destId="{48F1CEF9-FB68-46F1-97A1-ED03C2AEAEB0}" srcOrd="0" destOrd="0" presId="urn:microsoft.com/office/officeart/2005/8/layout/bList2#1"/>
    <dgm:cxn modelId="{39896019-BA3D-42B9-89F4-B79F842AD6F7}" type="presOf" srcId="{260F133F-1E51-475D-9400-6445AD682918}" destId="{141C448B-E2CB-4774-8A9C-7372AD69ECE9}" srcOrd="0" destOrd="0" presId="urn:microsoft.com/office/officeart/2005/8/layout/bList2#1"/>
    <dgm:cxn modelId="{5B61F82F-2950-4DB3-B571-0C2617E70C23}" type="presOf" srcId="{554E0ADF-C5D6-41D6-B3ED-3D189BD37B31}" destId="{A2F07E85-8384-4890-AD48-460F4A7F45E6}" srcOrd="1" destOrd="0" presId="urn:microsoft.com/office/officeart/2005/8/layout/bList2#1"/>
    <dgm:cxn modelId="{31B6543D-5A9B-4CC5-8E89-17486563A6A0}" type="presOf" srcId="{22FB3E49-B0A8-4302-9DBD-2E95750717DF}" destId="{E7A5AC03-8C6D-491B-9A3E-BCAF810CF8B7}" srcOrd="0" destOrd="0" presId="urn:microsoft.com/office/officeart/2005/8/layout/bList2#1"/>
    <dgm:cxn modelId="{7E402140-18C4-4BE5-AC3D-112EF7B357B3}" srcId="{260F133F-1E51-475D-9400-6445AD682918}" destId="{A618C848-36C9-4F56-9EAD-85F8ADC64EA0}" srcOrd="1" destOrd="0" parTransId="{7112E611-5487-4726-94DE-895926580CA9}" sibTransId="{7D4C4C84-7C79-49D5-8D27-655C2D08DA9E}"/>
    <dgm:cxn modelId="{56560970-1E84-4A4E-A5BB-A085CC2D990B}" type="presOf" srcId="{EC3E4F6E-F3CB-4BFD-8C8A-1A0A51C9A687}" destId="{7A85A502-B12D-4313-97FF-9BBC1459EF8C}" srcOrd="0" destOrd="0" presId="urn:microsoft.com/office/officeart/2005/8/layout/bList2#1"/>
    <dgm:cxn modelId="{D4C3C957-40C4-47D8-98FA-C004B6136C6E}" srcId="{260F133F-1E51-475D-9400-6445AD682918}" destId="{554E0ADF-C5D6-41D6-B3ED-3D189BD37B31}" srcOrd="0" destOrd="0" parTransId="{A35FE7FB-F50A-4090-BC9D-17CBAB8A9929}" sibTransId="{EC3E4F6E-F3CB-4BFD-8C8A-1A0A51C9A687}"/>
    <dgm:cxn modelId="{886FFB78-F779-4898-83B2-4378C36DE313}" type="presOf" srcId="{7D4C4C84-7C79-49D5-8D27-655C2D08DA9E}" destId="{D7A34CBB-1263-402F-81C1-71106943C05A}" srcOrd="0" destOrd="0" presId="urn:microsoft.com/office/officeart/2005/8/layout/bList2#1"/>
    <dgm:cxn modelId="{A3C533E7-6A0A-4135-AE70-F03BFC7BA2D4}" type="presOf" srcId="{A618C848-36C9-4F56-9EAD-85F8ADC64EA0}" destId="{BAAB69CF-9E7E-42FB-8C8E-FE230303F87F}" srcOrd="1" destOrd="0" presId="urn:microsoft.com/office/officeart/2005/8/layout/bList2#1"/>
    <dgm:cxn modelId="{1429A8EA-E1BB-4FD4-8B37-2E565CEB3B10}" srcId="{260F133F-1E51-475D-9400-6445AD682918}" destId="{22FB3E49-B0A8-4302-9DBD-2E95750717DF}" srcOrd="2" destOrd="0" parTransId="{C3D3B08F-84FE-4379-88F0-32474698886E}" sibTransId="{92A5CCF3-AFD8-4C1C-A684-137383EA629F}"/>
    <dgm:cxn modelId="{95E542FE-C9FA-4952-824F-64D3E54D274A}" type="presOf" srcId="{22FB3E49-B0A8-4302-9DBD-2E95750717DF}" destId="{FA4252FF-842A-4B70-B0C3-32285B50527A}" srcOrd="1" destOrd="0" presId="urn:microsoft.com/office/officeart/2005/8/layout/bList2#1"/>
    <dgm:cxn modelId="{93607E39-A125-487B-82DD-348A0829043E}" type="presParOf" srcId="{141C448B-E2CB-4774-8A9C-7372AD69ECE9}" destId="{EB79DCD0-DB6D-48A6-A74D-A46E722A8F39}" srcOrd="0" destOrd="0" presId="urn:microsoft.com/office/officeart/2005/8/layout/bList2#1"/>
    <dgm:cxn modelId="{8D9C4840-D7C0-4762-9AAD-956C3A748EDC}" type="presParOf" srcId="{EB79DCD0-DB6D-48A6-A74D-A46E722A8F39}" destId="{60D3C100-DBC8-4DF0-83A2-1216111B57C5}" srcOrd="0" destOrd="0" presId="urn:microsoft.com/office/officeart/2005/8/layout/bList2#1"/>
    <dgm:cxn modelId="{1D006970-F437-460D-B83A-89755ACFA17F}" type="presParOf" srcId="{EB79DCD0-DB6D-48A6-A74D-A46E722A8F39}" destId="{48F1CEF9-FB68-46F1-97A1-ED03C2AEAEB0}" srcOrd="1" destOrd="0" presId="urn:microsoft.com/office/officeart/2005/8/layout/bList2#1"/>
    <dgm:cxn modelId="{8DC54F22-01D1-43DD-82B3-3BF4FEF2E14A}" type="presParOf" srcId="{EB79DCD0-DB6D-48A6-A74D-A46E722A8F39}" destId="{A2F07E85-8384-4890-AD48-460F4A7F45E6}" srcOrd="2" destOrd="0" presId="urn:microsoft.com/office/officeart/2005/8/layout/bList2#1"/>
    <dgm:cxn modelId="{CC074462-7814-4CAA-9FFE-D130CE006B6D}" type="presParOf" srcId="{EB79DCD0-DB6D-48A6-A74D-A46E722A8F39}" destId="{E8050A28-EFA7-44CC-9E48-D0AC3EDD2F6F}" srcOrd="3" destOrd="0" presId="urn:microsoft.com/office/officeart/2005/8/layout/bList2#1"/>
    <dgm:cxn modelId="{5AC82A41-000D-45F6-B27E-C6F9374FB0D0}" type="presParOf" srcId="{141C448B-E2CB-4774-8A9C-7372AD69ECE9}" destId="{7A85A502-B12D-4313-97FF-9BBC1459EF8C}" srcOrd="1" destOrd="0" presId="urn:microsoft.com/office/officeart/2005/8/layout/bList2#1"/>
    <dgm:cxn modelId="{F27CABAE-F548-4ADD-BA85-B1734C6056C6}" type="presParOf" srcId="{141C448B-E2CB-4774-8A9C-7372AD69ECE9}" destId="{87C7891B-6E81-462E-B6A5-3A9A37737491}" srcOrd="2" destOrd="0" presId="urn:microsoft.com/office/officeart/2005/8/layout/bList2#1"/>
    <dgm:cxn modelId="{5BA25D3C-890E-47EE-8B96-A2683B302CC4}" type="presParOf" srcId="{87C7891B-6E81-462E-B6A5-3A9A37737491}" destId="{93A2331C-9633-42ED-96D9-100A8CB8E1B7}" srcOrd="0" destOrd="0" presId="urn:microsoft.com/office/officeart/2005/8/layout/bList2#1"/>
    <dgm:cxn modelId="{55FB8D96-8AF2-42AD-A98F-A1C00EC96361}" type="presParOf" srcId="{87C7891B-6E81-462E-B6A5-3A9A37737491}" destId="{CE350008-7302-4A89-9EA2-56544BDCC1C2}" srcOrd="1" destOrd="0" presId="urn:microsoft.com/office/officeart/2005/8/layout/bList2#1"/>
    <dgm:cxn modelId="{F9C1D81C-4E55-4A5B-8616-39017E63607B}" type="presParOf" srcId="{87C7891B-6E81-462E-B6A5-3A9A37737491}" destId="{BAAB69CF-9E7E-42FB-8C8E-FE230303F87F}" srcOrd="2" destOrd="0" presId="urn:microsoft.com/office/officeart/2005/8/layout/bList2#1"/>
    <dgm:cxn modelId="{262C3EAD-7DB4-4795-B552-0417FC5BB7D0}" type="presParOf" srcId="{87C7891B-6E81-462E-B6A5-3A9A37737491}" destId="{270CFAEF-CB9B-4663-A347-7F30D0BC5562}" srcOrd="3" destOrd="0" presId="urn:microsoft.com/office/officeart/2005/8/layout/bList2#1"/>
    <dgm:cxn modelId="{63B293A6-53A6-49C8-A446-D53E7B7887F6}" type="presParOf" srcId="{141C448B-E2CB-4774-8A9C-7372AD69ECE9}" destId="{D7A34CBB-1263-402F-81C1-71106943C05A}" srcOrd="3" destOrd="0" presId="urn:microsoft.com/office/officeart/2005/8/layout/bList2#1"/>
    <dgm:cxn modelId="{BA7AB379-4ED3-493C-BE18-3D1610AD9250}" type="presParOf" srcId="{141C448B-E2CB-4774-8A9C-7372AD69ECE9}" destId="{CB172305-9C32-47B7-836E-F8CEC9BEFAE0}" srcOrd="4" destOrd="0" presId="urn:microsoft.com/office/officeart/2005/8/layout/bList2#1"/>
    <dgm:cxn modelId="{DA88D671-69F1-4197-B9C7-26A518ABD6A3}" type="presParOf" srcId="{CB172305-9C32-47B7-836E-F8CEC9BEFAE0}" destId="{537616E5-2902-4334-84F6-A6C7138CC49A}" srcOrd="0" destOrd="0" presId="urn:microsoft.com/office/officeart/2005/8/layout/bList2#1"/>
    <dgm:cxn modelId="{08C93DFD-6DC7-47AD-9B27-8B4BA3F9D651}" type="presParOf" srcId="{CB172305-9C32-47B7-836E-F8CEC9BEFAE0}" destId="{E7A5AC03-8C6D-491B-9A3E-BCAF810CF8B7}" srcOrd="1" destOrd="0" presId="urn:microsoft.com/office/officeart/2005/8/layout/bList2#1"/>
    <dgm:cxn modelId="{16F2B68D-4758-48DF-9A3A-62ED9760E635}" type="presParOf" srcId="{CB172305-9C32-47B7-836E-F8CEC9BEFAE0}" destId="{FA4252FF-842A-4B70-B0C3-32285B50527A}" srcOrd="2" destOrd="0" presId="urn:microsoft.com/office/officeart/2005/8/layout/bList2#1"/>
    <dgm:cxn modelId="{E39D6926-40D5-470D-9CDA-539BA3E91E8D}" type="presParOf" srcId="{CB172305-9C32-47B7-836E-F8CEC9BEFAE0}" destId="{035703B5-8604-4415-AB81-1AC9CDF1A823}" srcOrd="3" destOrd="0" presId="urn:microsoft.com/office/officeart/2005/8/layout/bList2#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D3C100-DBC8-4DF0-83A2-1216111B57C5}">
      <dsp:nvSpPr>
        <dsp:cNvPr id="0" name=""/>
        <dsp:cNvSpPr/>
      </dsp:nvSpPr>
      <dsp:spPr>
        <a:xfrm>
          <a:off x="479022" y="3092"/>
          <a:ext cx="1507363" cy="111233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F07E85-8384-4890-AD48-460F4A7F45E6}">
      <dsp:nvSpPr>
        <dsp:cNvPr id="0" name=""/>
        <dsp:cNvSpPr/>
      </dsp:nvSpPr>
      <dsp:spPr>
        <a:xfrm>
          <a:off x="479655" y="1121392"/>
          <a:ext cx="1506098" cy="483436"/>
        </a:xfrm>
        <a:prstGeom prst="rect">
          <a:avLst/>
        </a:prstGeom>
        <a:solidFill>
          <a:srgbClr val="0070C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ctr" defTabSz="80010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     48.5%</a:t>
          </a:r>
        </a:p>
      </dsp:txBody>
      <dsp:txXfrm>
        <a:off x="479655" y="1121392"/>
        <a:ext cx="1060632" cy="483436"/>
      </dsp:txXfrm>
    </dsp:sp>
    <dsp:sp modelId="{E8050A28-EFA7-44CC-9E48-D0AC3EDD2F6F}">
      <dsp:nvSpPr>
        <dsp:cNvPr id="0" name=""/>
        <dsp:cNvSpPr/>
      </dsp:nvSpPr>
      <dsp:spPr>
        <a:xfrm flipV="1">
          <a:off x="1733263" y="1320656"/>
          <a:ext cx="38586" cy="69391"/>
        </a:xfrm>
        <a:prstGeom prst="ellipse">
          <a:avLst/>
        </a:prstGeom>
        <a:solidFill>
          <a:srgbClr val="0070C0">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3A2331C-9633-42ED-96D9-100A8CB8E1B7}">
      <dsp:nvSpPr>
        <dsp:cNvPr id="0" name=""/>
        <dsp:cNvSpPr/>
      </dsp:nvSpPr>
      <dsp:spPr>
        <a:xfrm>
          <a:off x="2118832" y="0"/>
          <a:ext cx="1506098" cy="112427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AB69CF-9E7E-42FB-8C8E-FE230303F87F}">
      <dsp:nvSpPr>
        <dsp:cNvPr id="0" name=""/>
        <dsp:cNvSpPr/>
      </dsp:nvSpPr>
      <dsp:spPr>
        <a:xfrm>
          <a:off x="2116980" y="1124377"/>
          <a:ext cx="1506098" cy="483436"/>
        </a:xfrm>
        <a:prstGeom prst="rect">
          <a:avLst/>
        </a:prstGeom>
        <a:solidFill>
          <a:srgbClr val="0070C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ctr" defTabSz="80010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     39.6%</a:t>
          </a:r>
        </a:p>
      </dsp:txBody>
      <dsp:txXfrm>
        <a:off x="2116980" y="1124377"/>
        <a:ext cx="1060632" cy="483436"/>
      </dsp:txXfrm>
    </dsp:sp>
    <dsp:sp modelId="{270CFAEF-CB9B-4663-A347-7F30D0BC5562}">
      <dsp:nvSpPr>
        <dsp:cNvPr id="0" name=""/>
        <dsp:cNvSpPr/>
      </dsp:nvSpPr>
      <dsp:spPr>
        <a:xfrm>
          <a:off x="3441073" y="1400402"/>
          <a:ext cx="117767" cy="116243"/>
        </a:xfrm>
        <a:prstGeom prst="ellipse">
          <a:avLst/>
        </a:prstGeom>
        <a:solidFill>
          <a:srgbClr val="0070C0">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37616E5-2902-4334-84F6-A6C7138CC49A}">
      <dsp:nvSpPr>
        <dsp:cNvPr id="0" name=""/>
        <dsp:cNvSpPr/>
      </dsp:nvSpPr>
      <dsp:spPr>
        <a:xfrm>
          <a:off x="1298001" y="1868892"/>
          <a:ext cx="1506098" cy="112427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4252FF-842A-4B70-B0C3-32285B50527A}">
      <dsp:nvSpPr>
        <dsp:cNvPr id="0" name=""/>
        <dsp:cNvSpPr/>
      </dsp:nvSpPr>
      <dsp:spPr>
        <a:xfrm>
          <a:off x="1298001" y="2993163"/>
          <a:ext cx="1506098" cy="483436"/>
        </a:xfrm>
        <a:prstGeom prst="rect">
          <a:avLst/>
        </a:prstGeom>
        <a:solidFill>
          <a:srgbClr val="0070C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ctr" defTabSz="80010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     2.7%</a:t>
          </a:r>
        </a:p>
      </dsp:txBody>
      <dsp:txXfrm>
        <a:off x="1298001" y="2993163"/>
        <a:ext cx="1060632" cy="483436"/>
      </dsp:txXfrm>
    </dsp:sp>
    <dsp:sp modelId="{035703B5-8604-4415-AB81-1AC9CDF1A823}">
      <dsp:nvSpPr>
        <dsp:cNvPr id="0" name=""/>
        <dsp:cNvSpPr/>
      </dsp:nvSpPr>
      <dsp:spPr>
        <a:xfrm>
          <a:off x="2628512" y="3314226"/>
          <a:ext cx="72586" cy="38586"/>
        </a:xfrm>
        <a:prstGeom prst="ellipse">
          <a:avLst/>
        </a:prstGeom>
        <a:solidFill>
          <a:srgbClr val="0070C0">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9901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99012"/>
          </a:xfrm>
          <a:prstGeom prst="rect">
            <a:avLst/>
          </a:prstGeom>
        </p:spPr>
        <p:txBody>
          <a:bodyPr vert="horz" lIns="91440" tIns="45720" rIns="91440" bIns="45720" rtlCol="0"/>
          <a:lstStyle>
            <a:lvl1pPr algn="r">
              <a:defRPr sz="1200"/>
            </a:lvl1pPr>
          </a:lstStyle>
          <a:p>
            <a:fld id="{AED9F0A9-7ABE-471B-97E1-4C4E93C866E0}" type="datetimeFigureOut">
              <a:rPr lang="en-US" smtClean="0"/>
              <a:pPr/>
              <a:t>7/11/2025</a:t>
            </a:fld>
            <a:endParaRPr lang="en-US"/>
          </a:p>
        </p:txBody>
      </p:sp>
      <p:sp>
        <p:nvSpPr>
          <p:cNvPr id="4" name="Slide Image Placeholder 3"/>
          <p:cNvSpPr>
            <a:spLocks noGrp="1" noRot="1" noChangeAspect="1"/>
          </p:cNvSpPr>
          <p:nvPr>
            <p:ph type="sldImg" idx="2"/>
          </p:nvPr>
        </p:nvSpPr>
        <p:spPr>
          <a:xfrm>
            <a:off x="446088" y="1244600"/>
            <a:ext cx="5965825" cy="3355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86363"/>
            <a:ext cx="5486400" cy="39161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B09F08E8-BC1A-4742-9E16-D5CB8A6E8F95}" type="slidenum">
              <a:rPr lang="en-US" smtClean="0"/>
              <a:pPr/>
              <a:t>‹#›</a:t>
            </a:fld>
            <a:endParaRPr lang="en-US"/>
          </a:p>
        </p:txBody>
      </p:sp>
    </p:spTree>
    <p:extLst>
      <p:ext uri="{BB962C8B-B14F-4D97-AF65-F5344CB8AC3E}">
        <p14:creationId xmlns:p14="http://schemas.microsoft.com/office/powerpoint/2010/main" val="407090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s-Latn-BA"/>
          </a:p>
        </p:txBody>
      </p:sp>
      <p:sp>
        <p:nvSpPr>
          <p:cNvPr id="4" name="Slide Number Placeholder 3"/>
          <p:cNvSpPr>
            <a:spLocks noGrp="1"/>
          </p:cNvSpPr>
          <p:nvPr>
            <p:ph type="sldNum" sz="quarter" idx="10"/>
          </p:nvPr>
        </p:nvSpPr>
        <p:spPr/>
        <p:txBody>
          <a:bodyPr/>
          <a:lstStyle/>
          <a:p>
            <a:fld id="{B09F08E8-BC1A-4742-9E16-D5CB8A6E8F95}" type="slidenum">
              <a:rPr lang="en-US" smtClean="0"/>
              <a:pPr/>
              <a:t>1</a:t>
            </a:fld>
            <a:endParaRPr lang="en-US"/>
          </a:p>
        </p:txBody>
      </p:sp>
    </p:spTree>
    <p:extLst>
      <p:ext uri="{BB962C8B-B14F-4D97-AF65-F5344CB8AC3E}">
        <p14:creationId xmlns:p14="http://schemas.microsoft.com/office/powerpoint/2010/main" val="2653319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09F08E8-BC1A-4742-9E16-D5CB8A6E8F95}" type="slidenum">
              <a:rPr lang="en-US" smtClean="0"/>
              <a:pPr/>
              <a:t>16</a:t>
            </a:fld>
            <a:endParaRPr lang="en-US"/>
          </a:p>
        </p:txBody>
      </p:sp>
    </p:spTree>
    <p:extLst>
      <p:ext uri="{BB962C8B-B14F-4D97-AF65-F5344CB8AC3E}">
        <p14:creationId xmlns:p14="http://schemas.microsoft.com/office/powerpoint/2010/main" val="2646027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09F08E8-BC1A-4742-9E16-D5CB8A6E8F95}" type="slidenum">
              <a:rPr lang="en-US" smtClean="0"/>
              <a:pPr/>
              <a:t>17</a:t>
            </a:fld>
            <a:endParaRPr lang="en-US"/>
          </a:p>
        </p:txBody>
      </p:sp>
    </p:spTree>
    <p:extLst>
      <p:ext uri="{BB962C8B-B14F-4D97-AF65-F5344CB8AC3E}">
        <p14:creationId xmlns:p14="http://schemas.microsoft.com/office/powerpoint/2010/main" val="3732670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9F08E8-BC1A-4742-9E16-D5CB8A6E8F95}" type="slidenum">
              <a:rPr lang="en-US" smtClean="0"/>
              <a:pPr/>
              <a:t>18</a:t>
            </a:fld>
            <a:endParaRPr lang="en-US"/>
          </a:p>
        </p:txBody>
      </p:sp>
    </p:spTree>
    <p:extLst>
      <p:ext uri="{BB962C8B-B14F-4D97-AF65-F5344CB8AC3E}">
        <p14:creationId xmlns:p14="http://schemas.microsoft.com/office/powerpoint/2010/main" val="431330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09F08E8-BC1A-4742-9E16-D5CB8A6E8F95}" type="slidenum">
              <a:rPr lang="en-US" smtClean="0"/>
              <a:pPr/>
              <a:t>43</a:t>
            </a:fld>
            <a:endParaRPr lang="en-US"/>
          </a:p>
        </p:txBody>
      </p:sp>
    </p:spTree>
    <p:extLst>
      <p:ext uri="{BB962C8B-B14F-4D97-AF65-F5344CB8AC3E}">
        <p14:creationId xmlns:p14="http://schemas.microsoft.com/office/powerpoint/2010/main" val="232124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bs-Latn-B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bs-Latn-BA"/>
          </a:p>
        </p:txBody>
      </p:sp>
      <p:sp>
        <p:nvSpPr>
          <p:cNvPr id="4" name="Date Placeholder 3"/>
          <p:cNvSpPr>
            <a:spLocks noGrp="1"/>
          </p:cNvSpPr>
          <p:nvPr>
            <p:ph type="dt" sz="half" idx="10"/>
          </p:nvPr>
        </p:nvSpPr>
        <p:spPr/>
        <p:txBody>
          <a:bodyPr/>
          <a:lstStyle/>
          <a:p>
            <a:pPr>
              <a:defRPr/>
            </a:pPr>
            <a:fld id="{CE21D4D5-09B2-4C15-BD10-D053F1345DC4}" type="datetimeFigureOut">
              <a:rPr lang="bs-Latn-BA" smtClean="0"/>
              <a:pPr>
                <a:defRPr/>
              </a:pPr>
              <a:t>11. 7. 2025.</a:t>
            </a:fld>
            <a:endParaRPr lang="bs-Latn-BA"/>
          </a:p>
        </p:txBody>
      </p:sp>
      <p:sp>
        <p:nvSpPr>
          <p:cNvPr id="5" name="Footer Placeholder 4"/>
          <p:cNvSpPr>
            <a:spLocks noGrp="1"/>
          </p:cNvSpPr>
          <p:nvPr>
            <p:ph type="ftr" sz="quarter" idx="11"/>
          </p:nvPr>
        </p:nvSpPr>
        <p:spPr/>
        <p:txBody>
          <a:bodyPr/>
          <a:lstStyle/>
          <a:p>
            <a:pPr>
              <a:defRPr/>
            </a:pPr>
            <a:endParaRPr lang="bs-Latn-BA"/>
          </a:p>
        </p:txBody>
      </p:sp>
      <p:sp>
        <p:nvSpPr>
          <p:cNvPr id="6" name="Slide Number Placeholder 5"/>
          <p:cNvSpPr>
            <a:spLocks noGrp="1"/>
          </p:cNvSpPr>
          <p:nvPr>
            <p:ph type="sldNum" sz="quarter" idx="12"/>
          </p:nvPr>
        </p:nvSpPr>
        <p:spPr/>
        <p:txBody>
          <a:bodyPr/>
          <a:lstStyle/>
          <a:p>
            <a:pPr>
              <a:defRPr/>
            </a:pPr>
            <a:fld id="{44420B15-D8E7-4CBB-9D14-9177542E3D6B}" type="slidenum">
              <a:rPr lang="bs-Latn-BA" smtClean="0"/>
              <a:pPr>
                <a:defRPr/>
              </a:pPr>
              <a:t>‹#›</a:t>
            </a:fld>
            <a:endParaRPr lang="bs-Latn-BA"/>
          </a:p>
        </p:txBody>
      </p:sp>
    </p:spTree>
    <p:extLst>
      <p:ext uri="{BB962C8B-B14F-4D97-AF65-F5344CB8AC3E}">
        <p14:creationId xmlns:p14="http://schemas.microsoft.com/office/powerpoint/2010/main" val="807958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s-Latn-B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Date Placeholder 3"/>
          <p:cNvSpPr>
            <a:spLocks noGrp="1"/>
          </p:cNvSpPr>
          <p:nvPr>
            <p:ph type="dt" sz="half" idx="10"/>
          </p:nvPr>
        </p:nvSpPr>
        <p:spPr/>
        <p:txBody>
          <a:bodyPr/>
          <a:lstStyle/>
          <a:p>
            <a:pPr>
              <a:defRPr/>
            </a:pPr>
            <a:fld id="{68E05888-B29A-46E9-96DE-3C65769533BD}" type="datetimeFigureOut">
              <a:rPr lang="bs-Latn-BA" smtClean="0"/>
              <a:pPr>
                <a:defRPr/>
              </a:pPr>
              <a:t>11. 7. 2025.</a:t>
            </a:fld>
            <a:endParaRPr lang="bs-Latn-BA"/>
          </a:p>
        </p:txBody>
      </p:sp>
      <p:sp>
        <p:nvSpPr>
          <p:cNvPr id="5" name="Footer Placeholder 4"/>
          <p:cNvSpPr>
            <a:spLocks noGrp="1"/>
          </p:cNvSpPr>
          <p:nvPr>
            <p:ph type="ftr" sz="quarter" idx="11"/>
          </p:nvPr>
        </p:nvSpPr>
        <p:spPr/>
        <p:txBody>
          <a:bodyPr/>
          <a:lstStyle/>
          <a:p>
            <a:pPr>
              <a:defRPr/>
            </a:pPr>
            <a:endParaRPr lang="bs-Latn-BA"/>
          </a:p>
        </p:txBody>
      </p:sp>
      <p:sp>
        <p:nvSpPr>
          <p:cNvPr id="6" name="Slide Number Placeholder 5"/>
          <p:cNvSpPr>
            <a:spLocks noGrp="1"/>
          </p:cNvSpPr>
          <p:nvPr>
            <p:ph type="sldNum" sz="quarter" idx="12"/>
          </p:nvPr>
        </p:nvSpPr>
        <p:spPr/>
        <p:txBody>
          <a:bodyPr/>
          <a:lstStyle/>
          <a:p>
            <a:pPr>
              <a:defRPr/>
            </a:pPr>
            <a:fld id="{28021C2D-0CF2-4D52-8764-042A8F9825F4}" type="slidenum">
              <a:rPr lang="bs-Latn-BA" smtClean="0"/>
              <a:pPr>
                <a:defRPr/>
              </a:pPr>
              <a:t>‹#›</a:t>
            </a:fld>
            <a:endParaRPr lang="bs-Latn-BA"/>
          </a:p>
        </p:txBody>
      </p:sp>
    </p:spTree>
    <p:extLst>
      <p:ext uri="{BB962C8B-B14F-4D97-AF65-F5344CB8AC3E}">
        <p14:creationId xmlns:p14="http://schemas.microsoft.com/office/powerpoint/2010/main" val="1683734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bs-Latn-B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Date Placeholder 3"/>
          <p:cNvSpPr>
            <a:spLocks noGrp="1"/>
          </p:cNvSpPr>
          <p:nvPr>
            <p:ph type="dt" sz="half" idx="10"/>
          </p:nvPr>
        </p:nvSpPr>
        <p:spPr/>
        <p:txBody>
          <a:bodyPr/>
          <a:lstStyle/>
          <a:p>
            <a:pPr>
              <a:defRPr/>
            </a:pPr>
            <a:fld id="{A28829D3-69E4-4944-8A07-1683DBD9D935}" type="datetimeFigureOut">
              <a:rPr lang="bs-Latn-BA" smtClean="0"/>
              <a:pPr>
                <a:defRPr/>
              </a:pPr>
              <a:t>11. 7. 2025.</a:t>
            </a:fld>
            <a:endParaRPr lang="bs-Latn-BA"/>
          </a:p>
        </p:txBody>
      </p:sp>
      <p:sp>
        <p:nvSpPr>
          <p:cNvPr id="5" name="Footer Placeholder 4"/>
          <p:cNvSpPr>
            <a:spLocks noGrp="1"/>
          </p:cNvSpPr>
          <p:nvPr>
            <p:ph type="ftr" sz="quarter" idx="11"/>
          </p:nvPr>
        </p:nvSpPr>
        <p:spPr/>
        <p:txBody>
          <a:bodyPr/>
          <a:lstStyle/>
          <a:p>
            <a:pPr>
              <a:defRPr/>
            </a:pPr>
            <a:endParaRPr lang="bs-Latn-BA"/>
          </a:p>
        </p:txBody>
      </p:sp>
      <p:sp>
        <p:nvSpPr>
          <p:cNvPr id="6" name="Slide Number Placeholder 5"/>
          <p:cNvSpPr>
            <a:spLocks noGrp="1"/>
          </p:cNvSpPr>
          <p:nvPr>
            <p:ph type="sldNum" sz="quarter" idx="12"/>
          </p:nvPr>
        </p:nvSpPr>
        <p:spPr/>
        <p:txBody>
          <a:bodyPr/>
          <a:lstStyle/>
          <a:p>
            <a:pPr>
              <a:defRPr/>
            </a:pPr>
            <a:fld id="{A15A59A6-D9B3-4A18-8B97-DDB5E0BAA7FA}" type="slidenum">
              <a:rPr lang="bs-Latn-BA" smtClean="0"/>
              <a:pPr>
                <a:defRPr/>
              </a:pPr>
              <a:t>‹#›</a:t>
            </a:fld>
            <a:endParaRPr lang="bs-Latn-BA"/>
          </a:p>
        </p:txBody>
      </p:sp>
    </p:spTree>
    <p:extLst>
      <p:ext uri="{BB962C8B-B14F-4D97-AF65-F5344CB8AC3E}">
        <p14:creationId xmlns:p14="http://schemas.microsoft.com/office/powerpoint/2010/main" val="3921645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bs-Latn-B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bs-Latn-BA"/>
          </a:p>
        </p:txBody>
      </p:sp>
      <p:sp>
        <p:nvSpPr>
          <p:cNvPr id="4" name="Date Placeholder 3"/>
          <p:cNvSpPr>
            <a:spLocks noGrp="1"/>
          </p:cNvSpPr>
          <p:nvPr>
            <p:ph type="dt" sz="half" idx="10"/>
          </p:nvPr>
        </p:nvSpPr>
        <p:spPr/>
        <p:txBody>
          <a:bodyPr/>
          <a:lstStyle/>
          <a:p>
            <a:pPr>
              <a:defRPr/>
            </a:pPr>
            <a:fld id="{CE21D4D5-09B2-4C15-BD10-D053F1345DC4}" type="datetimeFigureOut">
              <a:rPr lang="bs-Latn-BA" smtClean="0">
                <a:solidFill>
                  <a:prstClr val="black">
                    <a:tint val="75000"/>
                  </a:prstClr>
                </a:solidFill>
              </a:rPr>
              <a:pPr>
                <a:defRPr/>
              </a:pPr>
              <a:t>11. 7. 2025.</a:t>
            </a:fld>
            <a:endParaRPr lang="bs-Latn-BA">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bs-Latn-BA">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4420B15-D8E7-4CBB-9D14-9177542E3D6B}"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1760814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s-Latn-B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Date Placeholder 3"/>
          <p:cNvSpPr>
            <a:spLocks noGrp="1"/>
          </p:cNvSpPr>
          <p:nvPr>
            <p:ph type="dt" sz="half" idx="10"/>
          </p:nvPr>
        </p:nvSpPr>
        <p:spPr/>
        <p:txBody>
          <a:bodyPr/>
          <a:lstStyle/>
          <a:p>
            <a:pPr>
              <a:defRPr/>
            </a:pPr>
            <a:fld id="{C84C58D1-8CDF-4287-A3C2-D2C22C4C7533}" type="datetimeFigureOut">
              <a:rPr lang="bs-Latn-BA" smtClean="0">
                <a:solidFill>
                  <a:prstClr val="black">
                    <a:tint val="75000"/>
                  </a:prstClr>
                </a:solidFill>
              </a:rPr>
              <a:pPr>
                <a:defRPr/>
              </a:pPr>
              <a:t>11. 7. 2025.</a:t>
            </a:fld>
            <a:endParaRPr lang="bs-Latn-BA">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bs-Latn-BA">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893A0DD-C279-4729-8A9D-50C6F678AB0B}"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2445820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bs-Latn-B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21FCC4FC-7B0C-408C-B340-DFFD0F104C68}" type="datetimeFigureOut">
              <a:rPr lang="bs-Latn-BA" smtClean="0">
                <a:solidFill>
                  <a:prstClr val="black">
                    <a:tint val="75000"/>
                  </a:prstClr>
                </a:solidFill>
              </a:rPr>
              <a:pPr>
                <a:defRPr/>
              </a:pPr>
              <a:t>11. 7. 2025.</a:t>
            </a:fld>
            <a:endParaRPr lang="bs-Latn-BA">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bs-Latn-BA">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4E2FE59-AF32-4359-8A53-CC2DBABF9292}"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3940658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s-Latn-B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5" name="Date Placeholder 4"/>
          <p:cNvSpPr>
            <a:spLocks noGrp="1"/>
          </p:cNvSpPr>
          <p:nvPr>
            <p:ph type="dt" sz="half" idx="10"/>
          </p:nvPr>
        </p:nvSpPr>
        <p:spPr/>
        <p:txBody>
          <a:bodyPr/>
          <a:lstStyle/>
          <a:p>
            <a:pPr>
              <a:defRPr/>
            </a:pPr>
            <a:fld id="{863BFA45-0BFA-44D6-A057-E19073FD2ABA}" type="datetimeFigureOut">
              <a:rPr lang="bs-Latn-BA" smtClean="0">
                <a:solidFill>
                  <a:prstClr val="black">
                    <a:tint val="75000"/>
                  </a:prstClr>
                </a:solidFill>
              </a:rPr>
              <a:pPr>
                <a:defRPr/>
              </a:pPr>
              <a:t>11. 7. 2025.</a:t>
            </a:fld>
            <a:endParaRPr lang="bs-Latn-BA">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bs-Latn-BA">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388CFDD5-08F0-420B-A690-C6F3BCABC05F}"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3421449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bs-Latn-B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7" name="Date Placeholder 6"/>
          <p:cNvSpPr>
            <a:spLocks noGrp="1"/>
          </p:cNvSpPr>
          <p:nvPr>
            <p:ph type="dt" sz="half" idx="10"/>
          </p:nvPr>
        </p:nvSpPr>
        <p:spPr/>
        <p:txBody>
          <a:bodyPr/>
          <a:lstStyle/>
          <a:p>
            <a:pPr>
              <a:defRPr/>
            </a:pPr>
            <a:fld id="{9ABECF98-5CA8-4293-8DD6-F65D523897B1}" type="datetimeFigureOut">
              <a:rPr lang="bs-Latn-BA" smtClean="0">
                <a:solidFill>
                  <a:prstClr val="black">
                    <a:tint val="75000"/>
                  </a:prstClr>
                </a:solidFill>
              </a:rPr>
              <a:pPr>
                <a:defRPr/>
              </a:pPr>
              <a:t>11. 7. 2025.</a:t>
            </a:fld>
            <a:endParaRPr lang="bs-Latn-BA">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bs-Latn-BA">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1693FECD-9945-4BBA-BD5F-2B46289EA784}"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4144584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s-Latn-BA"/>
          </a:p>
        </p:txBody>
      </p:sp>
      <p:sp>
        <p:nvSpPr>
          <p:cNvPr id="3" name="Date Placeholder 2"/>
          <p:cNvSpPr>
            <a:spLocks noGrp="1"/>
          </p:cNvSpPr>
          <p:nvPr>
            <p:ph type="dt" sz="half" idx="10"/>
          </p:nvPr>
        </p:nvSpPr>
        <p:spPr/>
        <p:txBody>
          <a:bodyPr/>
          <a:lstStyle/>
          <a:p>
            <a:pPr>
              <a:defRPr/>
            </a:pPr>
            <a:fld id="{4E6BA74A-4A11-4E19-91B7-903F74D11C02}" type="datetimeFigureOut">
              <a:rPr lang="bs-Latn-BA" smtClean="0">
                <a:solidFill>
                  <a:prstClr val="black">
                    <a:tint val="75000"/>
                  </a:prstClr>
                </a:solidFill>
              </a:rPr>
              <a:pPr>
                <a:defRPr/>
              </a:pPr>
              <a:t>11. 7. 2025.</a:t>
            </a:fld>
            <a:endParaRPr lang="bs-Latn-BA">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bs-Latn-BA">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E7DA69F5-4BD3-49B3-A77A-AB618DAC303D}"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723289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320DE8A-ABD4-4773-9D55-DA9C42CF09BE}" type="datetimeFigureOut">
              <a:rPr lang="bs-Latn-BA" smtClean="0">
                <a:solidFill>
                  <a:prstClr val="black">
                    <a:tint val="75000"/>
                  </a:prstClr>
                </a:solidFill>
              </a:rPr>
              <a:pPr>
                <a:defRPr/>
              </a:pPr>
              <a:t>11. 7. 2025.</a:t>
            </a:fld>
            <a:endParaRPr lang="bs-Latn-BA">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bs-Latn-BA">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3AAA0181-EA4E-4816-8259-3527A1FDCA36}"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363240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bs-Latn-B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0183688B-D9DA-4E3F-8901-9B02A94DD9B1}" type="datetimeFigureOut">
              <a:rPr lang="bs-Latn-BA" smtClean="0">
                <a:solidFill>
                  <a:prstClr val="black">
                    <a:tint val="75000"/>
                  </a:prstClr>
                </a:solidFill>
              </a:rPr>
              <a:pPr>
                <a:defRPr/>
              </a:pPr>
              <a:t>11. 7. 2025.</a:t>
            </a:fld>
            <a:endParaRPr lang="bs-Latn-BA">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bs-Latn-BA">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1BD18519-C36F-48DC-86A3-4DD8A85B9AC5}"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1482276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s-Latn-B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Date Placeholder 3"/>
          <p:cNvSpPr>
            <a:spLocks noGrp="1"/>
          </p:cNvSpPr>
          <p:nvPr>
            <p:ph type="dt" sz="half" idx="10"/>
          </p:nvPr>
        </p:nvSpPr>
        <p:spPr/>
        <p:txBody>
          <a:bodyPr/>
          <a:lstStyle/>
          <a:p>
            <a:pPr>
              <a:defRPr/>
            </a:pPr>
            <a:fld id="{C84C58D1-8CDF-4287-A3C2-D2C22C4C7533}" type="datetimeFigureOut">
              <a:rPr lang="bs-Latn-BA" smtClean="0"/>
              <a:pPr>
                <a:defRPr/>
              </a:pPr>
              <a:t>11. 7. 2025.</a:t>
            </a:fld>
            <a:endParaRPr lang="bs-Latn-BA"/>
          </a:p>
        </p:txBody>
      </p:sp>
      <p:sp>
        <p:nvSpPr>
          <p:cNvPr id="5" name="Footer Placeholder 4"/>
          <p:cNvSpPr>
            <a:spLocks noGrp="1"/>
          </p:cNvSpPr>
          <p:nvPr>
            <p:ph type="ftr" sz="quarter" idx="11"/>
          </p:nvPr>
        </p:nvSpPr>
        <p:spPr/>
        <p:txBody>
          <a:bodyPr/>
          <a:lstStyle/>
          <a:p>
            <a:pPr>
              <a:defRPr/>
            </a:pPr>
            <a:endParaRPr lang="bs-Latn-BA"/>
          </a:p>
        </p:txBody>
      </p:sp>
      <p:sp>
        <p:nvSpPr>
          <p:cNvPr id="6" name="Slide Number Placeholder 5"/>
          <p:cNvSpPr>
            <a:spLocks noGrp="1"/>
          </p:cNvSpPr>
          <p:nvPr>
            <p:ph type="sldNum" sz="quarter" idx="12"/>
          </p:nvPr>
        </p:nvSpPr>
        <p:spPr/>
        <p:txBody>
          <a:bodyPr/>
          <a:lstStyle/>
          <a:p>
            <a:pPr>
              <a:defRPr/>
            </a:pPr>
            <a:fld id="{C893A0DD-C279-4729-8A9D-50C6F678AB0B}" type="slidenum">
              <a:rPr lang="bs-Latn-BA" smtClean="0"/>
              <a:pPr>
                <a:defRPr/>
              </a:pPr>
              <a:t>‹#›</a:t>
            </a:fld>
            <a:endParaRPr lang="bs-Latn-BA"/>
          </a:p>
        </p:txBody>
      </p:sp>
    </p:spTree>
    <p:extLst>
      <p:ext uri="{BB962C8B-B14F-4D97-AF65-F5344CB8AC3E}">
        <p14:creationId xmlns:p14="http://schemas.microsoft.com/office/powerpoint/2010/main" val="19353423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bs-Latn-B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s-Latn-B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06F4FF17-F7BC-4D3D-86E3-3DF72CC42CE0}" type="datetimeFigureOut">
              <a:rPr lang="bs-Latn-BA" smtClean="0">
                <a:solidFill>
                  <a:prstClr val="black">
                    <a:tint val="75000"/>
                  </a:prstClr>
                </a:solidFill>
              </a:rPr>
              <a:pPr>
                <a:defRPr/>
              </a:pPr>
              <a:t>11. 7. 2025.</a:t>
            </a:fld>
            <a:endParaRPr lang="bs-Latn-BA">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bs-Latn-BA">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19A8051-40B4-47A6-8953-5581C1F75422}"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3680140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s-Latn-B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Date Placeholder 3"/>
          <p:cNvSpPr>
            <a:spLocks noGrp="1"/>
          </p:cNvSpPr>
          <p:nvPr>
            <p:ph type="dt" sz="half" idx="10"/>
          </p:nvPr>
        </p:nvSpPr>
        <p:spPr/>
        <p:txBody>
          <a:bodyPr/>
          <a:lstStyle/>
          <a:p>
            <a:pPr>
              <a:defRPr/>
            </a:pPr>
            <a:fld id="{68E05888-B29A-46E9-96DE-3C65769533BD}" type="datetimeFigureOut">
              <a:rPr lang="bs-Latn-BA" smtClean="0">
                <a:solidFill>
                  <a:prstClr val="black">
                    <a:tint val="75000"/>
                  </a:prstClr>
                </a:solidFill>
              </a:rPr>
              <a:pPr>
                <a:defRPr/>
              </a:pPr>
              <a:t>11. 7. 2025.</a:t>
            </a:fld>
            <a:endParaRPr lang="bs-Latn-BA">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bs-Latn-BA">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8021C2D-0CF2-4D52-8764-042A8F9825F4}"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1906049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bs-Latn-B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Date Placeholder 3"/>
          <p:cNvSpPr>
            <a:spLocks noGrp="1"/>
          </p:cNvSpPr>
          <p:nvPr>
            <p:ph type="dt" sz="half" idx="10"/>
          </p:nvPr>
        </p:nvSpPr>
        <p:spPr/>
        <p:txBody>
          <a:bodyPr/>
          <a:lstStyle/>
          <a:p>
            <a:pPr>
              <a:defRPr/>
            </a:pPr>
            <a:fld id="{A28829D3-69E4-4944-8A07-1683DBD9D935}" type="datetimeFigureOut">
              <a:rPr lang="bs-Latn-BA" smtClean="0">
                <a:solidFill>
                  <a:prstClr val="black">
                    <a:tint val="75000"/>
                  </a:prstClr>
                </a:solidFill>
              </a:rPr>
              <a:pPr>
                <a:defRPr/>
              </a:pPr>
              <a:t>11. 7. 2025.</a:t>
            </a:fld>
            <a:endParaRPr lang="bs-Latn-BA">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bs-Latn-BA">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15A59A6-D9B3-4A18-8B97-DDB5E0BAA7FA}"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34081947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bs-Latn-B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bs-Latn-BA"/>
          </a:p>
        </p:txBody>
      </p:sp>
      <p:sp>
        <p:nvSpPr>
          <p:cNvPr id="4" name="Date Placeholder 3"/>
          <p:cNvSpPr>
            <a:spLocks noGrp="1"/>
          </p:cNvSpPr>
          <p:nvPr>
            <p:ph type="dt" sz="half" idx="10"/>
          </p:nvPr>
        </p:nvSpPr>
        <p:spPr/>
        <p:txBody>
          <a:bodyPr/>
          <a:lstStyle/>
          <a:p>
            <a:pPr>
              <a:defRPr/>
            </a:pPr>
            <a:fld id="{CE21D4D5-09B2-4C15-BD10-D053F1345DC4}" type="datetimeFigureOut">
              <a:rPr lang="bs-Latn-BA" smtClean="0">
                <a:solidFill>
                  <a:prstClr val="black">
                    <a:tint val="75000"/>
                  </a:prstClr>
                </a:solidFill>
              </a:rPr>
              <a:pPr>
                <a:defRPr/>
              </a:pPr>
              <a:t>11. 7. 2025.</a:t>
            </a:fld>
            <a:endParaRPr lang="bs-Latn-BA">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bs-Latn-BA">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4420B15-D8E7-4CBB-9D14-9177542E3D6B}"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30985959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s-Latn-B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Date Placeholder 3"/>
          <p:cNvSpPr>
            <a:spLocks noGrp="1"/>
          </p:cNvSpPr>
          <p:nvPr>
            <p:ph type="dt" sz="half" idx="10"/>
          </p:nvPr>
        </p:nvSpPr>
        <p:spPr/>
        <p:txBody>
          <a:bodyPr/>
          <a:lstStyle/>
          <a:p>
            <a:pPr>
              <a:defRPr/>
            </a:pPr>
            <a:fld id="{C84C58D1-8CDF-4287-A3C2-D2C22C4C7533}" type="datetimeFigureOut">
              <a:rPr lang="bs-Latn-BA" smtClean="0">
                <a:solidFill>
                  <a:prstClr val="black">
                    <a:tint val="75000"/>
                  </a:prstClr>
                </a:solidFill>
              </a:rPr>
              <a:pPr>
                <a:defRPr/>
              </a:pPr>
              <a:t>11. 7. 2025.</a:t>
            </a:fld>
            <a:endParaRPr lang="bs-Latn-BA">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bs-Latn-BA">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893A0DD-C279-4729-8A9D-50C6F678AB0B}"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28850977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bs-Latn-B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21FCC4FC-7B0C-408C-B340-DFFD0F104C68}" type="datetimeFigureOut">
              <a:rPr lang="bs-Latn-BA" smtClean="0">
                <a:solidFill>
                  <a:prstClr val="black">
                    <a:tint val="75000"/>
                  </a:prstClr>
                </a:solidFill>
              </a:rPr>
              <a:pPr>
                <a:defRPr/>
              </a:pPr>
              <a:t>11. 7. 2025.</a:t>
            </a:fld>
            <a:endParaRPr lang="bs-Latn-BA">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bs-Latn-BA">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4E2FE59-AF32-4359-8A53-CC2DBABF9292}"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38919174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s-Latn-B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5" name="Date Placeholder 4"/>
          <p:cNvSpPr>
            <a:spLocks noGrp="1"/>
          </p:cNvSpPr>
          <p:nvPr>
            <p:ph type="dt" sz="half" idx="10"/>
          </p:nvPr>
        </p:nvSpPr>
        <p:spPr/>
        <p:txBody>
          <a:bodyPr/>
          <a:lstStyle/>
          <a:p>
            <a:pPr>
              <a:defRPr/>
            </a:pPr>
            <a:fld id="{863BFA45-0BFA-44D6-A057-E19073FD2ABA}" type="datetimeFigureOut">
              <a:rPr lang="bs-Latn-BA" smtClean="0">
                <a:solidFill>
                  <a:prstClr val="black">
                    <a:tint val="75000"/>
                  </a:prstClr>
                </a:solidFill>
              </a:rPr>
              <a:pPr>
                <a:defRPr/>
              </a:pPr>
              <a:t>11. 7. 2025.</a:t>
            </a:fld>
            <a:endParaRPr lang="bs-Latn-BA">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bs-Latn-BA">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388CFDD5-08F0-420B-A690-C6F3BCABC05F}"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2208929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bs-Latn-B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7" name="Date Placeholder 6"/>
          <p:cNvSpPr>
            <a:spLocks noGrp="1"/>
          </p:cNvSpPr>
          <p:nvPr>
            <p:ph type="dt" sz="half" idx="10"/>
          </p:nvPr>
        </p:nvSpPr>
        <p:spPr/>
        <p:txBody>
          <a:bodyPr/>
          <a:lstStyle/>
          <a:p>
            <a:pPr>
              <a:defRPr/>
            </a:pPr>
            <a:fld id="{9ABECF98-5CA8-4293-8DD6-F65D523897B1}" type="datetimeFigureOut">
              <a:rPr lang="bs-Latn-BA" smtClean="0">
                <a:solidFill>
                  <a:prstClr val="black">
                    <a:tint val="75000"/>
                  </a:prstClr>
                </a:solidFill>
              </a:rPr>
              <a:pPr>
                <a:defRPr/>
              </a:pPr>
              <a:t>11. 7. 2025.</a:t>
            </a:fld>
            <a:endParaRPr lang="bs-Latn-BA">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bs-Latn-BA">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1693FECD-9945-4BBA-BD5F-2B46289EA784}"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41076452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s-Latn-BA"/>
          </a:p>
        </p:txBody>
      </p:sp>
      <p:sp>
        <p:nvSpPr>
          <p:cNvPr id="3" name="Date Placeholder 2"/>
          <p:cNvSpPr>
            <a:spLocks noGrp="1"/>
          </p:cNvSpPr>
          <p:nvPr>
            <p:ph type="dt" sz="half" idx="10"/>
          </p:nvPr>
        </p:nvSpPr>
        <p:spPr/>
        <p:txBody>
          <a:bodyPr/>
          <a:lstStyle/>
          <a:p>
            <a:pPr>
              <a:defRPr/>
            </a:pPr>
            <a:fld id="{4E6BA74A-4A11-4E19-91B7-903F74D11C02}" type="datetimeFigureOut">
              <a:rPr lang="bs-Latn-BA" smtClean="0">
                <a:solidFill>
                  <a:prstClr val="black">
                    <a:tint val="75000"/>
                  </a:prstClr>
                </a:solidFill>
              </a:rPr>
              <a:pPr>
                <a:defRPr/>
              </a:pPr>
              <a:t>11. 7. 2025.</a:t>
            </a:fld>
            <a:endParaRPr lang="bs-Latn-BA">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bs-Latn-BA">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E7DA69F5-4BD3-49B3-A77A-AB618DAC303D}"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20450040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320DE8A-ABD4-4773-9D55-DA9C42CF09BE}" type="datetimeFigureOut">
              <a:rPr lang="bs-Latn-BA" smtClean="0">
                <a:solidFill>
                  <a:prstClr val="black">
                    <a:tint val="75000"/>
                  </a:prstClr>
                </a:solidFill>
              </a:rPr>
              <a:pPr>
                <a:defRPr/>
              </a:pPr>
              <a:t>11. 7. 2025.</a:t>
            </a:fld>
            <a:endParaRPr lang="bs-Latn-BA">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bs-Latn-BA">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3AAA0181-EA4E-4816-8259-3527A1FDCA36}"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2327130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bs-Latn-B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21FCC4FC-7B0C-408C-B340-DFFD0F104C68}" type="datetimeFigureOut">
              <a:rPr lang="bs-Latn-BA" smtClean="0"/>
              <a:pPr>
                <a:defRPr/>
              </a:pPr>
              <a:t>11. 7. 2025.</a:t>
            </a:fld>
            <a:endParaRPr lang="bs-Latn-BA"/>
          </a:p>
        </p:txBody>
      </p:sp>
      <p:sp>
        <p:nvSpPr>
          <p:cNvPr id="5" name="Footer Placeholder 4"/>
          <p:cNvSpPr>
            <a:spLocks noGrp="1"/>
          </p:cNvSpPr>
          <p:nvPr>
            <p:ph type="ftr" sz="quarter" idx="11"/>
          </p:nvPr>
        </p:nvSpPr>
        <p:spPr/>
        <p:txBody>
          <a:bodyPr/>
          <a:lstStyle/>
          <a:p>
            <a:pPr>
              <a:defRPr/>
            </a:pPr>
            <a:endParaRPr lang="bs-Latn-BA"/>
          </a:p>
        </p:txBody>
      </p:sp>
      <p:sp>
        <p:nvSpPr>
          <p:cNvPr id="6" name="Slide Number Placeholder 5"/>
          <p:cNvSpPr>
            <a:spLocks noGrp="1"/>
          </p:cNvSpPr>
          <p:nvPr>
            <p:ph type="sldNum" sz="quarter" idx="12"/>
          </p:nvPr>
        </p:nvSpPr>
        <p:spPr/>
        <p:txBody>
          <a:bodyPr/>
          <a:lstStyle/>
          <a:p>
            <a:pPr>
              <a:defRPr/>
            </a:pPr>
            <a:fld id="{14E2FE59-AF32-4359-8A53-CC2DBABF9292}" type="slidenum">
              <a:rPr lang="bs-Latn-BA" smtClean="0"/>
              <a:pPr>
                <a:defRPr/>
              </a:pPr>
              <a:t>‹#›</a:t>
            </a:fld>
            <a:endParaRPr lang="bs-Latn-BA"/>
          </a:p>
        </p:txBody>
      </p:sp>
    </p:spTree>
    <p:extLst>
      <p:ext uri="{BB962C8B-B14F-4D97-AF65-F5344CB8AC3E}">
        <p14:creationId xmlns:p14="http://schemas.microsoft.com/office/powerpoint/2010/main" val="40529828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bs-Latn-B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0183688B-D9DA-4E3F-8901-9B02A94DD9B1}" type="datetimeFigureOut">
              <a:rPr lang="bs-Latn-BA" smtClean="0">
                <a:solidFill>
                  <a:prstClr val="black">
                    <a:tint val="75000"/>
                  </a:prstClr>
                </a:solidFill>
              </a:rPr>
              <a:pPr>
                <a:defRPr/>
              </a:pPr>
              <a:t>11. 7. 2025.</a:t>
            </a:fld>
            <a:endParaRPr lang="bs-Latn-BA">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bs-Latn-BA">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1BD18519-C36F-48DC-86A3-4DD8A85B9AC5}"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16943009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bs-Latn-B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s-Latn-B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06F4FF17-F7BC-4D3D-86E3-3DF72CC42CE0}" type="datetimeFigureOut">
              <a:rPr lang="bs-Latn-BA" smtClean="0">
                <a:solidFill>
                  <a:prstClr val="black">
                    <a:tint val="75000"/>
                  </a:prstClr>
                </a:solidFill>
              </a:rPr>
              <a:pPr>
                <a:defRPr/>
              </a:pPr>
              <a:t>11. 7. 2025.</a:t>
            </a:fld>
            <a:endParaRPr lang="bs-Latn-BA">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bs-Latn-BA">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19A8051-40B4-47A6-8953-5581C1F75422}"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31255554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s-Latn-B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Date Placeholder 3"/>
          <p:cNvSpPr>
            <a:spLocks noGrp="1"/>
          </p:cNvSpPr>
          <p:nvPr>
            <p:ph type="dt" sz="half" idx="10"/>
          </p:nvPr>
        </p:nvSpPr>
        <p:spPr/>
        <p:txBody>
          <a:bodyPr/>
          <a:lstStyle/>
          <a:p>
            <a:pPr>
              <a:defRPr/>
            </a:pPr>
            <a:fld id="{68E05888-B29A-46E9-96DE-3C65769533BD}" type="datetimeFigureOut">
              <a:rPr lang="bs-Latn-BA" smtClean="0">
                <a:solidFill>
                  <a:prstClr val="black">
                    <a:tint val="75000"/>
                  </a:prstClr>
                </a:solidFill>
              </a:rPr>
              <a:pPr>
                <a:defRPr/>
              </a:pPr>
              <a:t>11. 7. 2025.</a:t>
            </a:fld>
            <a:endParaRPr lang="bs-Latn-BA">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bs-Latn-BA">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8021C2D-0CF2-4D52-8764-042A8F9825F4}"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24557089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bs-Latn-B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Date Placeholder 3"/>
          <p:cNvSpPr>
            <a:spLocks noGrp="1"/>
          </p:cNvSpPr>
          <p:nvPr>
            <p:ph type="dt" sz="half" idx="10"/>
          </p:nvPr>
        </p:nvSpPr>
        <p:spPr/>
        <p:txBody>
          <a:bodyPr/>
          <a:lstStyle/>
          <a:p>
            <a:pPr>
              <a:defRPr/>
            </a:pPr>
            <a:fld id="{A28829D3-69E4-4944-8A07-1683DBD9D935}" type="datetimeFigureOut">
              <a:rPr lang="bs-Latn-BA" smtClean="0">
                <a:solidFill>
                  <a:prstClr val="black">
                    <a:tint val="75000"/>
                  </a:prstClr>
                </a:solidFill>
              </a:rPr>
              <a:pPr>
                <a:defRPr/>
              </a:pPr>
              <a:t>11. 7. 2025.</a:t>
            </a:fld>
            <a:endParaRPr lang="bs-Latn-BA">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bs-Latn-BA">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15A59A6-D9B3-4A18-8B97-DDB5E0BAA7FA}"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1516606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s-Latn-B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5" name="Date Placeholder 4"/>
          <p:cNvSpPr>
            <a:spLocks noGrp="1"/>
          </p:cNvSpPr>
          <p:nvPr>
            <p:ph type="dt" sz="half" idx="10"/>
          </p:nvPr>
        </p:nvSpPr>
        <p:spPr/>
        <p:txBody>
          <a:bodyPr/>
          <a:lstStyle/>
          <a:p>
            <a:pPr>
              <a:defRPr/>
            </a:pPr>
            <a:fld id="{863BFA45-0BFA-44D6-A057-E19073FD2ABA}" type="datetimeFigureOut">
              <a:rPr lang="bs-Latn-BA" smtClean="0"/>
              <a:pPr>
                <a:defRPr/>
              </a:pPr>
              <a:t>11. 7. 2025.</a:t>
            </a:fld>
            <a:endParaRPr lang="bs-Latn-BA"/>
          </a:p>
        </p:txBody>
      </p:sp>
      <p:sp>
        <p:nvSpPr>
          <p:cNvPr id="6" name="Footer Placeholder 5"/>
          <p:cNvSpPr>
            <a:spLocks noGrp="1"/>
          </p:cNvSpPr>
          <p:nvPr>
            <p:ph type="ftr" sz="quarter" idx="11"/>
          </p:nvPr>
        </p:nvSpPr>
        <p:spPr/>
        <p:txBody>
          <a:bodyPr/>
          <a:lstStyle/>
          <a:p>
            <a:pPr>
              <a:defRPr/>
            </a:pPr>
            <a:endParaRPr lang="bs-Latn-BA"/>
          </a:p>
        </p:txBody>
      </p:sp>
      <p:sp>
        <p:nvSpPr>
          <p:cNvPr id="7" name="Slide Number Placeholder 6"/>
          <p:cNvSpPr>
            <a:spLocks noGrp="1"/>
          </p:cNvSpPr>
          <p:nvPr>
            <p:ph type="sldNum" sz="quarter" idx="12"/>
          </p:nvPr>
        </p:nvSpPr>
        <p:spPr/>
        <p:txBody>
          <a:bodyPr/>
          <a:lstStyle/>
          <a:p>
            <a:pPr>
              <a:defRPr/>
            </a:pPr>
            <a:fld id="{388CFDD5-08F0-420B-A690-C6F3BCABC05F}" type="slidenum">
              <a:rPr lang="bs-Latn-BA" smtClean="0"/>
              <a:pPr>
                <a:defRPr/>
              </a:pPr>
              <a:t>‹#›</a:t>
            </a:fld>
            <a:endParaRPr lang="bs-Latn-BA"/>
          </a:p>
        </p:txBody>
      </p:sp>
    </p:spTree>
    <p:extLst>
      <p:ext uri="{BB962C8B-B14F-4D97-AF65-F5344CB8AC3E}">
        <p14:creationId xmlns:p14="http://schemas.microsoft.com/office/powerpoint/2010/main" val="2161666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bs-Latn-B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7" name="Date Placeholder 6"/>
          <p:cNvSpPr>
            <a:spLocks noGrp="1"/>
          </p:cNvSpPr>
          <p:nvPr>
            <p:ph type="dt" sz="half" idx="10"/>
          </p:nvPr>
        </p:nvSpPr>
        <p:spPr/>
        <p:txBody>
          <a:bodyPr/>
          <a:lstStyle/>
          <a:p>
            <a:pPr>
              <a:defRPr/>
            </a:pPr>
            <a:fld id="{9ABECF98-5CA8-4293-8DD6-F65D523897B1}" type="datetimeFigureOut">
              <a:rPr lang="bs-Latn-BA" smtClean="0"/>
              <a:pPr>
                <a:defRPr/>
              </a:pPr>
              <a:t>11. 7. 2025.</a:t>
            </a:fld>
            <a:endParaRPr lang="bs-Latn-BA"/>
          </a:p>
        </p:txBody>
      </p:sp>
      <p:sp>
        <p:nvSpPr>
          <p:cNvPr id="8" name="Footer Placeholder 7"/>
          <p:cNvSpPr>
            <a:spLocks noGrp="1"/>
          </p:cNvSpPr>
          <p:nvPr>
            <p:ph type="ftr" sz="quarter" idx="11"/>
          </p:nvPr>
        </p:nvSpPr>
        <p:spPr/>
        <p:txBody>
          <a:bodyPr/>
          <a:lstStyle/>
          <a:p>
            <a:pPr>
              <a:defRPr/>
            </a:pPr>
            <a:endParaRPr lang="bs-Latn-BA"/>
          </a:p>
        </p:txBody>
      </p:sp>
      <p:sp>
        <p:nvSpPr>
          <p:cNvPr id="9" name="Slide Number Placeholder 8"/>
          <p:cNvSpPr>
            <a:spLocks noGrp="1"/>
          </p:cNvSpPr>
          <p:nvPr>
            <p:ph type="sldNum" sz="quarter" idx="12"/>
          </p:nvPr>
        </p:nvSpPr>
        <p:spPr/>
        <p:txBody>
          <a:bodyPr/>
          <a:lstStyle/>
          <a:p>
            <a:pPr>
              <a:defRPr/>
            </a:pPr>
            <a:fld id="{1693FECD-9945-4BBA-BD5F-2B46289EA784}" type="slidenum">
              <a:rPr lang="bs-Latn-BA" smtClean="0"/>
              <a:pPr>
                <a:defRPr/>
              </a:pPr>
              <a:t>‹#›</a:t>
            </a:fld>
            <a:endParaRPr lang="bs-Latn-BA"/>
          </a:p>
        </p:txBody>
      </p:sp>
    </p:spTree>
    <p:extLst>
      <p:ext uri="{BB962C8B-B14F-4D97-AF65-F5344CB8AC3E}">
        <p14:creationId xmlns:p14="http://schemas.microsoft.com/office/powerpoint/2010/main" val="511743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s-Latn-BA"/>
          </a:p>
        </p:txBody>
      </p:sp>
      <p:sp>
        <p:nvSpPr>
          <p:cNvPr id="3" name="Date Placeholder 2"/>
          <p:cNvSpPr>
            <a:spLocks noGrp="1"/>
          </p:cNvSpPr>
          <p:nvPr>
            <p:ph type="dt" sz="half" idx="10"/>
          </p:nvPr>
        </p:nvSpPr>
        <p:spPr/>
        <p:txBody>
          <a:bodyPr/>
          <a:lstStyle/>
          <a:p>
            <a:pPr>
              <a:defRPr/>
            </a:pPr>
            <a:fld id="{4E6BA74A-4A11-4E19-91B7-903F74D11C02}" type="datetimeFigureOut">
              <a:rPr lang="bs-Latn-BA" smtClean="0"/>
              <a:pPr>
                <a:defRPr/>
              </a:pPr>
              <a:t>11. 7. 2025.</a:t>
            </a:fld>
            <a:endParaRPr lang="bs-Latn-BA"/>
          </a:p>
        </p:txBody>
      </p:sp>
      <p:sp>
        <p:nvSpPr>
          <p:cNvPr id="4" name="Footer Placeholder 3"/>
          <p:cNvSpPr>
            <a:spLocks noGrp="1"/>
          </p:cNvSpPr>
          <p:nvPr>
            <p:ph type="ftr" sz="quarter" idx="11"/>
          </p:nvPr>
        </p:nvSpPr>
        <p:spPr/>
        <p:txBody>
          <a:bodyPr/>
          <a:lstStyle/>
          <a:p>
            <a:pPr>
              <a:defRPr/>
            </a:pPr>
            <a:endParaRPr lang="bs-Latn-BA"/>
          </a:p>
        </p:txBody>
      </p:sp>
      <p:sp>
        <p:nvSpPr>
          <p:cNvPr id="5" name="Slide Number Placeholder 4"/>
          <p:cNvSpPr>
            <a:spLocks noGrp="1"/>
          </p:cNvSpPr>
          <p:nvPr>
            <p:ph type="sldNum" sz="quarter" idx="12"/>
          </p:nvPr>
        </p:nvSpPr>
        <p:spPr/>
        <p:txBody>
          <a:bodyPr/>
          <a:lstStyle/>
          <a:p>
            <a:pPr>
              <a:defRPr/>
            </a:pPr>
            <a:fld id="{E7DA69F5-4BD3-49B3-A77A-AB618DAC303D}" type="slidenum">
              <a:rPr lang="bs-Latn-BA" smtClean="0"/>
              <a:pPr>
                <a:defRPr/>
              </a:pPr>
              <a:t>‹#›</a:t>
            </a:fld>
            <a:endParaRPr lang="bs-Latn-BA"/>
          </a:p>
        </p:txBody>
      </p:sp>
    </p:spTree>
    <p:extLst>
      <p:ext uri="{BB962C8B-B14F-4D97-AF65-F5344CB8AC3E}">
        <p14:creationId xmlns:p14="http://schemas.microsoft.com/office/powerpoint/2010/main" val="1864171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320DE8A-ABD4-4773-9D55-DA9C42CF09BE}" type="datetimeFigureOut">
              <a:rPr lang="bs-Latn-BA" smtClean="0"/>
              <a:pPr>
                <a:defRPr/>
              </a:pPr>
              <a:t>11. 7. 2025.</a:t>
            </a:fld>
            <a:endParaRPr lang="bs-Latn-BA"/>
          </a:p>
        </p:txBody>
      </p:sp>
      <p:sp>
        <p:nvSpPr>
          <p:cNvPr id="3" name="Footer Placeholder 2"/>
          <p:cNvSpPr>
            <a:spLocks noGrp="1"/>
          </p:cNvSpPr>
          <p:nvPr>
            <p:ph type="ftr" sz="quarter" idx="11"/>
          </p:nvPr>
        </p:nvSpPr>
        <p:spPr/>
        <p:txBody>
          <a:bodyPr/>
          <a:lstStyle/>
          <a:p>
            <a:pPr>
              <a:defRPr/>
            </a:pPr>
            <a:endParaRPr lang="bs-Latn-BA"/>
          </a:p>
        </p:txBody>
      </p:sp>
      <p:sp>
        <p:nvSpPr>
          <p:cNvPr id="4" name="Slide Number Placeholder 3"/>
          <p:cNvSpPr>
            <a:spLocks noGrp="1"/>
          </p:cNvSpPr>
          <p:nvPr>
            <p:ph type="sldNum" sz="quarter" idx="12"/>
          </p:nvPr>
        </p:nvSpPr>
        <p:spPr/>
        <p:txBody>
          <a:bodyPr/>
          <a:lstStyle/>
          <a:p>
            <a:pPr>
              <a:defRPr/>
            </a:pPr>
            <a:fld id="{3AAA0181-EA4E-4816-8259-3527A1FDCA36}" type="slidenum">
              <a:rPr lang="bs-Latn-BA" smtClean="0"/>
              <a:pPr>
                <a:defRPr/>
              </a:pPr>
              <a:t>‹#›</a:t>
            </a:fld>
            <a:endParaRPr lang="bs-Latn-BA"/>
          </a:p>
        </p:txBody>
      </p:sp>
    </p:spTree>
    <p:extLst>
      <p:ext uri="{BB962C8B-B14F-4D97-AF65-F5344CB8AC3E}">
        <p14:creationId xmlns:p14="http://schemas.microsoft.com/office/powerpoint/2010/main" val="2588250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bs-Latn-B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0183688B-D9DA-4E3F-8901-9B02A94DD9B1}" type="datetimeFigureOut">
              <a:rPr lang="bs-Latn-BA" smtClean="0"/>
              <a:pPr>
                <a:defRPr/>
              </a:pPr>
              <a:t>11. 7. 2025.</a:t>
            </a:fld>
            <a:endParaRPr lang="bs-Latn-BA"/>
          </a:p>
        </p:txBody>
      </p:sp>
      <p:sp>
        <p:nvSpPr>
          <p:cNvPr id="6" name="Footer Placeholder 5"/>
          <p:cNvSpPr>
            <a:spLocks noGrp="1"/>
          </p:cNvSpPr>
          <p:nvPr>
            <p:ph type="ftr" sz="quarter" idx="11"/>
          </p:nvPr>
        </p:nvSpPr>
        <p:spPr/>
        <p:txBody>
          <a:bodyPr/>
          <a:lstStyle/>
          <a:p>
            <a:pPr>
              <a:defRPr/>
            </a:pPr>
            <a:endParaRPr lang="bs-Latn-BA"/>
          </a:p>
        </p:txBody>
      </p:sp>
      <p:sp>
        <p:nvSpPr>
          <p:cNvPr id="7" name="Slide Number Placeholder 6"/>
          <p:cNvSpPr>
            <a:spLocks noGrp="1"/>
          </p:cNvSpPr>
          <p:nvPr>
            <p:ph type="sldNum" sz="quarter" idx="12"/>
          </p:nvPr>
        </p:nvSpPr>
        <p:spPr/>
        <p:txBody>
          <a:bodyPr/>
          <a:lstStyle/>
          <a:p>
            <a:pPr>
              <a:defRPr/>
            </a:pPr>
            <a:fld id="{1BD18519-C36F-48DC-86A3-4DD8A85B9AC5}" type="slidenum">
              <a:rPr lang="bs-Latn-BA" smtClean="0"/>
              <a:pPr>
                <a:defRPr/>
              </a:pPr>
              <a:t>‹#›</a:t>
            </a:fld>
            <a:endParaRPr lang="bs-Latn-BA"/>
          </a:p>
        </p:txBody>
      </p:sp>
    </p:spTree>
    <p:extLst>
      <p:ext uri="{BB962C8B-B14F-4D97-AF65-F5344CB8AC3E}">
        <p14:creationId xmlns:p14="http://schemas.microsoft.com/office/powerpoint/2010/main" val="2508238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bs-Latn-B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s-Latn-B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06F4FF17-F7BC-4D3D-86E3-3DF72CC42CE0}" type="datetimeFigureOut">
              <a:rPr lang="bs-Latn-BA" smtClean="0"/>
              <a:pPr>
                <a:defRPr/>
              </a:pPr>
              <a:t>11. 7. 2025.</a:t>
            </a:fld>
            <a:endParaRPr lang="bs-Latn-BA"/>
          </a:p>
        </p:txBody>
      </p:sp>
      <p:sp>
        <p:nvSpPr>
          <p:cNvPr id="6" name="Footer Placeholder 5"/>
          <p:cNvSpPr>
            <a:spLocks noGrp="1"/>
          </p:cNvSpPr>
          <p:nvPr>
            <p:ph type="ftr" sz="quarter" idx="11"/>
          </p:nvPr>
        </p:nvSpPr>
        <p:spPr/>
        <p:txBody>
          <a:bodyPr/>
          <a:lstStyle/>
          <a:p>
            <a:pPr>
              <a:defRPr/>
            </a:pPr>
            <a:endParaRPr lang="bs-Latn-BA"/>
          </a:p>
        </p:txBody>
      </p:sp>
      <p:sp>
        <p:nvSpPr>
          <p:cNvPr id="7" name="Slide Number Placeholder 6"/>
          <p:cNvSpPr>
            <a:spLocks noGrp="1"/>
          </p:cNvSpPr>
          <p:nvPr>
            <p:ph type="sldNum" sz="quarter" idx="12"/>
          </p:nvPr>
        </p:nvSpPr>
        <p:spPr/>
        <p:txBody>
          <a:bodyPr/>
          <a:lstStyle/>
          <a:p>
            <a:pPr>
              <a:defRPr/>
            </a:pPr>
            <a:fld id="{619A8051-40B4-47A6-8953-5581C1F75422}" type="slidenum">
              <a:rPr lang="bs-Latn-BA" smtClean="0"/>
              <a:pPr>
                <a:defRPr/>
              </a:pPr>
              <a:t>‹#›</a:t>
            </a:fld>
            <a:endParaRPr lang="bs-Latn-BA"/>
          </a:p>
        </p:txBody>
      </p:sp>
    </p:spTree>
    <p:extLst>
      <p:ext uri="{BB962C8B-B14F-4D97-AF65-F5344CB8AC3E}">
        <p14:creationId xmlns:p14="http://schemas.microsoft.com/office/powerpoint/2010/main" val="870310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bs-Latn-B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0D57991-E285-4429-8550-A0C77FE43D0A}" type="datetimeFigureOut">
              <a:rPr lang="bs-Latn-BA" smtClean="0"/>
              <a:pPr>
                <a:defRPr/>
              </a:pPr>
              <a:t>11. 7. 2025.</a:t>
            </a:fld>
            <a:endParaRPr lang="bs-Latn-B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bs-Latn-B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3FA2F7E-6897-40C6-8324-B108B4A87DA5}" type="slidenum">
              <a:rPr lang="bs-Latn-BA" smtClean="0"/>
              <a:pPr>
                <a:defRPr/>
              </a:pPr>
              <a:t>‹#›</a:t>
            </a:fld>
            <a:endParaRPr lang="bs-Latn-BA"/>
          </a:p>
        </p:txBody>
      </p:sp>
    </p:spTree>
    <p:extLst>
      <p:ext uri="{BB962C8B-B14F-4D97-AF65-F5344CB8AC3E}">
        <p14:creationId xmlns:p14="http://schemas.microsoft.com/office/powerpoint/2010/main" val="217809409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bs-Latn-B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0D57991-E285-4429-8550-A0C77FE43D0A}" type="datetimeFigureOut">
              <a:rPr lang="bs-Latn-BA" smtClean="0">
                <a:solidFill>
                  <a:prstClr val="black">
                    <a:tint val="75000"/>
                  </a:prstClr>
                </a:solidFill>
              </a:rPr>
              <a:pPr>
                <a:defRPr/>
              </a:pPr>
              <a:t>11. 7. 2025.</a:t>
            </a:fld>
            <a:endParaRPr lang="bs-Latn-BA">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bs-Latn-BA">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3FA2F7E-6897-40C6-8324-B108B4A87DA5}"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4873251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bs-Latn-B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0D57991-E285-4429-8550-A0C77FE43D0A}" type="datetimeFigureOut">
              <a:rPr lang="bs-Latn-BA" smtClean="0">
                <a:solidFill>
                  <a:prstClr val="black">
                    <a:tint val="75000"/>
                  </a:prstClr>
                </a:solidFill>
              </a:rPr>
              <a:pPr>
                <a:defRPr/>
              </a:pPr>
              <a:t>11. 7. 2025.</a:t>
            </a:fld>
            <a:endParaRPr lang="bs-Latn-BA">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bs-Latn-BA">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3FA2F7E-6897-40C6-8324-B108B4A87DA5}" type="slidenum">
              <a:rPr lang="bs-Latn-BA" smtClean="0">
                <a:solidFill>
                  <a:prstClr val="black">
                    <a:tint val="75000"/>
                  </a:prstClr>
                </a:solidFill>
              </a:rPr>
              <a:pPr>
                <a:defRPr/>
              </a:pPr>
              <a:t>‹#›</a:t>
            </a:fld>
            <a:endParaRPr lang="bs-Latn-BA">
              <a:solidFill>
                <a:prstClr val="black">
                  <a:tint val="75000"/>
                </a:prstClr>
              </a:solidFill>
            </a:endParaRPr>
          </a:p>
        </p:txBody>
      </p:sp>
    </p:spTree>
    <p:extLst>
      <p:ext uri="{BB962C8B-B14F-4D97-AF65-F5344CB8AC3E}">
        <p14:creationId xmlns:p14="http://schemas.microsoft.com/office/powerpoint/2010/main" val="214448857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11.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3" Type="http://schemas.openxmlformats.org/officeDocument/2006/relationships/hyperlink" Target="http://www.popis.gov.ba/"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chart" Target="../charts/chart17.xml"/></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jpeg"/><Relationship Id="rId7" Type="http://schemas.openxmlformats.org/officeDocument/2006/relationships/diagramQuickStyle" Target="../diagrams/quickStyle1.xml"/><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chart" Target="../charts/chart18.xml"/><Relationship Id="rId9" Type="http://schemas.microsoft.com/office/2007/relationships/diagramDrawing" Target="../diagrams/drawing1.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chart" Target="../charts/chart19.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chart" Target="../charts/chart20.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chart" Target="../charts/chart21.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chart" Target="../charts/chart2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chart" Target="../charts/chart2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chart" Target="../charts/chart24.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chart" Target="../charts/chart25.xml"/></Relationships>
</file>

<file path=ppt/slides/_rels/slide3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chart" Target="../charts/chart27.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chart" Target="../charts/chart28.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chart" Target="../charts/chart29.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chart" Target="../charts/chart30.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chart" Target="../charts/chart31.xml"/></Relationships>
</file>

<file path=ppt/slides/_rels/slide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chart" Target="../charts/chart32.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chart" Target="../charts/chart33.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chart" Target="../charts/chart34.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chart" Target="../charts/chart35.xml"/><Relationship Id="rId4" Type="http://schemas.openxmlformats.org/officeDocument/2006/relationships/image" Target="../media/image4.jpeg"/></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chart" Target="../charts/chart36.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chart" Target="../charts/chart3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43934" y="1952023"/>
            <a:ext cx="9144000" cy="1476977"/>
          </a:xfrm>
        </p:spPr>
        <p:txBody>
          <a:bodyPr>
            <a:noAutofit/>
          </a:bodyPr>
          <a:lstStyle/>
          <a:p>
            <a:r>
              <a:rPr lang="en-GB" sz="3200" b="1" dirty="0">
                <a:latin typeface="+mn-lt"/>
              </a:rPr>
              <a:t>PUBLIC OPINION POLL</a:t>
            </a:r>
            <a:br>
              <a:rPr lang="en-GB" sz="3200" b="1" dirty="0">
                <a:latin typeface="+mn-lt"/>
              </a:rPr>
            </a:br>
            <a:r>
              <a:rPr lang="en-GB" sz="3200" b="1" dirty="0">
                <a:latin typeface="+mn-lt"/>
              </a:rPr>
              <a:t>Citizens' views on membership of the European Union</a:t>
            </a:r>
            <a:br>
              <a:rPr lang="en-GB" sz="3200" b="1" dirty="0">
                <a:latin typeface="+mn-lt"/>
              </a:rPr>
            </a:br>
            <a:r>
              <a:rPr lang="en-GB" sz="3200" b="1" dirty="0">
                <a:latin typeface="+mn-lt"/>
              </a:rPr>
              <a:t> and the EU integration process</a:t>
            </a:r>
          </a:p>
        </p:txBody>
      </p:sp>
      <p:sp>
        <p:nvSpPr>
          <p:cNvPr id="3" name="Subtitle 2"/>
          <p:cNvSpPr>
            <a:spLocks noGrp="1"/>
          </p:cNvSpPr>
          <p:nvPr>
            <p:ph type="subTitle" idx="1"/>
          </p:nvPr>
        </p:nvSpPr>
        <p:spPr>
          <a:xfrm>
            <a:off x="1770572" y="5273457"/>
            <a:ext cx="9144000" cy="443680"/>
          </a:xfrm>
        </p:spPr>
        <p:txBody>
          <a:bodyPr/>
          <a:lstStyle/>
          <a:p>
            <a:r>
              <a:rPr lang="en-GB" b="1">
                <a:solidFill>
                  <a:schemeClr val="bg1"/>
                </a:solidFill>
                <a:latin typeface="Arial" panose="020B0604020202020204" pitchFamily="34" charset="0"/>
                <a:cs typeface="Arial" panose="020B0604020202020204" pitchFamily="34" charset="0"/>
              </a:rPr>
              <a:t>June 2025</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0888" y="111409"/>
            <a:ext cx="1813106" cy="34020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323834" y="892713"/>
            <a:ext cx="10031104" cy="3754874"/>
          </a:xfrm>
          <a:prstGeom prst="rect">
            <a:avLst/>
          </a:prstGeom>
        </p:spPr>
        <p:txBody>
          <a:bodyPr wrap="square">
            <a:spAutoFit/>
          </a:bodyPr>
          <a:lstStyle/>
          <a:p>
            <a:pPr marL="508000" lvl="1" indent="-342900" algn="just">
              <a:buClr>
                <a:srgbClr val="002060"/>
              </a:buClr>
              <a:buFont typeface="Wingdings" pitchFamily="2" charset="2"/>
              <a:buChar char="§"/>
            </a:pPr>
            <a:r>
              <a:rPr lang="en-GB" sz="1400" dirty="0">
                <a:solidFill>
                  <a:schemeClr val="tx1">
                    <a:lumMod val="85000"/>
                    <a:lumOff val="15000"/>
                  </a:schemeClr>
                </a:solidFill>
                <a:latin typeface="Arial" panose="020B0604020202020204" pitchFamily="34" charset="0"/>
                <a:cs typeface="Arial" panose="020B0604020202020204" pitchFamily="34" charset="0"/>
              </a:rPr>
              <a:t>On average, </a:t>
            </a:r>
            <a:r>
              <a:rPr lang="bs-Latn-BA" sz="1400" dirty="0">
                <a:solidFill>
                  <a:schemeClr val="tx1">
                    <a:lumMod val="85000"/>
                    <a:lumOff val="15000"/>
                  </a:schemeClr>
                </a:solidFill>
                <a:latin typeface="Arial" panose="020B0604020202020204" pitchFamily="34" charset="0"/>
                <a:cs typeface="Arial" panose="020B0604020202020204" pitchFamily="34" charset="0"/>
              </a:rPr>
              <a:t>four</a:t>
            </a:r>
            <a:r>
              <a:rPr lang="en-GB" sz="1400" dirty="0">
                <a:solidFill>
                  <a:schemeClr val="tx1">
                    <a:lumMod val="85000"/>
                    <a:lumOff val="15000"/>
                  </a:schemeClr>
                </a:solidFill>
                <a:latin typeface="Arial" panose="020B0604020202020204" pitchFamily="34" charset="0"/>
                <a:cs typeface="Arial" panose="020B0604020202020204" pitchFamily="34" charset="0"/>
              </a:rPr>
              <a:t> out of </a:t>
            </a:r>
            <a:r>
              <a:rPr lang="bs-Latn-BA" sz="1400" dirty="0">
                <a:solidFill>
                  <a:schemeClr val="tx1">
                    <a:lumMod val="85000"/>
                    <a:lumOff val="15000"/>
                  </a:schemeClr>
                </a:solidFill>
                <a:latin typeface="Arial" panose="020B0604020202020204" pitchFamily="34" charset="0"/>
                <a:cs typeface="Arial" panose="020B0604020202020204" pitchFamily="34" charset="0"/>
              </a:rPr>
              <a:t>ten</a:t>
            </a:r>
            <a:r>
              <a:rPr lang="en-GB" sz="1400" dirty="0">
                <a:solidFill>
                  <a:schemeClr val="tx1">
                    <a:lumMod val="85000"/>
                    <a:lumOff val="15000"/>
                  </a:schemeClr>
                </a:solidFill>
                <a:latin typeface="Arial" panose="020B0604020202020204" pitchFamily="34" charset="0"/>
                <a:cs typeface="Arial" panose="020B0604020202020204" pitchFamily="34" charset="0"/>
              </a:rPr>
              <a:t> BiH residents believe that the fight against corruption is a reform that must be implemented to improve their daily lives. In addition to this reform, other necessary reforms to improve everyday life include Reform of courts and prosecutor's offices, the reduction of tax burdens and the removal of barriers to employment. </a:t>
            </a:r>
          </a:p>
          <a:p>
            <a:pPr marL="508000" lvl="1" indent="-342900" algn="just">
              <a:buClr>
                <a:srgbClr val="002060"/>
              </a:buClr>
              <a:buFont typeface="Wingdings" pitchFamily="2" charset="2"/>
              <a:buChar char="§"/>
            </a:pPr>
            <a:endParaRPr lang="bs-Latn-BA" sz="1400" dirty="0">
              <a:solidFill>
                <a:schemeClr val="tx1">
                  <a:lumMod val="85000"/>
                  <a:lumOff val="15000"/>
                </a:schemeClr>
              </a:solidFill>
              <a:latin typeface="Arial" panose="020B0604020202020204" pitchFamily="34" charset="0"/>
              <a:cs typeface="Arial" panose="020B0604020202020204" pitchFamily="34" charset="0"/>
            </a:endParaRPr>
          </a:p>
          <a:p>
            <a:pPr marL="508000" lvl="1" indent="-342900" algn="just">
              <a:buClr>
                <a:srgbClr val="002060"/>
              </a:buClr>
              <a:buFont typeface="Wingdings" pitchFamily="2" charset="2"/>
              <a:buChar char="§"/>
            </a:pPr>
            <a:r>
              <a:rPr lang="en-GB" sz="1400" dirty="0">
                <a:solidFill>
                  <a:schemeClr val="tx1">
                    <a:lumMod val="85000"/>
                    <a:lumOff val="15000"/>
                  </a:schemeClr>
                </a:solidFill>
                <a:latin typeface="Arial" panose="020B0604020202020204" pitchFamily="34" charset="0"/>
                <a:cs typeface="Arial" panose="020B0604020202020204" pitchFamily="34" charset="0"/>
              </a:rPr>
              <a:t>As in earlier surveys, the people of BiH stated that the EU was interested in BiH's membership mostly because of its natural resources and ensuring peace and stability, </a:t>
            </a:r>
            <a:r>
              <a:rPr lang="bs-Latn-BA" sz="1400" dirty="0">
                <a:solidFill>
                  <a:schemeClr val="tx1">
                    <a:lumMod val="85000"/>
                    <a:lumOff val="15000"/>
                  </a:schemeClr>
                </a:solidFill>
                <a:latin typeface="Arial" panose="020B0604020202020204" pitchFamily="34" charset="0"/>
                <a:cs typeface="Arial" panose="020B0604020202020204" pitchFamily="34" charset="0"/>
              </a:rPr>
              <a:t> </a:t>
            </a:r>
            <a:r>
              <a:rPr lang="en-GB" sz="1400" dirty="0">
                <a:solidFill>
                  <a:schemeClr val="tx1">
                    <a:lumMod val="85000"/>
                    <a:lumOff val="15000"/>
                  </a:schemeClr>
                </a:solidFill>
                <a:latin typeface="Arial" panose="020B0604020202020204" pitchFamily="34" charset="0"/>
                <a:cs typeface="Arial" panose="020B0604020202020204" pitchFamily="34" charset="0"/>
              </a:rPr>
              <a:t>and expanding the European market. </a:t>
            </a:r>
          </a:p>
          <a:p>
            <a:pPr marL="508000" lvl="1" indent="-342900" algn="just">
              <a:buClr>
                <a:srgbClr val="002060"/>
              </a:buClr>
              <a:buFont typeface="Wingdings" pitchFamily="2" charset="2"/>
              <a:buChar char="§"/>
            </a:pPr>
            <a:endParaRPr lang="bs-Latn-BA" altLang="sr-Latn-RS" sz="1400" dirty="0">
              <a:latin typeface="Arial" panose="020B0604020202020204" pitchFamily="34" charset="0"/>
              <a:ea typeface="Times New Roman"/>
              <a:cs typeface="Arial" panose="020B0604020202020204" pitchFamily="34" charset="0"/>
            </a:endParaRPr>
          </a:p>
          <a:p>
            <a:pPr marL="508000" lvl="1" indent="-342900" algn="just">
              <a:buClr>
                <a:srgbClr val="002060"/>
              </a:buClr>
              <a:buFont typeface="Wingdings" pitchFamily="2" charset="2"/>
              <a:buChar char="§"/>
            </a:pPr>
            <a:r>
              <a:rPr lang="en-GB" sz="1400" dirty="0">
                <a:solidFill>
                  <a:schemeClr val="tx1">
                    <a:lumMod val="85000"/>
                    <a:lumOff val="15000"/>
                  </a:schemeClr>
                </a:solidFill>
                <a:latin typeface="Arial" panose="020B0604020202020204" pitchFamily="34" charset="0"/>
                <a:ea typeface="Arial"/>
                <a:cs typeface="Arial" panose="020B0604020202020204" pitchFamily="34" charset="0"/>
              </a:rPr>
              <a:t>As in 2024, slightly less than half of the residents of BiH view the future of the EU as grounded in strong internal relations and continued enlargement. This opinion was expressed by 53.4% of respondents from the FBiH and 31.2% of the RS. One in three residents in the RS believe that either the EU as an integration will not survive (31.6%) or the EU will undergo a kind of block division (21.1%).  </a:t>
            </a:r>
          </a:p>
          <a:p>
            <a:pPr marL="508000" lvl="1" indent="-342900" algn="just">
              <a:buClr>
                <a:srgbClr val="002060"/>
              </a:buClr>
              <a:buFont typeface="Wingdings" pitchFamily="2" charset="2"/>
              <a:buChar char="§"/>
            </a:pPr>
            <a:endParaRPr lang="hr-BA" altLang="sr-Latn-RS" sz="1400" dirty="0">
              <a:solidFill>
                <a:schemeClr val="tx1">
                  <a:lumMod val="85000"/>
                  <a:lumOff val="15000"/>
                </a:schemeClr>
              </a:solidFill>
              <a:latin typeface="Arial" panose="020B0604020202020204" pitchFamily="34" charset="0"/>
              <a:ea typeface="Times New Roman"/>
              <a:cs typeface="Arial" panose="020B0604020202020204" pitchFamily="34" charset="0"/>
            </a:endParaRPr>
          </a:p>
          <a:p>
            <a:pPr marL="508000" lvl="1" indent="-342900" algn="just">
              <a:buClr>
                <a:srgbClr val="002060"/>
              </a:buClr>
              <a:buFont typeface="Wingdings" pitchFamily="2" charset="2"/>
              <a:buChar char="§"/>
            </a:pPr>
            <a:r>
              <a:rPr lang="en-GB" sz="1400" dirty="0">
                <a:solidFill>
                  <a:schemeClr val="tx1">
                    <a:lumMod val="85000"/>
                    <a:lumOff val="15000"/>
                  </a:schemeClr>
                </a:solidFill>
                <a:latin typeface="Arial" panose="020B0604020202020204" pitchFamily="34" charset="0"/>
                <a:ea typeface="Arial"/>
                <a:cs typeface="Arial" panose="020B0604020202020204" pitchFamily="34" charset="0"/>
              </a:rPr>
              <a:t>According to 42.4% of BiH residents, the young people would benefit the most from membership in the EU. Politicians are still second, followed by students and researchers. Entrepreneurs came in fourth place for the first time, with a 1.2% decline compared to 2024. </a:t>
            </a:r>
            <a:r>
              <a:rPr lang="en-GB" sz="1400" dirty="0">
                <a:latin typeface="Arial" panose="020B0604020202020204" pitchFamily="34" charset="0"/>
                <a:ea typeface="Arial"/>
                <a:cs typeface="Arial" panose="020B0604020202020204" pitchFamily="34" charset="0"/>
              </a:rPr>
              <a:t>Residents of the RS, far more than those of the FBiH, believe that politicians will benefit the most from BiH’s accession to the EU (25.3% vs 15.2%) while fewer believe that young people will benefit (34.1% vs 46.9%). </a:t>
            </a:r>
            <a:r>
              <a:rPr lang="en-GB" sz="1400" dirty="0">
                <a:solidFill>
                  <a:schemeClr val="tx1">
                    <a:lumMod val="85000"/>
                    <a:lumOff val="15000"/>
                  </a:schemeClr>
                </a:solidFill>
                <a:latin typeface="Arial" panose="020B0604020202020204" pitchFamily="34" charset="0"/>
                <a:ea typeface="Arial"/>
                <a:cs typeface="Arial" panose="020B0604020202020204" pitchFamily="34" charset="0"/>
              </a:rPr>
              <a:t>According to the residents of BiH, farmers would benefit the least from BiH joining the EU (4.8%).</a:t>
            </a:r>
          </a:p>
        </p:txBody>
      </p:sp>
      <p:sp>
        <p:nvSpPr>
          <p:cNvPr id="6" name="Title 15"/>
          <p:cNvSpPr txBox="1">
            <a:spLocks/>
          </p:cNvSpPr>
          <p:nvPr/>
        </p:nvSpPr>
        <p:spPr>
          <a:xfrm>
            <a:off x="1558347" y="365390"/>
            <a:ext cx="9796591" cy="369332"/>
          </a:xfrm>
          <a:prstGeom prst="rect">
            <a:avLst/>
          </a:prstGeom>
          <a:solidFill>
            <a:schemeClr val="accent4"/>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cap="all">
                <a:solidFill>
                  <a:schemeClr val="tx1">
                    <a:lumMod val="85000"/>
                    <a:lumOff val="15000"/>
                  </a:schemeClr>
                </a:solidFill>
                <a:latin typeface="Arial" panose="020B0604020202020204" pitchFamily="34" charset="0"/>
                <a:cs typeface="Arial" panose="020B0604020202020204" pitchFamily="34" charset="0"/>
              </a:rPr>
              <a:t>MAIN FINDINGS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38270"/>
            <a:ext cx="1445565" cy="271239"/>
          </a:xfrm>
          <a:prstGeom prst="rect">
            <a:avLst/>
          </a:prstGeom>
        </p:spPr>
      </p:pic>
    </p:spTree>
    <p:extLst>
      <p:ext uri="{BB962C8B-B14F-4D97-AF65-F5344CB8AC3E}">
        <p14:creationId xmlns:p14="http://schemas.microsoft.com/office/powerpoint/2010/main" val="4109415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323834" y="855187"/>
            <a:ext cx="10031104" cy="4601260"/>
          </a:xfrm>
          <a:prstGeom prst="rect">
            <a:avLst/>
          </a:prstGeom>
        </p:spPr>
        <p:txBody>
          <a:bodyPr wrap="square">
            <a:spAutoFit/>
          </a:bodyPr>
          <a:lstStyle/>
          <a:p>
            <a:pPr marL="508000" lvl="1" indent="-342900" algn="just">
              <a:buClr>
                <a:srgbClr val="4472C4">
                  <a:lumMod val="50000"/>
                </a:srgbClr>
              </a:buClr>
              <a:buFont typeface="Wingdings" pitchFamily="2" charset="2"/>
              <a:buChar char="§"/>
            </a:pPr>
            <a:r>
              <a:rPr lang="en-GB" sz="1400" dirty="0">
                <a:solidFill>
                  <a:schemeClr val="tx1">
                    <a:lumMod val="85000"/>
                    <a:lumOff val="15000"/>
                  </a:schemeClr>
                </a:solidFill>
                <a:latin typeface="Arial" panose="020B0604020202020204" pitchFamily="34" charset="0"/>
                <a:ea typeface="Arial"/>
                <a:cs typeface="Arial" panose="020B0604020202020204" pitchFamily="34" charset="0"/>
              </a:rPr>
              <a:t>The greatest barrier to EU membership is perceived to be the politicisation of the integration process, followed by resistance to change and objective obstacles, such as the need for comprehensive reforms across all areas of life. Residents of the </a:t>
            </a:r>
            <a:r>
              <a:rPr lang="en-GB" sz="1400" dirty="0" err="1">
                <a:solidFill>
                  <a:schemeClr val="tx1">
                    <a:lumMod val="85000"/>
                    <a:lumOff val="15000"/>
                  </a:schemeClr>
                </a:solidFill>
                <a:latin typeface="Arial" panose="020B0604020202020204" pitchFamily="34" charset="0"/>
                <a:ea typeface="Arial"/>
                <a:cs typeface="Arial" panose="020B0604020202020204" pitchFamily="34" charset="0"/>
              </a:rPr>
              <a:t>Republika</a:t>
            </a:r>
            <a:r>
              <a:rPr lang="en-GB" sz="1400" dirty="0">
                <a:solidFill>
                  <a:schemeClr val="tx1">
                    <a:lumMod val="85000"/>
                    <a:lumOff val="15000"/>
                  </a:schemeClr>
                </a:solidFill>
                <a:latin typeface="Arial" panose="020B0604020202020204" pitchFamily="34" charset="0"/>
                <a:ea typeface="Arial"/>
                <a:cs typeface="Arial" panose="020B0604020202020204" pitchFamily="34" charset="0"/>
              </a:rPr>
              <a:t> Srpska view the current state of the EU as the third most significant obstacle to BiH’s integration in the EU, while in the Federation of BiH, resident’s opinions align with those at the national level.</a:t>
            </a:r>
          </a:p>
          <a:p>
            <a:pPr marL="508000" lvl="1" indent="-342900" algn="just">
              <a:buClr>
                <a:srgbClr val="4472C4">
                  <a:lumMod val="50000"/>
                </a:srgbClr>
              </a:buClr>
              <a:buFont typeface="Wingdings" pitchFamily="2" charset="2"/>
              <a:buChar char="§"/>
            </a:pPr>
            <a:endParaRPr lang="bs-Latn-BA" altLang="sr-Latn-RS" sz="1400" dirty="0">
              <a:latin typeface="Arial" panose="020B0604020202020204" pitchFamily="34" charset="0"/>
              <a:ea typeface="Times New Roman"/>
              <a:cs typeface="Arial" panose="020B0604020202020204" pitchFamily="34" charset="0"/>
            </a:endParaRPr>
          </a:p>
          <a:p>
            <a:pPr marL="508000" lvl="1" indent="-342900" algn="just">
              <a:buClr>
                <a:srgbClr val="4472C4">
                  <a:lumMod val="50000"/>
                </a:srgbClr>
              </a:buClr>
              <a:buFont typeface="Wingdings" pitchFamily="2" charset="2"/>
              <a:buChar char="§"/>
            </a:pPr>
            <a:r>
              <a:rPr lang="en-GB" sz="1400" dirty="0">
                <a:latin typeface="Arial" panose="020B0604020202020204" pitchFamily="34" charset="0"/>
                <a:ea typeface="Arial"/>
                <a:cs typeface="Arial" panose="020B0604020202020204" pitchFamily="34" charset="0"/>
              </a:rPr>
              <a:t>Half of the citizens are familiar with or have heard of the Directorate for European Integration. Familiarity is higher in the Federation of BiH at 55.4% compared to 46.8% in the </a:t>
            </a:r>
            <a:r>
              <a:rPr lang="en-GB" sz="1400" dirty="0" err="1">
                <a:latin typeface="Arial" panose="020B0604020202020204" pitchFamily="34" charset="0"/>
                <a:ea typeface="Arial"/>
                <a:cs typeface="Arial" panose="020B0604020202020204" pitchFamily="34" charset="0"/>
              </a:rPr>
              <a:t>Republika</a:t>
            </a:r>
            <a:r>
              <a:rPr lang="en-GB" sz="1400" dirty="0">
                <a:latin typeface="Arial" panose="020B0604020202020204" pitchFamily="34" charset="0"/>
                <a:ea typeface="Arial"/>
                <a:cs typeface="Arial" panose="020B0604020202020204" pitchFamily="34" charset="0"/>
              </a:rPr>
              <a:t> Srpska.</a:t>
            </a:r>
          </a:p>
          <a:p>
            <a:pPr marL="508000" indent="-342900" algn="just">
              <a:buClr>
                <a:srgbClr val="4472C4">
                  <a:lumMod val="50000"/>
                </a:srgbClr>
              </a:buClr>
              <a:buFont typeface="Wingdings" pitchFamily="2" charset="2"/>
              <a:buChar char="§"/>
            </a:pPr>
            <a:endParaRPr lang="bs-Latn-BA" altLang="sr-Latn-RS" sz="1100" dirty="0">
              <a:latin typeface="Arial" panose="020B0604020202020204" pitchFamily="34" charset="0"/>
              <a:ea typeface="Times New Roman"/>
              <a:cs typeface="Arial" panose="020B0604020202020204" pitchFamily="34" charset="0"/>
            </a:endParaRPr>
          </a:p>
          <a:p>
            <a:pPr marL="508000" indent="-342900" algn="just">
              <a:buClr>
                <a:srgbClr val="4472C4">
                  <a:lumMod val="50000"/>
                </a:srgbClr>
              </a:buClr>
              <a:buFont typeface="Wingdings" pitchFamily="2" charset="2"/>
              <a:buChar char="§"/>
            </a:pPr>
            <a:r>
              <a:rPr lang="en-GB" sz="1400" dirty="0">
                <a:latin typeface="Arial" panose="020B0604020202020204" pitchFamily="34" charset="0"/>
                <a:ea typeface="Arial"/>
                <a:cs typeface="Arial" panose="020B0604020202020204" pitchFamily="34" charset="0"/>
              </a:rPr>
              <a:t>As in 2023, in 2025 the topics that interest the citizens of Bosnia and Herzegovina in the media, regarding the European integration process, include the impact of European integration on their daily lives, the possibility of accessing EU financial assistance, reforms within the integration process, and the benefits of EU integration. The impact of the European integration process on the daily lives of citizens is equally important to residents of both Entities and the Brčko District. </a:t>
            </a:r>
          </a:p>
          <a:p>
            <a:pPr marL="508000" indent="-342900" algn="just">
              <a:buClr>
                <a:srgbClr val="4472C4">
                  <a:lumMod val="50000"/>
                </a:srgbClr>
              </a:buClr>
              <a:buFont typeface="Wingdings" pitchFamily="2" charset="2"/>
              <a:buChar char="§"/>
            </a:pPr>
            <a:endParaRPr lang="hr-BA" altLang="sr-Latn-RS" sz="1100" dirty="0">
              <a:latin typeface="Arial" panose="020B0604020202020204" pitchFamily="34" charset="0"/>
              <a:ea typeface="Times New Roman"/>
              <a:cs typeface="Arial" panose="020B0604020202020204" pitchFamily="34" charset="0"/>
            </a:endParaRPr>
          </a:p>
          <a:p>
            <a:pPr marL="508000" indent="-342900" algn="just">
              <a:buClr>
                <a:srgbClr val="4472C4">
                  <a:lumMod val="50000"/>
                </a:srgbClr>
              </a:buClr>
              <a:buFont typeface="Wingdings" pitchFamily="2" charset="2"/>
              <a:buChar char="§"/>
            </a:pPr>
            <a:endParaRPr lang="hr-BA" altLang="sr-Latn-RS" sz="1100" dirty="0">
              <a:latin typeface="Arial" panose="020B0604020202020204" pitchFamily="34" charset="0"/>
              <a:ea typeface="Times New Roman"/>
              <a:cs typeface="Arial" panose="020B0604020202020204" pitchFamily="34" charset="0"/>
            </a:endParaRPr>
          </a:p>
          <a:p>
            <a:pPr marL="508000" indent="-342900" algn="just">
              <a:buClr>
                <a:srgbClr val="4472C4">
                  <a:lumMod val="50000"/>
                </a:srgbClr>
              </a:buClr>
              <a:buFont typeface="Wingdings" pitchFamily="2" charset="2"/>
              <a:buChar char="§"/>
            </a:pPr>
            <a:r>
              <a:rPr lang="en-GB" sz="1400" dirty="0">
                <a:latin typeface="Arial" panose="020B0604020202020204" pitchFamily="34" charset="0"/>
                <a:ea typeface="Arial"/>
                <a:cs typeface="Arial" panose="020B0604020202020204" pitchFamily="34" charset="0"/>
              </a:rPr>
              <a:t>The primary sources of information about EU integration are TV and the Internet, and the print  is most often used as a supplementary media.  </a:t>
            </a:r>
          </a:p>
          <a:p>
            <a:pPr marL="508000" indent="-342900" algn="just">
              <a:buClr>
                <a:srgbClr val="4472C4">
                  <a:lumMod val="50000"/>
                </a:srgbClr>
              </a:buClr>
              <a:buFont typeface="Wingdings" pitchFamily="2" charset="2"/>
              <a:buChar char="§"/>
            </a:pPr>
            <a:endParaRPr lang="hr-BA" altLang="sr-Latn-RS" sz="1100" dirty="0">
              <a:latin typeface="Arial" panose="020B0604020202020204" pitchFamily="34" charset="0"/>
              <a:ea typeface="Times New Roman"/>
              <a:cs typeface="Arial" panose="020B0604020202020204" pitchFamily="34" charset="0"/>
            </a:endParaRPr>
          </a:p>
          <a:p>
            <a:pPr marL="508000" indent="-342900" algn="just">
              <a:buClr>
                <a:srgbClr val="4472C4">
                  <a:lumMod val="50000"/>
                </a:srgbClr>
              </a:buClr>
              <a:buFont typeface="Wingdings" pitchFamily="2" charset="2"/>
              <a:buChar char="§"/>
            </a:pPr>
            <a:r>
              <a:rPr lang="en-GB" sz="1400" dirty="0">
                <a:latin typeface="Arial" panose="020B0604020202020204" pitchFamily="34" charset="0"/>
                <a:ea typeface="Arial"/>
                <a:cs typeface="Arial" panose="020B0604020202020204" pitchFamily="34" charset="0"/>
              </a:rPr>
              <a:t>Most BiH residents (58.4%) recognised the EU is the country's biggest donor of funding. This opinion is shared by 65.6% of the FBiH residents and 44.2% of the RS residents. According to the BiH residents, the second largest donor is Turkey (in the FBiH 18.7%), and Russia (19.1%) in the RS and this year also China (19.1%).</a:t>
            </a:r>
          </a:p>
        </p:txBody>
      </p:sp>
      <p:sp>
        <p:nvSpPr>
          <p:cNvPr id="6" name="Title 15"/>
          <p:cNvSpPr>
            <a:spLocks noGrp="1"/>
          </p:cNvSpPr>
          <p:nvPr>
            <p:ph type="title"/>
          </p:nvPr>
        </p:nvSpPr>
        <p:spPr>
          <a:xfrm>
            <a:off x="1558347" y="365390"/>
            <a:ext cx="9796591" cy="369332"/>
          </a:xfrm>
          <a:prstGeom prst="rect">
            <a:avLst/>
          </a:prstGeom>
          <a:solidFill>
            <a:schemeClr val="accent4"/>
          </a:solidFill>
        </p:spPr>
        <p:txBody>
          <a:bodyPr wrap="square">
            <a:spAutoFit/>
          </a:bodyPr>
          <a:lstStyle/>
          <a:p>
            <a:r>
              <a:rPr lang="en-GB" sz="2000" cap="all">
                <a:solidFill>
                  <a:schemeClr val="tx1">
                    <a:lumMod val="85000"/>
                    <a:lumOff val="15000"/>
                  </a:schemeClr>
                </a:solidFill>
                <a:latin typeface="Arial" panose="020B0604020202020204" pitchFamily="34" charset="0"/>
                <a:cs typeface="Arial" panose="020B0604020202020204" pitchFamily="34" charset="0"/>
              </a:rPr>
              <a:t>MAIN FINDINGS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46434"/>
            <a:ext cx="1445565" cy="271239"/>
          </a:xfrm>
          <a:prstGeom prst="rect">
            <a:avLst/>
          </a:prstGeom>
        </p:spPr>
      </p:pic>
    </p:spTree>
    <p:extLst>
      <p:ext uri="{BB962C8B-B14F-4D97-AF65-F5344CB8AC3E}">
        <p14:creationId xmlns:p14="http://schemas.microsoft.com/office/powerpoint/2010/main" val="407991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323834" y="855187"/>
            <a:ext cx="10031104" cy="2416046"/>
          </a:xfrm>
          <a:prstGeom prst="rect">
            <a:avLst/>
          </a:prstGeom>
        </p:spPr>
        <p:txBody>
          <a:bodyPr wrap="square">
            <a:spAutoFit/>
          </a:bodyPr>
          <a:lstStyle/>
          <a:p>
            <a:pPr marL="508000" lvl="1" indent="-342900" algn="just">
              <a:buClr>
                <a:srgbClr val="4472C4">
                  <a:lumMod val="50000"/>
                </a:srgbClr>
              </a:buClr>
              <a:buFont typeface="Wingdings" pitchFamily="2" charset="2"/>
              <a:buChar char="§"/>
            </a:pPr>
            <a:r>
              <a:rPr lang="en-GB" sz="1400" dirty="0">
                <a:latin typeface="Arial" panose="020B0604020202020204" pitchFamily="34" charset="0"/>
                <a:ea typeface="Arial"/>
                <a:cs typeface="Arial" panose="020B0604020202020204" pitchFamily="34" charset="0"/>
              </a:rPr>
              <a:t>34% of people believe that BiH will join the EU in a maximum of 10 years. People in the FBiH are more optimistic than those in the RS (38.7% vs. 26.3%). The percentage of citizens of BiH who believe the country will never join the EU has increased by 4.5%, with 23.0% in the Federation of BiH compared to 39.2% in the </a:t>
            </a:r>
            <a:r>
              <a:rPr lang="en-GB" sz="1400" dirty="0" err="1">
                <a:latin typeface="Arial" panose="020B0604020202020204" pitchFamily="34" charset="0"/>
                <a:ea typeface="Arial"/>
                <a:cs typeface="Arial" panose="020B0604020202020204" pitchFamily="34" charset="0"/>
              </a:rPr>
              <a:t>Republika</a:t>
            </a:r>
            <a:r>
              <a:rPr lang="en-GB" sz="1400" dirty="0">
                <a:latin typeface="Arial" panose="020B0604020202020204" pitchFamily="34" charset="0"/>
                <a:ea typeface="Arial"/>
                <a:cs typeface="Arial" panose="020B0604020202020204" pitchFamily="34" charset="0"/>
              </a:rPr>
              <a:t> Srpska. </a:t>
            </a:r>
          </a:p>
          <a:p>
            <a:pPr marL="508000" indent="-342900" algn="just">
              <a:buClr>
                <a:srgbClr val="4472C4">
                  <a:lumMod val="50000"/>
                </a:srgbClr>
              </a:buClr>
              <a:buFont typeface="Wingdings" pitchFamily="2" charset="2"/>
              <a:buChar char="§"/>
            </a:pPr>
            <a:endParaRPr lang="hr-BA" altLang="sr-Latn-RS" sz="1100" dirty="0">
              <a:latin typeface="Arial" panose="020B0604020202020204" pitchFamily="34" charset="0"/>
              <a:ea typeface="Times New Roman"/>
              <a:cs typeface="Arial" panose="020B0604020202020204" pitchFamily="34" charset="0"/>
            </a:endParaRPr>
          </a:p>
          <a:p>
            <a:pPr marL="508000" lvl="1" indent="-342900" algn="just">
              <a:buClr>
                <a:srgbClr val="4472C4">
                  <a:lumMod val="50000"/>
                </a:srgbClr>
              </a:buClr>
              <a:buFont typeface="Wingdings" pitchFamily="2" charset="2"/>
              <a:buChar char="§"/>
            </a:pPr>
            <a:r>
              <a:rPr lang="en-GB" sz="1400" dirty="0">
                <a:latin typeface="Arial" panose="020B0604020202020204" pitchFamily="34" charset="0"/>
                <a:ea typeface="Arial"/>
                <a:cs typeface="Arial" panose="020B0604020202020204" pitchFamily="34" charset="0"/>
              </a:rPr>
              <a:t>51.5% of citizens of BiH believe that the European path of BiH has no alternative. </a:t>
            </a:r>
          </a:p>
          <a:p>
            <a:pPr marL="508000" lvl="1" indent="-342900" algn="just">
              <a:buClr>
                <a:srgbClr val="4472C4">
                  <a:lumMod val="50000"/>
                </a:srgbClr>
              </a:buClr>
              <a:buFont typeface="Wingdings" pitchFamily="2" charset="2"/>
              <a:buChar char="§"/>
            </a:pPr>
            <a:endParaRPr lang="bs-Latn-BA" altLang="sr-Latn-RS" sz="1400" dirty="0">
              <a:latin typeface="Arial" panose="020B0604020202020204" pitchFamily="34" charset="0"/>
              <a:ea typeface="Times New Roman"/>
              <a:cs typeface="Arial" panose="020B0604020202020204" pitchFamily="34" charset="0"/>
            </a:endParaRPr>
          </a:p>
          <a:p>
            <a:pPr marL="508000" lvl="1" indent="-342900" algn="just">
              <a:buClr>
                <a:srgbClr val="4472C4">
                  <a:lumMod val="50000"/>
                </a:srgbClr>
              </a:buClr>
              <a:buFont typeface="Wingdings" pitchFamily="2" charset="2"/>
              <a:buChar char="§"/>
            </a:pPr>
            <a:r>
              <a:rPr lang="en-GB" sz="1400" dirty="0">
                <a:latin typeface="Arial" panose="020B0604020202020204" pitchFamily="34" charset="0"/>
                <a:ea typeface="Arial"/>
                <a:cs typeface="Arial" panose="020B0604020202020204" pitchFamily="34" charset="0"/>
              </a:rPr>
              <a:t>Two</a:t>
            </a:r>
            <a:r>
              <a:rPr lang="bs-Latn-BA" sz="1400" dirty="0">
                <a:latin typeface="Arial" panose="020B0604020202020204" pitchFamily="34" charset="0"/>
                <a:ea typeface="Arial"/>
                <a:cs typeface="Arial" panose="020B0604020202020204" pitchFamily="34" charset="0"/>
              </a:rPr>
              <a:t> </a:t>
            </a:r>
            <a:r>
              <a:rPr lang="en-GB" sz="1400" dirty="0">
                <a:latin typeface="Arial" panose="020B0604020202020204" pitchFamily="34" charset="0"/>
                <a:ea typeface="Arial"/>
                <a:cs typeface="Arial" panose="020B0604020202020204" pitchFamily="34" charset="0"/>
              </a:rPr>
              <a:t>fifths of the citizens of BiH believe that the economy, market development and agriculture are the most important for improvement under IPA support. In addition to the economic area, the rule of law and the fight against corruption have equal importance for citizens (both 40%).</a:t>
            </a:r>
          </a:p>
          <a:p>
            <a:pPr marL="508000" lvl="1" indent="-342900" algn="just">
              <a:buClr>
                <a:srgbClr val="4472C4">
                  <a:lumMod val="50000"/>
                </a:srgbClr>
              </a:buClr>
              <a:buFont typeface="Wingdings" pitchFamily="2" charset="2"/>
              <a:buChar char="§"/>
            </a:pPr>
            <a:endParaRPr lang="hr-BA" altLang="sr-Latn-RS" sz="1400" dirty="0">
              <a:latin typeface="Arial" panose="020B0604020202020204" pitchFamily="34" charset="0"/>
              <a:ea typeface="Times New Roman"/>
              <a:cs typeface="Arial" panose="020B0604020202020204" pitchFamily="34" charset="0"/>
            </a:endParaRPr>
          </a:p>
          <a:p>
            <a:pPr marL="508000" lvl="1" indent="-342900" algn="just">
              <a:buClr>
                <a:srgbClr val="4472C4">
                  <a:lumMod val="50000"/>
                </a:srgbClr>
              </a:buClr>
              <a:buFont typeface="Wingdings" pitchFamily="2" charset="2"/>
              <a:buChar char="§"/>
            </a:pPr>
            <a:r>
              <a:rPr lang="en-GB" sz="1400" dirty="0">
                <a:latin typeface="Arial" panose="020B0604020202020204" pitchFamily="34" charset="0"/>
                <a:ea typeface="Arial"/>
                <a:cs typeface="Arial" panose="020B0604020202020204" pitchFamily="34" charset="0"/>
              </a:rPr>
              <a:t>53% of citizens of BiH have heard of territorial cooperation programmes (cross-border, transnational, interregional).</a:t>
            </a:r>
          </a:p>
        </p:txBody>
      </p:sp>
      <p:sp>
        <p:nvSpPr>
          <p:cNvPr id="6" name="Title 15"/>
          <p:cNvSpPr>
            <a:spLocks noGrp="1"/>
          </p:cNvSpPr>
          <p:nvPr>
            <p:ph type="title"/>
          </p:nvPr>
        </p:nvSpPr>
        <p:spPr>
          <a:xfrm>
            <a:off x="1558347" y="365390"/>
            <a:ext cx="9796591" cy="369332"/>
          </a:xfrm>
          <a:prstGeom prst="rect">
            <a:avLst/>
          </a:prstGeom>
          <a:solidFill>
            <a:schemeClr val="accent4"/>
          </a:solidFill>
        </p:spPr>
        <p:txBody>
          <a:bodyPr wrap="square">
            <a:spAutoFit/>
          </a:bodyPr>
          <a:lstStyle/>
          <a:p>
            <a:r>
              <a:rPr lang="en-GB" sz="2000" cap="all">
                <a:solidFill>
                  <a:schemeClr val="tx1">
                    <a:lumMod val="85000"/>
                    <a:lumOff val="15000"/>
                  </a:schemeClr>
                </a:solidFill>
                <a:latin typeface="Arial" panose="020B0604020202020204" pitchFamily="34" charset="0"/>
                <a:cs typeface="Arial" panose="020B0604020202020204" pitchFamily="34" charset="0"/>
              </a:rPr>
              <a:t>MAIN FINDINGS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46434"/>
            <a:ext cx="1445565" cy="271239"/>
          </a:xfrm>
          <a:prstGeom prst="rect">
            <a:avLst/>
          </a:prstGeom>
        </p:spPr>
      </p:pic>
    </p:spTree>
    <p:extLst>
      <p:ext uri="{BB962C8B-B14F-4D97-AF65-F5344CB8AC3E}">
        <p14:creationId xmlns:p14="http://schemas.microsoft.com/office/powerpoint/2010/main" val="2125132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994010" y="2408748"/>
            <a:ext cx="5824403" cy="1200329"/>
          </a:xfrm>
          <a:prstGeom prst="rect">
            <a:avLst/>
          </a:prstGeom>
          <a:noFill/>
        </p:spPr>
        <p:txBody>
          <a:bodyPr wrap="square" rtlCol="0" anchor="ctr">
            <a:spAutoFit/>
          </a:bodyPr>
          <a:lstStyle/>
          <a:p>
            <a:pPr algn="ctr"/>
            <a:r>
              <a:rPr lang="en-GB" sz="3600" b="1">
                <a:solidFill>
                  <a:schemeClr val="tx1">
                    <a:lumMod val="85000"/>
                    <a:lumOff val="15000"/>
                  </a:schemeClr>
                </a:solidFill>
                <a:latin typeface="Arial" panose="020B0604020202020204" pitchFamily="34" charset="0"/>
                <a:cs typeface="Arial" panose="020B0604020202020204" pitchFamily="34" charset="0"/>
              </a:rPr>
              <a:t>SURVEY FINDINGS </a:t>
            </a:r>
          </a:p>
          <a:p>
            <a:pPr algn="ctr"/>
            <a:r>
              <a:rPr lang="en-GB" sz="3600" b="1">
                <a:solidFill>
                  <a:schemeClr val="tx1">
                    <a:lumMod val="85000"/>
                    <a:lumOff val="15000"/>
                  </a:schemeClr>
                </a:solidFill>
                <a:latin typeface="Arial" panose="020B0604020202020204" pitchFamily="34" charset="0"/>
                <a:cs typeface="Arial" panose="020B0604020202020204" pitchFamily="34" charset="0"/>
              </a:rPr>
              <a:t>2025</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grpSp>
        <p:nvGrpSpPr>
          <p:cNvPr id="9" name="Group 8"/>
          <p:cNvGrpSpPr/>
          <p:nvPr/>
        </p:nvGrpSpPr>
        <p:grpSpPr>
          <a:xfrm>
            <a:off x="7524536" y="1834395"/>
            <a:ext cx="3242206" cy="2257605"/>
            <a:chOff x="2840038" y="4846638"/>
            <a:chExt cx="555625" cy="509587"/>
          </a:xfrm>
          <a:solidFill>
            <a:schemeClr val="accent1"/>
          </a:solidFill>
        </p:grpSpPr>
        <p:sp>
          <p:nvSpPr>
            <p:cNvPr id="11" name="Freeform 269"/>
            <p:cNvSpPr>
              <a:spLocks/>
            </p:cNvSpPr>
            <p:nvPr/>
          </p:nvSpPr>
          <p:spPr bwMode="auto">
            <a:xfrm>
              <a:off x="3046413" y="5264150"/>
              <a:ext cx="177800" cy="92075"/>
            </a:xfrm>
            <a:custGeom>
              <a:avLst/>
              <a:gdLst>
                <a:gd name="T0" fmla="*/ 43 w 47"/>
                <a:gd name="T1" fmla="*/ 24 h 24"/>
                <a:gd name="T2" fmla="*/ 40 w 47"/>
                <a:gd name="T3" fmla="*/ 23 h 24"/>
                <a:gd name="T4" fmla="*/ 24 w 47"/>
                <a:gd name="T5" fmla="*/ 9 h 24"/>
                <a:gd name="T6" fmla="*/ 7 w 47"/>
                <a:gd name="T7" fmla="*/ 23 h 24"/>
                <a:gd name="T8" fmla="*/ 2 w 47"/>
                <a:gd name="T9" fmla="*/ 22 h 24"/>
                <a:gd name="T10" fmla="*/ 2 w 47"/>
                <a:gd name="T11" fmla="*/ 16 h 24"/>
                <a:gd name="T12" fmla="*/ 21 w 47"/>
                <a:gd name="T13" fmla="*/ 1 h 24"/>
                <a:gd name="T14" fmla="*/ 26 w 47"/>
                <a:gd name="T15" fmla="*/ 1 h 24"/>
                <a:gd name="T16" fmla="*/ 45 w 47"/>
                <a:gd name="T17" fmla="*/ 16 h 24"/>
                <a:gd name="T18" fmla="*/ 46 w 47"/>
                <a:gd name="T19" fmla="*/ 22 h 24"/>
                <a:gd name="T20" fmla="*/ 43 w 47"/>
                <a:gd name="T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24">
                  <a:moveTo>
                    <a:pt x="43" y="24"/>
                  </a:moveTo>
                  <a:cubicBezTo>
                    <a:pt x="42" y="24"/>
                    <a:pt x="41" y="23"/>
                    <a:pt x="40" y="23"/>
                  </a:cubicBezTo>
                  <a:cubicBezTo>
                    <a:pt x="24" y="9"/>
                    <a:pt x="24" y="9"/>
                    <a:pt x="24" y="9"/>
                  </a:cubicBezTo>
                  <a:cubicBezTo>
                    <a:pt x="7" y="23"/>
                    <a:pt x="7" y="23"/>
                    <a:pt x="7" y="23"/>
                  </a:cubicBezTo>
                  <a:cubicBezTo>
                    <a:pt x="6" y="24"/>
                    <a:pt x="3" y="24"/>
                    <a:pt x="2" y="22"/>
                  </a:cubicBezTo>
                  <a:cubicBezTo>
                    <a:pt x="0" y="20"/>
                    <a:pt x="1" y="18"/>
                    <a:pt x="2" y="16"/>
                  </a:cubicBezTo>
                  <a:cubicBezTo>
                    <a:pt x="21" y="1"/>
                    <a:pt x="21" y="1"/>
                    <a:pt x="21" y="1"/>
                  </a:cubicBezTo>
                  <a:cubicBezTo>
                    <a:pt x="23" y="0"/>
                    <a:pt x="25" y="0"/>
                    <a:pt x="26" y="1"/>
                  </a:cubicBezTo>
                  <a:cubicBezTo>
                    <a:pt x="45" y="16"/>
                    <a:pt x="45" y="16"/>
                    <a:pt x="45" y="16"/>
                  </a:cubicBezTo>
                  <a:cubicBezTo>
                    <a:pt x="47" y="18"/>
                    <a:pt x="47" y="20"/>
                    <a:pt x="46" y="22"/>
                  </a:cubicBezTo>
                  <a:cubicBezTo>
                    <a:pt x="45" y="23"/>
                    <a:pt x="44" y="24"/>
                    <a:pt x="43" y="24"/>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u="sng"/>
            </a:p>
          </p:txBody>
        </p:sp>
        <p:sp>
          <p:nvSpPr>
            <p:cNvPr id="12" name="Freeform 270"/>
            <p:cNvSpPr>
              <a:spLocks/>
            </p:cNvSpPr>
            <p:nvPr/>
          </p:nvSpPr>
          <p:spPr bwMode="auto">
            <a:xfrm>
              <a:off x="2878138" y="4876800"/>
              <a:ext cx="517525" cy="30162"/>
            </a:xfrm>
            <a:custGeom>
              <a:avLst/>
              <a:gdLst>
                <a:gd name="T0" fmla="*/ 132 w 136"/>
                <a:gd name="T1" fmla="*/ 8 h 8"/>
                <a:gd name="T2" fmla="*/ 4 w 136"/>
                <a:gd name="T3" fmla="*/ 8 h 8"/>
                <a:gd name="T4" fmla="*/ 0 w 136"/>
                <a:gd name="T5" fmla="*/ 4 h 8"/>
                <a:gd name="T6" fmla="*/ 4 w 136"/>
                <a:gd name="T7" fmla="*/ 0 h 8"/>
                <a:gd name="T8" fmla="*/ 132 w 136"/>
                <a:gd name="T9" fmla="*/ 0 h 8"/>
                <a:gd name="T10" fmla="*/ 136 w 136"/>
                <a:gd name="T11" fmla="*/ 4 h 8"/>
                <a:gd name="T12" fmla="*/ 132 w 13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36" h="8">
                  <a:moveTo>
                    <a:pt x="132" y="8"/>
                  </a:moveTo>
                  <a:cubicBezTo>
                    <a:pt x="4" y="8"/>
                    <a:pt x="4" y="8"/>
                    <a:pt x="4" y="8"/>
                  </a:cubicBezTo>
                  <a:cubicBezTo>
                    <a:pt x="1" y="8"/>
                    <a:pt x="0" y="6"/>
                    <a:pt x="0" y="4"/>
                  </a:cubicBezTo>
                  <a:cubicBezTo>
                    <a:pt x="0" y="1"/>
                    <a:pt x="1" y="0"/>
                    <a:pt x="4" y="0"/>
                  </a:cubicBezTo>
                  <a:cubicBezTo>
                    <a:pt x="132" y="0"/>
                    <a:pt x="132" y="0"/>
                    <a:pt x="132" y="0"/>
                  </a:cubicBezTo>
                  <a:cubicBezTo>
                    <a:pt x="134" y="0"/>
                    <a:pt x="136" y="1"/>
                    <a:pt x="136" y="4"/>
                  </a:cubicBezTo>
                  <a:cubicBezTo>
                    <a:pt x="136" y="6"/>
                    <a:pt x="134" y="8"/>
                    <a:pt x="132" y="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u="sng"/>
            </a:p>
          </p:txBody>
        </p:sp>
        <p:sp>
          <p:nvSpPr>
            <p:cNvPr id="13" name="Freeform 271"/>
            <p:cNvSpPr>
              <a:spLocks/>
            </p:cNvSpPr>
            <p:nvPr/>
          </p:nvSpPr>
          <p:spPr bwMode="auto">
            <a:xfrm>
              <a:off x="3011488" y="4953000"/>
              <a:ext cx="250825" cy="158750"/>
            </a:xfrm>
            <a:custGeom>
              <a:avLst/>
              <a:gdLst>
                <a:gd name="T0" fmla="*/ 6 w 66"/>
                <a:gd name="T1" fmla="*/ 42 h 42"/>
                <a:gd name="T2" fmla="*/ 0 w 66"/>
                <a:gd name="T3" fmla="*/ 37 h 42"/>
                <a:gd name="T4" fmla="*/ 18 w 66"/>
                <a:gd name="T5" fmla="*/ 17 h 42"/>
                <a:gd name="T6" fmla="*/ 23 w 66"/>
                <a:gd name="T7" fmla="*/ 16 h 42"/>
                <a:gd name="T8" fmla="*/ 38 w 66"/>
                <a:gd name="T9" fmla="*/ 26 h 42"/>
                <a:gd name="T10" fmla="*/ 59 w 66"/>
                <a:gd name="T11" fmla="*/ 0 h 42"/>
                <a:gd name="T12" fmla="*/ 66 w 66"/>
                <a:gd name="T13" fmla="*/ 5 h 42"/>
                <a:gd name="T14" fmla="*/ 41 w 66"/>
                <a:gd name="T15" fmla="*/ 34 h 42"/>
                <a:gd name="T16" fmla="*/ 36 w 66"/>
                <a:gd name="T17" fmla="*/ 35 h 42"/>
                <a:gd name="T18" fmla="*/ 22 w 66"/>
                <a:gd name="T19" fmla="*/ 25 h 42"/>
                <a:gd name="T20" fmla="*/ 6 w 66"/>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42">
                  <a:moveTo>
                    <a:pt x="6" y="42"/>
                  </a:moveTo>
                  <a:cubicBezTo>
                    <a:pt x="0" y="37"/>
                    <a:pt x="0" y="37"/>
                    <a:pt x="0" y="37"/>
                  </a:cubicBezTo>
                  <a:cubicBezTo>
                    <a:pt x="18" y="17"/>
                    <a:pt x="18" y="17"/>
                    <a:pt x="18" y="17"/>
                  </a:cubicBezTo>
                  <a:cubicBezTo>
                    <a:pt x="19" y="15"/>
                    <a:pt x="22" y="15"/>
                    <a:pt x="23" y="16"/>
                  </a:cubicBezTo>
                  <a:cubicBezTo>
                    <a:pt x="38" y="26"/>
                    <a:pt x="38" y="26"/>
                    <a:pt x="38" y="26"/>
                  </a:cubicBezTo>
                  <a:cubicBezTo>
                    <a:pt x="59" y="0"/>
                    <a:pt x="59" y="0"/>
                    <a:pt x="59" y="0"/>
                  </a:cubicBezTo>
                  <a:cubicBezTo>
                    <a:pt x="66" y="5"/>
                    <a:pt x="66" y="5"/>
                    <a:pt x="66" y="5"/>
                  </a:cubicBezTo>
                  <a:cubicBezTo>
                    <a:pt x="41" y="34"/>
                    <a:pt x="41" y="34"/>
                    <a:pt x="41" y="34"/>
                  </a:cubicBezTo>
                  <a:cubicBezTo>
                    <a:pt x="40" y="35"/>
                    <a:pt x="38" y="36"/>
                    <a:pt x="36" y="35"/>
                  </a:cubicBezTo>
                  <a:cubicBezTo>
                    <a:pt x="22" y="25"/>
                    <a:pt x="22" y="25"/>
                    <a:pt x="22" y="25"/>
                  </a:cubicBezTo>
                  <a:lnTo>
                    <a:pt x="6" y="42"/>
                  </a:lnTo>
                  <a:close/>
                </a:path>
              </a:pathLst>
            </a:custGeom>
            <a:solidFill>
              <a:srgbClr val="F8B31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u="sng"/>
            </a:p>
          </p:txBody>
        </p:sp>
        <p:sp>
          <p:nvSpPr>
            <p:cNvPr id="14" name="Freeform 272"/>
            <p:cNvSpPr>
              <a:spLocks noEditPoints="1"/>
            </p:cNvSpPr>
            <p:nvPr/>
          </p:nvSpPr>
          <p:spPr bwMode="auto">
            <a:xfrm>
              <a:off x="2908300" y="4876800"/>
              <a:ext cx="452438" cy="315912"/>
            </a:xfrm>
            <a:custGeom>
              <a:avLst/>
              <a:gdLst>
                <a:gd name="T0" fmla="*/ 0 w 119"/>
                <a:gd name="T1" fmla="*/ 37 h 83"/>
                <a:gd name="T2" fmla="*/ 0 w 119"/>
                <a:gd name="T3" fmla="*/ 48 h 83"/>
                <a:gd name="T4" fmla="*/ 8 w 119"/>
                <a:gd name="T5" fmla="*/ 47 h 83"/>
                <a:gd name="T6" fmla="*/ 8 w 119"/>
                <a:gd name="T7" fmla="*/ 36 h 83"/>
                <a:gd name="T8" fmla="*/ 4 w 119"/>
                <a:gd name="T9" fmla="*/ 38 h 83"/>
                <a:gd name="T10" fmla="*/ 0 w 119"/>
                <a:gd name="T11" fmla="*/ 37 h 83"/>
                <a:gd name="T12" fmla="*/ 115 w 119"/>
                <a:gd name="T13" fmla="*/ 0 h 83"/>
                <a:gd name="T14" fmla="*/ 4 w 119"/>
                <a:gd name="T15" fmla="*/ 0 h 83"/>
                <a:gd name="T16" fmla="*/ 0 w 119"/>
                <a:gd name="T17" fmla="*/ 4 h 83"/>
                <a:gd name="T18" fmla="*/ 0 w 119"/>
                <a:gd name="T19" fmla="*/ 20 h 83"/>
                <a:gd name="T20" fmla="*/ 4 w 119"/>
                <a:gd name="T21" fmla="*/ 19 h 83"/>
                <a:gd name="T22" fmla="*/ 8 w 119"/>
                <a:gd name="T23" fmla="*/ 20 h 83"/>
                <a:gd name="T24" fmla="*/ 8 w 119"/>
                <a:gd name="T25" fmla="*/ 8 h 83"/>
                <a:gd name="T26" fmla="*/ 111 w 119"/>
                <a:gd name="T27" fmla="*/ 8 h 83"/>
                <a:gd name="T28" fmla="*/ 111 w 119"/>
                <a:gd name="T29" fmla="*/ 75 h 83"/>
                <a:gd name="T30" fmla="*/ 19 w 119"/>
                <a:gd name="T31" fmla="*/ 75 h 83"/>
                <a:gd name="T32" fmla="*/ 20 w 119"/>
                <a:gd name="T33" fmla="*/ 83 h 83"/>
                <a:gd name="T34" fmla="*/ 115 w 119"/>
                <a:gd name="T35" fmla="*/ 83 h 83"/>
                <a:gd name="T36" fmla="*/ 119 w 119"/>
                <a:gd name="T37" fmla="*/ 79 h 83"/>
                <a:gd name="T38" fmla="*/ 119 w 119"/>
                <a:gd name="T39" fmla="*/ 4 h 83"/>
                <a:gd name="T40" fmla="*/ 115 w 119"/>
                <a:gd name="T4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83">
                  <a:moveTo>
                    <a:pt x="0" y="37"/>
                  </a:moveTo>
                  <a:cubicBezTo>
                    <a:pt x="0" y="48"/>
                    <a:pt x="0" y="48"/>
                    <a:pt x="0" y="48"/>
                  </a:cubicBezTo>
                  <a:cubicBezTo>
                    <a:pt x="3" y="47"/>
                    <a:pt x="6" y="47"/>
                    <a:pt x="8" y="47"/>
                  </a:cubicBezTo>
                  <a:cubicBezTo>
                    <a:pt x="8" y="36"/>
                    <a:pt x="8" y="36"/>
                    <a:pt x="8" y="36"/>
                  </a:cubicBezTo>
                  <a:cubicBezTo>
                    <a:pt x="7" y="37"/>
                    <a:pt x="5" y="38"/>
                    <a:pt x="4" y="38"/>
                  </a:cubicBezTo>
                  <a:cubicBezTo>
                    <a:pt x="3" y="38"/>
                    <a:pt x="1" y="37"/>
                    <a:pt x="0" y="37"/>
                  </a:cubicBezTo>
                  <a:close/>
                  <a:moveTo>
                    <a:pt x="115" y="0"/>
                  </a:moveTo>
                  <a:cubicBezTo>
                    <a:pt x="4" y="0"/>
                    <a:pt x="4" y="0"/>
                    <a:pt x="4" y="0"/>
                  </a:cubicBezTo>
                  <a:cubicBezTo>
                    <a:pt x="2" y="0"/>
                    <a:pt x="0" y="1"/>
                    <a:pt x="0" y="4"/>
                  </a:cubicBezTo>
                  <a:cubicBezTo>
                    <a:pt x="0" y="20"/>
                    <a:pt x="0" y="20"/>
                    <a:pt x="0" y="20"/>
                  </a:cubicBezTo>
                  <a:cubicBezTo>
                    <a:pt x="1" y="20"/>
                    <a:pt x="3" y="19"/>
                    <a:pt x="4" y="19"/>
                  </a:cubicBezTo>
                  <a:cubicBezTo>
                    <a:pt x="5" y="19"/>
                    <a:pt x="7" y="20"/>
                    <a:pt x="8" y="20"/>
                  </a:cubicBezTo>
                  <a:cubicBezTo>
                    <a:pt x="8" y="8"/>
                    <a:pt x="8" y="8"/>
                    <a:pt x="8" y="8"/>
                  </a:cubicBezTo>
                  <a:cubicBezTo>
                    <a:pt x="111" y="8"/>
                    <a:pt x="111" y="8"/>
                    <a:pt x="111" y="8"/>
                  </a:cubicBezTo>
                  <a:cubicBezTo>
                    <a:pt x="111" y="75"/>
                    <a:pt x="111" y="75"/>
                    <a:pt x="111" y="75"/>
                  </a:cubicBezTo>
                  <a:cubicBezTo>
                    <a:pt x="19" y="75"/>
                    <a:pt x="19" y="75"/>
                    <a:pt x="19" y="75"/>
                  </a:cubicBezTo>
                  <a:cubicBezTo>
                    <a:pt x="20" y="77"/>
                    <a:pt x="20" y="80"/>
                    <a:pt x="20" y="83"/>
                  </a:cubicBezTo>
                  <a:cubicBezTo>
                    <a:pt x="115" y="83"/>
                    <a:pt x="115" y="83"/>
                    <a:pt x="115" y="83"/>
                  </a:cubicBezTo>
                  <a:cubicBezTo>
                    <a:pt x="118" y="83"/>
                    <a:pt x="119" y="81"/>
                    <a:pt x="119" y="79"/>
                  </a:cubicBezTo>
                  <a:cubicBezTo>
                    <a:pt x="119" y="4"/>
                    <a:pt x="119" y="4"/>
                    <a:pt x="119" y="4"/>
                  </a:cubicBezTo>
                  <a:cubicBezTo>
                    <a:pt x="119" y="1"/>
                    <a:pt x="118" y="0"/>
                    <a:pt x="115" y="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u="sng"/>
            </a:p>
          </p:txBody>
        </p:sp>
        <p:sp>
          <p:nvSpPr>
            <p:cNvPr id="15" name="Freeform 273"/>
            <p:cNvSpPr>
              <a:spLocks noEditPoints="1"/>
            </p:cNvSpPr>
            <p:nvPr/>
          </p:nvSpPr>
          <p:spPr bwMode="auto">
            <a:xfrm>
              <a:off x="2874963" y="4937125"/>
              <a:ext cx="98425" cy="95250"/>
            </a:xfrm>
            <a:custGeom>
              <a:avLst/>
              <a:gdLst>
                <a:gd name="T0" fmla="*/ 13 w 26"/>
                <a:gd name="T1" fmla="*/ 25 h 25"/>
                <a:gd name="T2" fmla="*/ 0 w 26"/>
                <a:gd name="T3" fmla="*/ 12 h 25"/>
                <a:gd name="T4" fmla="*/ 13 w 26"/>
                <a:gd name="T5" fmla="*/ 0 h 25"/>
                <a:gd name="T6" fmla="*/ 26 w 26"/>
                <a:gd name="T7" fmla="*/ 12 h 25"/>
                <a:gd name="T8" fmla="*/ 13 w 26"/>
                <a:gd name="T9" fmla="*/ 25 h 25"/>
                <a:gd name="T10" fmla="*/ 13 w 26"/>
                <a:gd name="T11" fmla="*/ 7 h 25"/>
                <a:gd name="T12" fmla="*/ 8 w 26"/>
                <a:gd name="T13" fmla="*/ 12 h 25"/>
                <a:gd name="T14" fmla="*/ 13 w 26"/>
                <a:gd name="T15" fmla="*/ 18 h 25"/>
                <a:gd name="T16" fmla="*/ 18 w 26"/>
                <a:gd name="T17" fmla="*/ 12 h 25"/>
                <a:gd name="T18" fmla="*/ 13 w 26"/>
                <a:gd name="T19"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5">
                  <a:moveTo>
                    <a:pt x="13" y="25"/>
                  </a:moveTo>
                  <a:cubicBezTo>
                    <a:pt x="6" y="25"/>
                    <a:pt x="0" y="20"/>
                    <a:pt x="0" y="12"/>
                  </a:cubicBezTo>
                  <a:cubicBezTo>
                    <a:pt x="0" y="5"/>
                    <a:pt x="6" y="0"/>
                    <a:pt x="13" y="0"/>
                  </a:cubicBezTo>
                  <a:cubicBezTo>
                    <a:pt x="20" y="0"/>
                    <a:pt x="26" y="5"/>
                    <a:pt x="26" y="12"/>
                  </a:cubicBezTo>
                  <a:cubicBezTo>
                    <a:pt x="26" y="20"/>
                    <a:pt x="20" y="25"/>
                    <a:pt x="13" y="25"/>
                  </a:cubicBezTo>
                  <a:close/>
                  <a:moveTo>
                    <a:pt x="13" y="7"/>
                  </a:moveTo>
                  <a:cubicBezTo>
                    <a:pt x="10" y="7"/>
                    <a:pt x="8" y="10"/>
                    <a:pt x="8" y="12"/>
                  </a:cubicBezTo>
                  <a:cubicBezTo>
                    <a:pt x="8" y="15"/>
                    <a:pt x="10" y="18"/>
                    <a:pt x="13" y="18"/>
                  </a:cubicBezTo>
                  <a:cubicBezTo>
                    <a:pt x="16" y="18"/>
                    <a:pt x="18" y="15"/>
                    <a:pt x="18" y="12"/>
                  </a:cubicBezTo>
                  <a:cubicBezTo>
                    <a:pt x="18" y="10"/>
                    <a:pt x="16" y="7"/>
                    <a:pt x="13" y="7"/>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u="sng"/>
            </a:p>
          </p:txBody>
        </p:sp>
        <p:sp>
          <p:nvSpPr>
            <p:cNvPr id="16" name="Freeform 274"/>
            <p:cNvSpPr>
              <a:spLocks noEditPoints="1"/>
            </p:cNvSpPr>
            <p:nvPr/>
          </p:nvSpPr>
          <p:spPr bwMode="auto">
            <a:xfrm>
              <a:off x="2840038" y="5051425"/>
              <a:ext cx="163513" cy="304800"/>
            </a:xfrm>
            <a:custGeom>
              <a:avLst/>
              <a:gdLst>
                <a:gd name="T0" fmla="*/ 30 w 43"/>
                <a:gd name="T1" fmla="*/ 80 h 80"/>
                <a:gd name="T2" fmla="*/ 13 w 43"/>
                <a:gd name="T3" fmla="*/ 80 h 80"/>
                <a:gd name="T4" fmla="*/ 10 w 43"/>
                <a:gd name="T5" fmla="*/ 76 h 80"/>
                <a:gd name="T6" fmla="*/ 10 w 43"/>
                <a:gd name="T7" fmla="*/ 53 h 80"/>
                <a:gd name="T8" fmla="*/ 4 w 43"/>
                <a:gd name="T9" fmla="*/ 53 h 80"/>
                <a:gd name="T10" fmla="*/ 1 w 43"/>
                <a:gd name="T11" fmla="*/ 52 h 80"/>
                <a:gd name="T12" fmla="*/ 0 w 43"/>
                <a:gd name="T13" fmla="*/ 49 h 80"/>
                <a:gd name="T14" fmla="*/ 5 w 43"/>
                <a:gd name="T15" fmla="*/ 3 h 80"/>
                <a:gd name="T16" fmla="*/ 9 w 43"/>
                <a:gd name="T17" fmla="*/ 0 h 80"/>
                <a:gd name="T18" fmla="*/ 35 w 43"/>
                <a:gd name="T19" fmla="*/ 0 h 80"/>
                <a:gd name="T20" fmla="*/ 39 w 43"/>
                <a:gd name="T21" fmla="*/ 3 h 80"/>
                <a:gd name="T22" fmla="*/ 43 w 43"/>
                <a:gd name="T23" fmla="*/ 49 h 80"/>
                <a:gd name="T24" fmla="*/ 42 w 43"/>
                <a:gd name="T25" fmla="*/ 52 h 80"/>
                <a:gd name="T26" fmla="*/ 40 w 43"/>
                <a:gd name="T27" fmla="*/ 53 h 80"/>
                <a:gd name="T28" fmla="*/ 34 w 43"/>
                <a:gd name="T29" fmla="*/ 53 h 80"/>
                <a:gd name="T30" fmla="*/ 34 w 43"/>
                <a:gd name="T31" fmla="*/ 76 h 80"/>
                <a:gd name="T32" fmla="*/ 30 w 43"/>
                <a:gd name="T33" fmla="*/ 80 h 80"/>
                <a:gd name="T34" fmla="*/ 17 w 43"/>
                <a:gd name="T35" fmla="*/ 72 h 80"/>
                <a:gd name="T36" fmla="*/ 27 w 43"/>
                <a:gd name="T37" fmla="*/ 72 h 80"/>
                <a:gd name="T38" fmla="*/ 27 w 43"/>
                <a:gd name="T39" fmla="*/ 49 h 80"/>
                <a:gd name="T40" fmla="*/ 30 w 43"/>
                <a:gd name="T41" fmla="*/ 45 h 80"/>
                <a:gd name="T42" fmla="*/ 35 w 43"/>
                <a:gd name="T43" fmla="*/ 45 h 80"/>
                <a:gd name="T44" fmla="*/ 31 w 43"/>
                <a:gd name="T45" fmla="*/ 7 h 80"/>
                <a:gd name="T46" fmla="*/ 13 w 43"/>
                <a:gd name="T47" fmla="*/ 7 h 80"/>
                <a:gd name="T48" fmla="*/ 8 w 43"/>
                <a:gd name="T49" fmla="*/ 45 h 80"/>
                <a:gd name="T50" fmla="*/ 13 w 43"/>
                <a:gd name="T51" fmla="*/ 45 h 80"/>
                <a:gd name="T52" fmla="*/ 17 w 43"/>
                <a:gd name="T53" fmla="*/ 49 h 80"/>
                <a:gd name="T54" fmla="*/ 17 w 43"/>
                <a:gd name="T55"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80">
                  <a:moveTo>
                    <a:pt x="30" y="80"/>
                  </a:moveTo>
                  <a:cubicBezTo>
                    <a:pt x="13" y="80"/>
                    <a:pt x="13" y="80"/>
                    <a:pt x="13" y="80"/>
                  </a:cubicBezTo>
                  <a:cubicBezTo>
                    <a:pt x="11" y="80"/>
                    <a:pt x="10" y="78"/>
                    <a:pt x="10" y="76"/>
                  </a:cubicBezTo>
                  <a:cubicBezTo>
                    <a:pt x="10" y="53"/>
                    <a:pt x="10" y="53"/>
                    <a:pt x="10" y="53"/>
                  </a:cubicBezTo>
                  <a:cubicBezTo>
                    <a:pt x="4" y="53"/>
                    <a:pt x="4" y="53"/>
                    <a:pt x="4" y="53"/>
                  </a:cubicBezTo>
                  <a:cubicBezTo>
                    <a:pt x="3" y="53"/>
                    <a:pt x="2" y="53"/>
                    <a:pt x="1" y="52"/>
                  </a:cubicBezTo>
                  <a:cubicBezTo>
                    <a:pt x="1" y="51"/>
                    <a:pt x="0" y="50"/>
                    <a:pt x="0" y="49"/>
                  </a:cubicBezTo>
                  <a:cubicBezTo>
                    <a:pt x="5" y="3"/>
                    <a:pt x="5" y="3"/>
                    <a:pt x="5" y="3"/>
                  </a:cubicBezTo>
                  <a:cubicBezTo>
                    <a:pt x="6" y="1"/>
                    <a:pt x="7" y="0"/>
                    <a:pt x="9" y="0"/>
                  </a:cubicBezTo>
                  <a:cubicBezTo>
                    <a:pt x="35" y="0"/>
                    <a:pt x="35" y="0"/>
                    <a:pt x="35" y="0"/>
                  </a:cubicBezTo>
                  <a:cubicBezTo>
                    <a:pt x="37" y="0"/>
                    <a:pt x="38" y="1"/>
                    <a:pt x="39" y="3"/>
                  </a:cubicBezTo>
                  <a:cubicBezTo>
                    <a:pt x="43" y="49"/>
                    <a:pt x="43" y="49"/>
                    <a:pt x="43" y="49"/>
                  </a:cubicBezTo>
                  <a:cubicBezTo>
                    <a:pt x="43" y="50"/>
                    <a:pt x="43" y="51"/>
                    <a:pt x="42" y="52"/>
                  </a:cubicBezTo>
                  <a:cubicBezTo>
                    <a:pt x="42" y="53"/>
                    <a:pt x="41" y="53"/>
                    <a:pt x="40" y="53"/>
                  </a:cubicBezTo>
                  <a:cubicBezTo>
                    <a:pt x="34" y="53"/>
                    <a:pt x="34" y="53"/>
                    <a:pt x="34" y="53"/>
                  </a:cubicBezTo>
                  <a:cubicBezTo>
                    <a:pt x="34" y="76"/>
                    <a:pt x="34" y="76"/>
                    <a:pt x="34" y="76"/>
                  </a:cubicBezTo>
                  <a:cubicBezTo>
                    <a:pt x="34" y="78"/>
                    <a:pt x="33" y="80"/>
                    <a:pt x="30" y="80"/>
                  </a:cubicBezTo>
                  <a:close/>
                  <a:moveTo>
                    <a:pt x="17" y="72"/>
                  </a:moveTo>
                  <a:cubicBezTo>
                    <a:pt x="27" y="72"/>
                    <a:pt x="27" y="72"/>
                    <a:pt x="27" y="72"/>
                  </a:cubicBezTo>
                  <a:cubicBezTo>
                    <a:pt x="27" y="49"/>
                    <a:pt x="27" y="49"/>
                    <a:pt x="27" y="49"/>
                  </a:cubicBezTo>
                  <a:cubicBezTo>
                    <a:pt x="27" y="47"/>
                    <a:pt x="28" y="45"/>
                    <a:pt x="30" y="45"/>
                  </a:cubicBezTo>
                  <a:cubicBezTo>
                    <a:pt x="35" y="45"/>
                    <a:pt x="35" y="45"/>
                    <a:pt x="35" y="45"/>
                  </a:cubicBezTo>
                  <a:cubicBezTo>
                    <a:pt x="31" y="7"/>
                    <a:pt x="31" y="7"/>
                    <a:pt x="31" y="7"/>
                  </a:cubicBezTo>
                  <a:cubicBezTo>
                    <a:pt x="13" y="7"/>
                    <a:pt x="13" y="7"/>
                    <a:pt x="13" y="7"/>
                  </a:cubicBezTo>
                  <a:cubicBezTo>
                    <a:pt x="8" y="45"/>
                    <a:pt x="8" y="45"/>
                    <a:pt x="8" y="45"/>
                  </a:cubicBezTo>
                  <a:cubicBezTo>
                    <a:pt x="13" y="45"/>
                    <a:pt x="13" y="45"/>
                    <a:pt x="13" y="45"/>
                  </a:cubicBezTo>
                  <a:cubicBezTo>
                    <a:pt x="15" y="45"/>
                    <a:pt x="17" y="47"/>
                    <a:pt x="17" y="49"/>
                  </a:cubicBezTo>
                  <a:lnTo>
                    <a:pt x="17" y="72"/>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u="sng"/>
            </a:p>
          </p:txBody>
        </p:sp>
        <p:sp>
          <p:nvSpPr>
            <p:cNvPr id="17" name="Freeform 275"/>
            <p:cNvSpPr>
              <a:spLocks noEditPoints="1"/>
            </p:cNvSpPr>
            <p:nvPr/>
          </p:nvSpPr>
          <p:spPr bwMode="auto">
            <a:xfrm>
              <a:off x="3121025" y="4846638"/>
              <a:ext cx="31750" cy="509587"/>
            </a:xfrm>
            <a:custGeom>
              <a:avLst/>
              <a:gdLst>
                <a:gd name="T0" fmla="*/ 4 w 8"/>
                <a:gd name="T1" fmla="*/ 0 h 134"/>
                <a:gd name="T2" fmla="*/ 0 w 8"/>
                <a:gd name="T3" fmla="*/ 4 h 134"/>
                <a:gd name="T4" fmla="*/ 0 w 8"/>
                <a:gd name="T5" fmla="*/ 10 h 134"/>
                <a:gd name="T6" fmla="*/ 8 w 8"/>
                <a:gd name="T7" fmla="*/ 10 h 134"/>
                <a:gd name="T8" fmla="*/ 8 w 8"/>
                <a:gd name="T9" fmla="*/ 4 h 134"/>
                <a:gd name="T10" fmla="*/ 4 w 8"/>
                <a:gd name="T11" fmla="*/ 0 h 134"/>
                <a:gd name="T12" fmla="*/ 0 w 8"/>
                <a:gd name="T13" fmla="*/ 130 h 134"/>
                <a:gd name="T14" fmla="*/ 4 w 8"/>
                <a:gd name="T15" fmla="*/ 134 h 134"/>
                <a:gd name="T16" fmla="*/ 8 w 8"/>
                <a:gd name="T17" fmla="*/ 130 h 134"/>
                <a:gd name="T18" fmla="*/ 8 w 8"/>
                <a:gd name="T19" fmla="*/ 87 h 134"/>
                <a:gd name="T20" fmla="*/ 0 w 8"/>
                <a:gd name="T21" fmla="*/ 87 h 134"/>
                <a:gd name="T22" fmla="*/ 0 w 8"/>
                <a:gd name="T23" fmla="*/ 13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34">
                  <a:moveTo>
                    <a:pt x="4" y="0"/>
                  </a:moveTo>
                  <a:cubicBezTo>
                    <a:pt x="2" y="0"/>
                    <a:pt x="0" y="1"/>
                    <a:pt x="0" y="4"/>
                  </a:cubicBezTo>
                  <a:cubicBezTo>
                    <a:pt x="0" y="10"/>
                    <a:pt x="0" y="10"/>
                    <a:pt x="0" y="10"/>
                  </a:cubicBezTo>
                  <a:cubicBezTo>
                    <a:pt x="8" y="10"/>
                    <a:pt x="8" y="10"/>
                    <a:pt x="8" y="10"/>
                  </a:cubicBezTo>
                  <a:cubicBezTo>
                    <a:pt x="8" y="4"/>
                    <a:pt x="8" y="4"/>
                    <a:pt x="8" y="4"/>
                  </a:cubicBezTo>
                  <a:cubicBezTo>
                    <a:pt x="8" y="1"/>
                    <a:pt x="6" y="0"/>
                    <a:pt x="4" y="0"/>
                  </a:cubicBezTo>
                  <a:close/>
                  <a:moveTo>
                    <a:pt x="0" y="130"/>
                  </a:moveTo>
                  <a:cubicBezTo>
                    <a:pt x="0" y="132"/>
                    <a:pt x="2" y="134"/>
                    <a:pt x="4" y="134"/>
                  </a:cubicBezTo>
                  <a:cubicBezTo>
                    <a:pt x="6" y="134"/>
                    <a:pt x="8" y="132"/>
                    <a:pt x="8" y="130"/>
                  </a:cubicBezTo>
                  <a:cubicBezTo>
                    <a:pt x="8" y="87"/>
                    <a:pt x="8" y="87"/>
                    <a:pt x="8" y="87"/>
                  </a:cubicBezTo>
                  <a:cubicBezTo>
                    <a:pt x="0" y="87"/>
                    <a:pt x="0" y="87"/>
                    <a:pt x="0" y="87"/>
                  </a:cubicBezTo>
                  <a:lnTo>
                    <a:pt x="0" y="13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u="sng"/>
            </a:p>
          </p:txBody>
        </p:sp>
      </p:grpSp>
    </p:spTree>
    <p:extLst>
      <p:ext uri="{BB962C8B-B14F-4D97-AF65-F5344CB8AC3E}">
        <p14:creationId xmlns:p14="http://schemas.microsoft.com/office/powerpoint/2010/main" val="3961880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89206" y="129752"/>
            <a:ext cx="11163869" cy="923330"/>
          </a:xfrm>
          <a:prstGeom prst="rect">
            <a:avLst/>
          </a:prstGeom>
          <a:solidFill>
            <a:srgbClr val="FFC000"/>
          </a:solidFill>
        </p:spPr>
        <p:txBody>
          <a:bodyPr wrap="square">
            <a:spAutoFit/>
          </a:bodyPr>
          <a:lstStyle/>
          <a:p>
            <a:r>
              <a:rPr lang="en-GB" sz="2000" cap="all">
                <a:latin typeface="Arial" panose="020B0604020202020204" pitchFamily="34" charset="0"/>
                <a:cs typeface="Arial" panose="020B0604020202020204" pitchFamily="34" charset="0"/>
              </a:rPr>
              <a:t>1 How would you vote if a referendum on EU membership were to be held tomorrow and the question was "Do you support the accession of BiH into the EU?"</a:t>
            </a:r>
            <a:br>
              <a:rPr lang="en-GB" sz="2000" cap="all">
                <a:solidFill>
                  <a:schemeClr val="bg1"/>
                </a:solidFill>
                <a:latin typeface="Arial" panose="020B0604020202020204" pitchFamily="34" charset="0"/>
                <a:cs typeface="Arial" panose="020B0604020202020204" pitchFamily="34" charset="0"/>
              </a:rPr>
            </a:br>
            <a:endParaRPr lang="en-GB" sz="2000" cap="all">
              <a:solidFill>
                <a:schemeClr val="bg1"/>
              </a:solidFill>
              <a:latin typeface="Arial" panose="020B0604020202020204" pitchFamily="34" charset="0"/>
              <a:cs typeface="Arial" panose="020B0604020202020204" pitchFamily="34" charset="0"/>
            </a:endParaRPr>
          </a:p>
        </p:txBody>
      </p:sp>
      <p:graphicFrame>
        <p:nvGraphicFramePr>
          <p:cNvPr id="7" name="Chart 6"/>
          <p:cNvGraphicFramePr/>
          <p:nvPr>
            <p:extLst>
              <p:ext uri="{D42A27DB-BD31-4B8C-83A1-F6EECF244321}">
                <p14:modId xmlns:p14="http://schemas.microsoft.com/office/powerpoint/2010/main" val="2472086345"/>
              </p:ext>
            </p:extLst>
          </p:nvPr>
        </p:nvGraphicFramePr>
        <p:xfrm>
          <a:off x="3893581" y="1062001"/>
          <a:ext cx="7743825" cy="492442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234162" y="1924050"/>
            <a:ext cx="3982816" cy="2154436"/>
          </a:xfrm>
          <a:prstGeom prst="rect">
            <a:avLst/>
          </a:prstGeom>
          <a:noFill/>
        </p:spPr>
        <p:txBody>
          <a:bodyPr wrap="square" lIns="0" tIns="0" rIns="0" bIns="0" rtlCol="0">
            <a:spAutoFit/>
          </a:bodyPr>
          <a:lstStyle/>
          <a:p>
            <a:pPr algn="just"/>
            <a:r>
              <a:rPr lang="en-GB" sz="1400" dirty="0">
                <a:latin typeface="Arial" panose="020B0604020202020204" pitchFamily="34" charset="0"/>
                <a:cs typeface="Arial" panose="020B0604020202020204" pitchFamily="34" charset="0"/>
              </a:rPr>
              <a:t>At the state level, </a:t>
            </a:r>
            <a:r>
              <a:rPr lang="bs-Latn-BA" sz="1400" dirty="0">
                <a:latin typeface="Arial" panose="020B0604020202020204" pitchFamily="34" charset="0"/>
                <a:cs typeface="Arial" panose="020B0604020202020204" pitchFamily="34" charset="0"/>
              </a:rPr>
              <a:t>seven </a:t>
            </a:r>
            <a:r>
              <a:rPr lang="en-GB" sz="1400" dirty="0">
                <a:latin typeface="Arial" panose="020B0604020202020204" pitchFamily="34" charset="0"/>
                <a:cs typeface="Arial" panose="020B0604020202020204" pitchFamily="34" charset="0"/>
              </a:rPr>
              <a:t>out of </a:t>
            </a:r>
            <a:r>
              <a:rPr lang="bs-Latn-BA" sz="1400" dirty="0">
                <a:latin typeface="Arial" panose="020B0604020202020204" pitchFamily="34" charset="0"/>
                <a:cs typeface="Arial" panose="020B0604020202020204" pitchFamily="34" charset="0"/>
              </a:rPr>
              <a:t>ten</a:t>
            </a:r>
            <a:r>
              <a:rPr lang="en-GB" sz="1400" dirty="0">
                <a:latin typeface="Arial" panose="020B0604020202020204" pitchFamily="34" charset="0"/>
                <a:cs typeface="Arial" panose="020B0604020202020204" pitchFamily="34" charset="0"/>
              </a:rPr>
              <a:t> people would support EU membership. </a:t>
            </a:r>
          </a:p>
          <a:p>
            <a:pPr algn="just"/>
            <a:endParaRPr lang="bs-Latn-BA" sz="1400" dirty="0">
              <a:latin typeface="Arial" panose="020B0604020202020204" pitchFamily="34" charset="0"/>
              <a:cs typeface="Arial" panose="020B0604020202020204" pitchFamily="34" charset="0"/>
            </a:endParaRPr>
          </a:p>
          <a:p>
            <a:pPr algn="just"/>
            <a:r>
              <a:rPr lang="en-GB" sz="1400" dirty="0">
                <a:latin typeface="Arial" panose="020B0604020202020204" pitchFamily="34" charset="0"/>
                <a:cs typeface="Arial" panose="020B0604020202020204" pitchFamily="34" charset="0"/>
              </a:rPr>
              <a:t>In contrast to the RS, where 46.1% of residents share this opinion, the FBiH and the Brčko District show the strongest support.</a:t>
            </a:r>
          </a:p>
          <a:p>
            <a:pPr algn="just"/>
            <a:endParaRPr lang="bs-Latn-BA" sz="1400" dirty="0">
              <a:latin typeface="Arial" panose="020B0604020202020204" pitchFamily="34" charset="0"/>
              <a:cs typeface="Arial" panose="020B0604020202020204" pitchFamily="34" charset="0"/>
            </a:endParaRPr>
          </a:p>
          <a:p>
            <a:pPr algn="just"/>
            <a:r>
              <a:rPr lang="bs-Latn-BA" sz="1400" dirty="0">
                <a:latin typeface="Arial" panose="020B0604020202020204" pitchFamily="34" charset="0"/>
                <a:cs typeface="Arial" panose="020B0604020202020204" pitchFamily="34" charset="0"/>
              </a:rPr>
              <a:t>One</a:t>
            </a:r>
            <a:r>
              <a:rPr lang="en-GB" sz="1400" dirty="0">
                <a:latin typeface="Arial" panose="020B0604020202020204" pitchFamily="34" charset="0"/>
                <a:cs typeface="Arial" panose="020B0604020202020204" pitchFamily="34" charset="0"/>
              </a:rPr>
              <a:t> in </a:t>
            </a:r>
            <a:r>
              <a:rPr lang="bs-Latn-BA" sz="1400" dirty="0">
                <a:latin typeface="Arial" panose="020B0604020202020204" pitchFamily="34" charset="0"/>
                <a:cs typeface="Arial" panose="020B0604020202020204" pitchFamily="34" charset="0"/>
              </a:rPr>
              <a:t>ten</a:t>
            </a:r>
            <a:r>
              <a:rPr lang="en-GB" sz="1400" dirty="0">
                <a:latin typeface="Arial" panose="020B0604020202020204" pitchFamily="34" charset="0"/>
                <a:cs typeface="Arial" panose="020B0604020202020204" pitchFamily="34" charset="0"/>
              </a:rPr>
              <a:t> people would not vote in a referendum, and there are almost no respondents who are uncertain.</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sp>
        <p:nvSpPr>
          <p:cNvPr id="4" name="Rectangle 3"/>
          <p:cNvSpPr/>
          <p:nvPr/>
        </p:nvSpPr>
        <p:spPr>
          <a:xfrm>
            <a:off x="956579" y="799979"/>
            <a:ext cx="2965877" cy="276999"/>
          </a:xfrm>
          <a:prstGeom prst="rect">
            <a:avLst/>
          </a:prstGeom>
          <a:noFill/>
        </p:spPr>
        <p:txBody>
          <a:bodyPr wrap="none">
            <a:spAutoFit/>
          </a:bodyPr>
          <a:lstStyle/>
          <a:p>
            <a:pPr marL="0" lvl="1" fontAlgn="auto">
              <a:spcBef>
                <a:spcPts val="0"/>
              </a:spcBef>
              <a:spcAft>
                <a:spcPts val="300"/>
              </a:spcAft>
              <a:buClr>
                <a:srgbClr val="660033"/>
              </a:buClr>
              <a:buSzPct val="145000"/>
              <a:tabLst>
                <a:tab pos="268288" algn="l"/>
              </a:tabLst>
              <a:defRPr/>
            </a:pPr>
            <a:r>
              <a:rPr lang="en-GB" sz="1200" b="1">
                <a:latin typeface="Arial" panose="020B0604020202020204" pitchFamily="34" charset="0"/>
                <a:cs typeface="Arial" panose="020B0604020202020204" pitchFamily="34" charset="0"/>
              </a:rPr>
              <a:t>N</a:t>
            </a:r>
            <a:r>
              <a:rPr lang="en-GB" sz="1200" b="1" baseline="-25000">
                <a:latin typeface="Arial" panose="020B0604020202020204" pitchFamily="34" charset="0"/>
                <a:cs typeface="Arial" panose="020B0604020202020204" pitchFamily="34" charset="0"/>
              </a:rPr>
              <a:t>BiH</a:t>
            </a:r>
            <a:r>
              <a:rPr lang="en-GB" sz="1200" b="1">
                <a:latin typeface="Arial" panose="020B0604020202020204" pitchFamily="34" charset="0"/>
                <a:cs typeface="Arial" panose="020B0604020202020204" pitchFamily="34" charset="0"/>
              </a:rPr>
              <a:t>=1,200, n</a:t>
            </a:r>
            <a:r>
              <a:rPr lang="en-GB" sz="1200" b="1" baseline="-25000">
                <a:latin typeface="Arial" panose="020B0604020202020204" pitchFamily="34" charset="0"/>
                <a:cs typeface="Arial" panose="020B0604020202020204" pitchFamily="34" charset="0"/>
              </a:rPr>
              <a:t>FBiH</a:t>
            </a:r>
            <a:r>
              <a:rPr lang="en-GB" sz="1200" b="1">
                <a:latin typeface="Arial" panose="020B0604020202020204" pitchFamily="34" charset="0"/>
                <a:cs typeface="Arial" panose="020B0604020202020204" pitchFamily="34" charset="0"/>
              </a:rPr>
              <a:t>=754, n</a:t>
            </a:r>
            <a:r>
              <a:rPr lang="en-GB" sz="1200" b="1" baseline="-25000">
                <a:latin typeface="Arial" panose="020B0604020202020204" pitchFamily="34" charset="0"/>
                <a:cs typeface="Arial" panose="020B0604020202020204" pitchFamily="34" charset="0"/>
              </a:rPr>
              <a:t>RS</a:t>
            </a:r>
            <a:r>
              <a:rPr lang="en-GB" sz="1200" b="1">
                <a:latin typeface="Arial" panose="020B0604020202020204" pitchFamily="34" charset="0"/>
                <a:cs typeface="Arial" panose="020B0604020202020204" pitchFamily="34" charset="0"/>
              </a:rPr>
              <a:t>=418, n</a:t>
            </a:r>
            <a:r>
              <a:rPr lang="en-GB" sz="1200" b="1" baseline="-25000">
                <a:latin typeface="Arial" panose="020B0604020202020204" pitchFamily="34" charset="0"/>
                <a:cs typeface="Arial" panose="020B0604020202020204" pitchFamily="34" charset="0"/>
              </a:rPr>
              <a:t>DB</a:t>
            </a:r>
            <a:r>
              <a:rPr lang="en-GB" sz="1200" b="1">
                <a:latin typeface="Arial" panose="020B0604020202020204" pitchFamily="34" charset="0"/>
                <a:cs typeface="Arial" panose="020B0604020202020204" pitchFamily="34" charset="0"/>
              </a:rPr>
              <a:t>=28</a:t>
            </a:r>
          </a:p>
        </p:txBody>
      </p:sp>
    </p:spTree>
    <p:extLst>
      <p:ext uri="{BB962C8B-B14F-4D97-AF65-F5344CB8AC3E}">
        <p14:creationId xmlns:p14="http://schemas.microsoft.com/office/powerpoint/2010/main" val="3421637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966818" y="148612"/>
            <a:ext cx="11163869" cy="646331"/>
          </a:xfrm>
          <a:prstGeom prst="rect">
            <a:avLst/>
          </a:prstGeom>
          <a:solidFill>
            <a:srgbClr val="FFC000"/>
          </a:solidFill>
        </p:spPr>
        <p:txBody>
          <a:bodyPr wrap="square">
            <a:spAutoFit/>
          </a:bodyPr>
          <a:lstStyle/>
          <a:p>
            <a:r>
              <a:rPr lang="en-GB" sz="2000" cap="all">
                <a:latin typeface="Arial" panose="020B0604020202020204" pitchFamily="34" charset="0"/>
                <a:cs typeface="Arial" panose="020B0604020202020204" pitchFamily="34" charset="0"/>
              </a:rPr>
              <a:t>2 Why do you support BiH's accession to the EU?</a:t>
            </a:r>
            <a:br>
              <a:rPr lang="en-GB" sz="2000" cap="all">
                <a:latin typeface="Arial" panose="020B0604020202020204" pitchFamily="34" charset="0"/>
                <a:cs typeface="Arial" panose="020B0604020202020204" pitchFamily="34" charset="0"/>
              </a:rPr>
            </a:br>
            <a:endParaRPr lang="en-GB" sz="2000" cap="all">
              <a:latin typeface="Arial" panose="020B0604020202020204" pitchFamily="34" charset="0"/>
              <a:cs typeface="Arial" panose="020B0604020202020204" pitchFamily="34" charset="0"/>
            </a:endParaRPr>
          </a:p>
        </p:txBody>
      </p:sp>
      <p:sp>
        <p:nvSpPr>
          <p:cNvPr id="6" name="Rectangle 5"/>
          <p:cNvSpPr/>
          <p:nvPr/>
        </p:nvSpPr>
        <p:spPr>
          <a:xfrm>
            <a:off x="1248698" y="1192141"/>
            <a:ext cx="4574586" cy="3439403"/>
          </a:xfrm>
          <a:prstGeom prst="rect">
            <a:avLst/>
          </a:prstGeom>
          <a:noFill/>
        </p:spPr>
        <p:txBody>
          <a:bodyPr wrap="square">
            <a:spAutoFit/>
          </a:bodyPr>
          <a:lstStyle/>
          <a:p>
            <a:pPr marL="0" lvl="1" algn="just" fontAlgn="auto">
              <a:spcBef>
                <a:spcPts val="0"/>
              </a:spcBef>
              <a:spcAft>
                <a:spcPts val="300"/>
              </a:spcAft>
              <a:buClr>
                <a:srgbClr val="660033"/>
              </a:buClr>
              <a:buSzPct val="145000"/>
              <a:tabLst>
                <a:tab pos="268288" algn="l"/>
              </a:tabLst>
              <a:defRPr/>
            </a:pPr>
            <a:r>
              <a:rPr lang="en-GB" sz="1400" dirty="0">
                <a:latin typeface="Arial" panose="020B0604020202020204" pitchFamily="34" charset="0"/>
                <a:cs typeface="Arial" panose="020B0604020202020204" pitchFamily="34" charset="0"/>
              </a:rPr>
              <a:t>The three main reasons why BiH residents support the country’s accession to the EU are the freedom of movement of people, goods and capital, the guarantee of lasting peace and political stability, and compliance with laws and regulations.</a:t>
            </a:r>
          </a:p>
          <a:p>
            <a:pPr marL="0" lvl="1" algn="just" fontAlgn="auto">
              <a:spcBef>
                <a:spcPts val="0"/>
              </a:spcBef>
              <a:spcAft>
                <a:spcPts val="300"/>
              </a:spcAft>
              <a:buClr>
                <a:srgbClr val="660033"/>
              </a:buClr>
              <a:buSzPct val="145000"/>
              <a:tabLst>
                <a:tab pos="268288" algn="l"/>
              </a:tabLst>
              <a:defRPr/>
            </a:pPr>
            <a:r>
              <a:rPr lang="en-GB" sz="1400" dirty="0">
                <a:latin typeface="Arial" panose="020B0604020202020204" pitchFamily="34" charset="0"/>
                <a:ea typeface="Arial"/>
                <a:cs typeface="Arial" panose="020B0604020202020204" pitchFamily="34" charset="0"/>
              </a:rPr>
              <a:t>According to 45.8% of the RS population, the freedom of movement of people, goods and capital is the primary reason to support BiH's membership in the EU.</a:t>
            </a:r>
          </a:p>
          <a:p>
            <a:pPr marL="0" lvl="1" algn="just" fontAlgn="auto">
              <a:spcBef>
                <a:spcPts val="0"/>
              </a:spcBef>
              <a:spcAft>
                <a:spcPts val="300"/>
              </a:spcAft>
              <a:buClr>
                <a:srgbClr val="660033"/>
              </a:buClr>
              <a:buSzPct val="145000"/>
              <a:tabLst>
                <a:tab pos="268288" algn="l"/>
              </a:tabLst>
              <a:defRPr/>
            </a:pPr>
            <a:r>
              <a:rPr lang="en-GB" sz="1400" dirty="0">
                <a:latin typeface="Arial" panose="020B0604020202020204" pitchFamily="34" charset="0"/>
                <a:ea typeface="Arial"/>
                <a:cs typeface="Arial" panose="020B0604020202020204" pitchFamily="34" charset="0"/>
              </a:rPr>
              <a:t>In the Federation of BiH, the main reason for supporting BiH's accession to the EU is a guarantee of peace and political stability.</a:t>
            </a:r>
          </a:p>
          <a:p>
            <a:pPr marL="0" lvl="1" algn="just" fontAlgn="auto">
              <a:spcBef>
                <a:spcPts val="0"/>
              </a:spcBef>
              <a:spcAft>
                <a:spcPts val="300"/>
              </a:spcAft>
              <a:buClr>
                <a:srgbClr val="660033"/>
              </a:buClr>
              <a:buSzPct val="145000"/>
              <a:tabLst>
                <a:tab pos="268288" algn="l"/>
              </a:tabLst>
              <a:defRPr/>
            </a:pPr>
            <a:r>
              <a:rPr lang="en-GB" sz="1400" dirty="0">
                <a:latin typeface="Arial" panose="020B0604020202020204" pitchFamily="34" charset="0"/>
                <a:ea typeface="Arial"/>
                <a:cs typeface="Arial" panose="020B0604020202020204" pitchFamily="34" charset="0"/>
              </a:rPr>
              <a:t>All of the responses, general economic advancement and better jobs and salaries were highlighted by those who stated </a:t>
            </a:r>
            <a:r>
              <a:rPr lang="bs-Latn-BA" sz="1400" dirty="0">
                <a:latin typeface="Arial" panose="020B0604020202020204" pitchFamily="34" charset="0"/>
                <a:ea typeface="Arial"/>
                <a:cs typeface="Arial" panose="020B0604020202020204" pitchFamily="34" charset="0"/>
              </a:rPr>
              <a:t>something else</a:t>
            </a:r>
            <a:r>
              <a:rPr lang="en-GB" sz="1400" dirty="0">
                <a:latin typeface="Arial" panose="020B0604020202020204" pitchFamily="34" charset="0"/>
                <a:ea typeface="Arial"/>
                <a:cs typeface="Arial" panose="020B0604020202020204" pitchFamily="34" charset="0"/>
              </a:rPr>
              <a:t> (1.8%) for supporting the accession.</a:t>
            </a:r>
          </a:p>
        </p:txBody>
      </p:sp>
      <p:sp>
        <p:nvSpPr>
          <p:cNvPr id="8" name="Rectangle 7"/>
          <p:cNvSpPr/>
          <p:nvPr/>
        </p:nvSpPr>
        <p:spPr>
          <a:xfrm>
            <a:off x="966818" y="549651"/>
            <a:ext cx="2837636" cy="276999"/>
          </a:xfrm>
          <a:prstGeom prst="rect">
            <a:avLst/>
          </a:prstGeom>
          <a:noFill/>
        </p:spPr>
        <p:txBody>
          <a:bodyPr wrap="none">
            <a:spAutoFit/>
          </a:bodyPr>
          <a:lstStyle/>
          <a:p>
            <a:pPr marL="0" lvl="1" fontAlgn="auto">
              <a:spcBef>
                <a:spcPts val="0"/>
              </a:spcBef>
              <a:spcAft>
                <a:spcPts val="300"/>
              </a:spcAft>
              <a:buClr>
                <a:srgbClr val="660033"/>
              </a:buClr>
              <a:buSzPct val="145000"/>
              <a:tabLst>
                <a:tab pos="268288" algn="l"/>
              </a:tabLst>
              <a:defRPr/>
            </a:pPr>
            <a:r>
              <a:rPr lang="en-GB" sz="1200" b="1">
                <a:latin typeface="Arial" panose="020B0604020202020204" pitchFamily="34" charset="0"/>
                <a:cs typeface="Arial" panose="020B0604020202020204" pitchFamily="34" charset="0"/>
              </a:rPr>
              <a:t>N</a:t>
            </a:r>
            <a:r>
              <a:rPr lang="en-GB" sz="1200" b="1" baseline="-25000">
                <a:latin typeface="Arial" panose="020B0604020202020204" pitchFamily="34" charset="0"/>
                <a:cs typeface="Arial" panose="020B0604020202020204" pitchFamily="34" charset="0"/>
              </a:rPr>
              <a:t>BiH</a:t>
            </a:r>
            <a:r>
              <a:rPr lang="en-GB" sz="1200" b="1">
                <a:latin typeface="Arial" panose="020B0604020202020204" pitchFamily="34" charset="0"/>
                <a:cs typeface="Arial" panose="020B0604020202020204" pitchFamily="34" charset="0"/>
              </a:rPr>
              <a:t>=856, n</a:t>
            </a:r>
            <a:r>
              <a:rPr lang="en-GB" sz="1200" b="1" baseline="-25000">
                <a:latin typeface="Arial" panose="020B0604020202020204" pitchFamily="34" charset="0"/>
                <a:cs typeface="Arial" panose="020B0604020202020204" pitchFamily="34" charset="0"/>
              </a:rPr>
              <a:t>FBiH</a:t>
            </a:r>
            <a:r>
              <a:rPr lang="en-GB" sz="1200" b="1">
                <a:latin typeface="Arial" panose="020B0604020202020204" pitchFamily="34" charset="0"/>
                <a:cs typeface="Arial" panose="020B0604020202020204" pitchFamily="34" charset="0"/>
              </a:rPr>
              <a:t>=632, n</a:t>
            </a:r>
            <a:r>
              <a:rPr lang="en-GB" sz="1200" b="1" baseline="-25000">
                <a:latin typeface="Arial" panose="020B0604020202020204" pitchFamily="34" charset="0"/>
                <a:cs typeface="Arial" panose="020B0604020202020204" pitchFamily="34" charset="0"/>
              </a:rPr>
              <a:t>RS</a:t>
            </a:r>
            <a:r>
              <a:rPr lang="en-GB" sz="1200" b="1">
                <a:latin typeface="Arial" panose="020B0604020202020204" pitchFamily="34" charset="0"/>
                <a:cs typeface="Arial" panose="020B0604020202020204" pitchFamily="34" charset="0"/>
              </a:rPr>
              <a:t>=203, n</a:t>
            </a:r>
            <a:r>
              <a:rPr lang="en-GB" sz="1200" b="1" baseline="-25000">
                <a:latin typeface="Arial" panose="020B0604020202020204" pitchFamily="34" charset="0"/>
                <a:cs typeface="Arial" panose="020B0604020202020204" pitchFamily="34" charset="0"/>
              </a:rPr>
              <a:t>DB</a:t>
            </a:r>
            <a:r>
              <a:rPr lang="en-GB" sz="1200" b="1">
                <a:latin typeface="Arial" panose="020B0604020202020204" pitchFamily="34" charset="0"/>
                <a:cs typeface="Arial" panose="020B0604020202020204" pitchFamily="34" charset="0"/>
              </a:rPr>
              <a:t>=21</a:t>
            </a:r>
          </a:p>
        </p:txBody>
      </p:sp>
      <p:graphicFrame>
        <p:nvGraphicFramePr>
          <p:cNvPr id="9" name="Chart 8"/>
          <p:cNvGraphicFramePr/>
          <p:nvPr>
            <p:extLst>
              <p:ext uri="{D42A27DB-BD31-4B8C-83A1-F6EECF244321}">
                <p14:modId xmlns:p14="http://schemas.microsoft.com/office/powerpoint/2010/main" val="3432717786"/>
              </p:ext>
            </p:extLst>
          </p:nvPr>
        </p:nvGraphicFramePr>
        <p:xfrm>
          <a:off x="4128408" y="1107621"/>
          <a:ext cx="7554685" cy="4934384"/>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spTree>
    <p:extLst>
      <p:ext uri="{BB962C8B-B14F-4D97-AF65-F5344CB8AC3E}">
        <p14:creationId xmlns:p14="http://schemas.microsoft.com/office/powerpoint/2010/main" val="1721091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63531" y="99482"/>
            <a:ext cx="11163869" cy="646331"/>
          </a:xfrm>
          <a:prstGeom prst="rect">
            <a:avLst/>
          </a:prstGeom>
          <a:solidFill>
            <a:srgbClr val="FFC000"/>
          </a:solidFill>
        </p:spPr>
        <p:txBody>
          <a:bodyPr wrap="square">
            <a:spAutoFit/>
          </a:bodyPr>
          <a:lstStyle/>
          <a:p>
            <a:r>
              <a:rPr lang="en-GB" sz="2000" cap="all">
                <a:latin typeface="Arial" panose="020B0604020202020204" pitchFamily="34" charset="0"/>
                <a:cs typeface="Arial" panose="020B0604020202020204" pitchFamily="34" charset="0"/>
              </a:rPr>
              <a:t>3 Why do you not support BiH's accession to the EU?</a:t>
            </a:r>
            <a:br>
              <a:rPr lang="en-GB" sz="2000" cap="all">
                <a:latin typeface="Arial" panose="020B0604020202020204" pitchFamily="34" charset="0"/>
                <a:cs typeface="Arial" panose="020B0604020202020204" pitchFamily="34" charset="0"/>
              </a:rPr>
            </a:br>
            <a:endParaRPr lang="en-GB" sz="2000" cap="all">
              <a:latin typeface="Arial" panose="020B0604020202020204" pitchFamily="34" charset="0"/>
              <a:cs typeface="Arial" panose="020B0604020202020204" pitchFamily="34" charset="0"/>
            </a:endParaRPr>
          </a:p>
        </p:txBody>
      </p:sp>
      <p:sp>
        <p:nvSpPr>
          <p:cNvPr id="10" name="Rectangle 9"/>
          <p:cNvSpPr/>
          <p:nvPr/>
        </p:nvSpPr>
        <p:spPr>
          <a:xfrm>
            <a:off x="966817" y="504762"/>
            <a:ext cx="2667718" cy="276999"/>
          </a:xfrm>
          <a:prstGeom prst="rect">
            <a:avLst/>
          </a:prstGeom>
          <a:noFill/>
        </p:spPr>
        <p:txBody>
          <a:bodyPr wrap="none">
            <a:spAutoFit/>
          </a:bodyPr>
          <a:lstStyle/>
          <a:p>
            <a:pPr marL="0" lvl="1" fontAlgn="auto">
              <a:spcBef>
                <a:spcPts val="0"/>
              </a:spcBef>
              <a:spcAft>
                <a:spcPts val="300"/>
              </a:spcAft>
              <a:buClr>
                <a:srgbClr val="660033"/>
              </a:buClr>
              <a:buSzPct val="145000"/>
              <a:tabLst>
                <a:tab pos="268288" algn="l"/>
              </a:tabLst>
              <a:defRPr/>
            </a:pPr>
            <a:r>
              <a:rPr lang="en-GB" sz="1200" b="1">
                <a:latin typeface="Arial" panose="020B0604020202020204" pitchFamily="34" charset="0"/>
                <a:cs typeface="Arial" panose="020B0604020202020204" pitchFamily="34" charset="0"/>
              </a:rPr>
              <a:t>N</a:t>
            </a:r>
            <a:r>
              <a:rPr lang="en-GB" sz="1200" b="1" baseline="-25000">
                <a:latin typeface="Arial" panose="020B0604020202020204" pitchFamily="34" charset="0"/>
                <a:cs typeface="Arial" panose="020B0604020202020204" pitchFamily="34" charset="0"/>
              </a:rPr>
              <a:t>BiH</a:t>
            </a:r>
            <a:r>
              <a:rPr lang="en-GB" sz="1200" b="1">
                <a:latin typeface="Arial" panose="020B0604020202020204" pitchFamily="34" charset="0"/>
                <a:cs typeface="Arial" panose="020B0604020202020204" pitchFamily="34" charset="0"/>
              </a:rPr>
              <a:t>=235, n</a:t>
            </a:r>
            <a:r>
              <a:rPr lang="en-GB" sz="1200" b="1" baseline="-25000">
                <a:latin typeface="Arial" panose="020B0604020202020204" pitchFamily="34" charset="0"/>
                <a:cs typeface="Arial" panose="020B0604020202020204" pitchFamily="34" charset="0"/>
              </a:rPr>
              <a:t>FBiH</a:t>
            </a:r>
            <a:r>
              <a:rPr lang="en-GB" sz="1200" b="1">
                <a:latin typeface="Arial" panose="020B0604020202020204" pitchFamily="34" charset="0"/>
                <a:cs typeface="Arial" panose="020B0604020202020204" pitchFamily="34" charset="0"/>
              </a:rPr>
              <a:t>=74, n</a:t>
            </a:r>
            <a:r>
              <a:rPr lang="en-GB" sz="1200" b="1" baseline="-25000">
                <a:latin typeface="Arial" panose="020B0604020202020204" pitchFamily="34" charset="0"/>
                <a:cs typeface="Arial" panose="020B0604020202020204" pitchFamily="34" charset="0"/>
              </a:rPr>
              <a:t>RS</a:t>
            </a:r>
            <a:r>
              <a:rPr lang="en-GB" sz="1200" b="1">
                <a:latin typeface="Arial" panose="020B0604020202020204" pitchFamily="34" charset="0"/>
                <a:cs typeface="Arial" panose="020B0604020202020204" pitchFamily="34" charset="0"/>
              </a:rPr>
              <a:t>=158, n</a:t>
            </a:r>
            <a:r>
              <a:rPr lang="en-GB" sz="1200" b="1" baseline="-25000">
                <a:latin typeface="Arial" panose="020B0604020202020204" pitchFamily="34" charset="0"/>
                <a:cs typeface="Arial" panose="020B0604020202020204" pitchFamily="34" charset="0"/>
              </a:rPr>
              <a:t>DB</a:t>
            </a:r>
            <a:r>
              <a:rPr lang="en-GB" sz="1200" b="1">
                <a:latin typeface="Arial" panose="020B0604020202020204" pitchFamily="34" charset="0"/>
                <a:cs typeface="Arial" panose="020B0604020202020204" pitchFamily="34" charset="0"/>
              </a:rPr>
              <a:t>=3</a:t>
            </a:r>
          </a:p>
        </p:txBody>
      </p:sp>
      <p:sp>
        <p:nvSpPr>
          <p:cNvPr id="7" name="TextBox 6"/>
          <p:cNvSpPr txBox="1"/>
          <p:nvPr/>
        </p:nvSpPr>
        <p:spPr>
          <a:xfrm>
            <a:off x="1281767" y="1941739"/>
            <a:ext cx="3538061" cy="1938992"/>
          </a:xfrm>
          <a:prstGeom prst="rect">
            <a:avLst/>
          </a:prstGeom>
          <a:noFill/>
        </p:spPr>
        <p:txBody>
          <a:bodyPr wrap="square" lIns="0" tIns="0" rIns="0" bIns="0" rtlCol="0">
            <a:spAutoFit/>
          </a:bodyPr>
          <a:lstStyle/>
          <a:p>
            <a:pPr algn="just"/>
            <a:r>
              <a:rPr lang="bs-Latn-BA" sz="1400" dirty="0">
                <a:latin typeface="Arial" panose="020B0604020202020204" pitchFamily="34" charset="0"/>
                <a:cs typeface="Arial" panose="020B0604020202020204" pitchFamily="34" charset="0"/>
              </a:rPr>
              <a:t>Almost o</a:t>
            </a:r>
            <a:r>
              <a:rPr lang="en-GB" sz="1400" dirty="0">
                <a:latin typeface="Arial" panose="020B0604020202020204" pitchFamily="34" charset="0"/>
                <a:cs typeface="Arial" panose="020B0604020202020204" pitchFamily="34" charset="0"/>
              </a:rPr>
              <a:t>ne</a:t>
            </a:r>
            <a:r>
              <a:rPr lang="bs-Latn-BA" sz="140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fourth of BiH population  (22.9%) opposes the country's membership in the EU, citing higher living costs and taxes as the primary reason, followed by excessive centralisation and emigration of the population.</a:t>
            </a:r>
          </a:p>
          <a:p>
            <a:pPr algn="just"/>
            <a:endParaRPr lang="bs-Latn-BA" sz="1400" dirty="0">
              <a:latin typeface="Arial" panose="020B0604020202020204" pitchFamily="34" charset="0"/>
              <a:cs typeface="Arial" panose="020B0604020202020204" pitchFamily="34" charset="0"/>
            </a:endParaRPr>
          </a:p>
          <a:p>
            <a:pPr algn="just"/>
            <a:r>
              <a:rPr lang="en-GB" sz="1400" dirty="0">
                <a:latin typeface="Arial" panose="020B0604020202020204" pitchFamily="34" charset="0"/>
                <a:cs typeface="Arial" panose="020B0604020202020204" pitchFamily="34" charset="0"/>
              </a:rPr>
              <a:t>Other reasons (7.2%) are related to negative associations with the EU.</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graphicFrame>
        <p:nvGraphicFramePr>
          <p:cNvPr id="13" name="Chart 12"/>
          <p:cNvGraphicFramePr/>
          <p:nvPr>
            <p:extLst>
              <p:ext uri="{D42A27DB-BD31-4B8C-83A1-F6EECF244321}">
                <p14:modId xmlns:p14="http://schemas.microsoft.com/office/powerpoint/2010/main" val="3339545146"/>
              </p:ext>
            </p:extLst>
          </p:nvPr>
        </p:nvGraphicFramePr>
        <p:xfrm>
          <a:off x="3880758" y="957943"/>
          <a:ext cx="7867650" cy="50768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58327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89206" y="126435"/>
            <a:ext cx="11163869" cy="923330"/>
          </a:xfrm>
          <a:prstGeom prst="rect">
            <a:avLst/>
          </a:prstGeom>
          <a:solidFill>
            <a:srgbClr val="FFC000"/>
          </a:solidFill>
        </p:spPr>
        <p:txBody>
          <a:bodyPr wrap="square">
            <a:spAutoFit/>
          </a:bodyPr>
          <a:lstStyle/>
          <a:p>
            <a:r>
              <a:rPr lang="en-GB" sz="2000" cap="all">
                <a:latin typeface="Arial" panose="020B0604020202020204" pitchFamily="34" charset="0"/>
                <a:cs typeface="Arial" panose="020B0604020202020204" pitchFamily="34" charset="0"/>
              </a:rPr>
              <a:t>4 In your opinion, which of the following reforms is necessary to improve the daily life of BiH inhabitants?</a:t>
            </a:r>
            <a:br>
              <a:rPr lang="en-GB" sz="2000" cap="all">
                <a:latin typeface="Arial" panose="020B0604020202020204" pitchFamily="34" charset="0"/>
                <a:cs typeface="Arial" panose="020B0604020202020204" pitchFamily="34" charset="0"/>
              </a:rPr>
            </a:br>
            <a:endParaRPr lang="en-GB" sz="2000" cap="a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7A3ED78B-AEE9-467A-9060-57BD37EE63BD}"/>
              </a:ext>
            </a:extLst>
          </p:cNvPr>
          <p:cNvSpPr/>
          <p:nvPr/>
        </p:nvSpPr>
        <p:spPr>
          <a:xfrm>
            <a:off x="966817" y="796968"/>
            <a:ext cx="2965877" cy="276999"/>
          </a:xfrm>
          <a:prstGeom prst="rect">
            <a:avLst/>
          </a:prstGeom>
          <a:noFill/>
        </p:spPr>
        <p:txBody>
          <a:bodyPr wrap="none">
            <a:spAutoFit/>
          </a:bodyPr>
          <a:lstStyle/>
          <a:p>
            <a:pPr marL="0" lvl="1" fontAlgn="auto">
              <a:spcBef>
                <a:spcPts val="0"/>
              </a:spcBef>
              <a:spcAft>
                <a:spcPts val="300"/>
              </a:spcAft>
              <a:buClr>
                <a:srgbClr val="660033"/>
              </a:buClr>
              <a:buSzPct val="145000"/>
              <a:tabLst>
                <a:tab pos="268288" algn="l"/>
              </a:tabLst>
              <a:defRPr/>
            </a:pPr>
            <a:r>
              <a:rPr lang="en-GB" sz="1200" b="1">
                <a:latin typeface="Arial" panose="020B0604020202020204" pitchFamily="34" charset="0"/>
                <a:cs typeface="Arial" panose="020B0604020202020204" pitchFamily="34" charset="0"/>
              </a:rPr>
              <a:t>N</a:t>
            </a:r>
            <a:r>
              <a:rPr lang="en-GB" sz="1200" b="1" baseline="-25000">
                <a:latin typeface="Arial" panose="020B0604020202020204" pitchFamily="34" charset="0"/>
                <a:cs typeface="Arial" panose="020B0604020202020204" pitchFamily="34" charset="0"/>
              </a:rPr>
              <a:t>BiH</a:t>
            </a:r>
            <a:r>
              <a:rPr lang="en-GB" sz="1200" b="1">
                <a:latin typeface="Arial" panose="020B0604020202020204" pitchFamily="34" charset="0"/>
                <a:cs typeface="Arial" panose="020B0604020202020204" pitchFamily="34" charset="0"/>
              </a:rPr>
              <a:t>=1,200, n</a:t>
            </a:r>
            <a:r>
              <a:rPr lang="en-GB" sz="1200" b="1" baseline="-25000">
                <a:latin typeface="Arial" panose="020B0604020202020204" pitchFamily="34" charset="0"/>
                <a:cs typeface="Arial" panose="020B0604020202020204" pitchFamily="34" charset="0"/>
              </a:rPr>
              <a:t>FBiH</a:t>
            </a:r>
            <a:r>
              <a:rPr lang="en-GB" sz="1200" b="1">
                <a:latin typeface="Arial" panose="020B0604020202020204" pitchFamily="34" charset="0"/>
                <a:cs typeface="Arial" panose="020B0604020202020204" pitchFamily="34" charset="0"/>
              </a:rPr>
              <a:t>=754, n</a:t>
            </a:r>
            <a:r>
              <a:rPr lang="en-GB" sz="1200" b="1" baseline="-25000">
                <a:latin typeface="Arial" panose="020B0604020202020204" pitchFamily="34" charset="0"/>
                <a:cs typeface="Arial" panose="020B0604020202020204" pitchFamily="34" charset="0"/>
              </a:rPr>
              <a:t>RS</a:t>
            </a:r>
            <a:r>
              <a:rPr lang="en-GB" sz="1200" b="1">
                <a:latin typeface="Arial" panose="020B0604020202020204" pitchFamily="34" charset="0"/>
                <a:cs typeface="Arial" panose="020B0604020202020204" pitchFamily="34" charset="0"/>
              </a:rPr>
              <a:t>=418, n</a:t>
            </a:r>
            <a:r>
              <a:rPr lang="en-GB" sz="1200" b="1" baseline="-25000">
                <a:latin typeface="Arial" panose="020B0604020202020204" pitchFamily="34" charset="0"/>
                <a:cs typeface="Arial" panose="020B0604020202020204" pitchFamily="34" charset="0"/>
              </a:rPr>
              <a:t>DB</a:t>
            </a:r>
            <a:r>
              <a:rPr lang="en-GB" sz="1200" b="1">
                <a:latin typeface="Arial" panose="020B0604020202020204" pitchFamily="34" charset="0"/>
                <a:cs typeface="Arial" panose="020B0604020202020204" pitchFamily="34" charset="0"/>
              </a:rPr>
              <a:t>=28</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sp>
        <p:nvSpPr>
          <p:cNvPr id="7" name="TextBox 6"/>
          <p:cNvSpPr txBox="1"/>
          <p:nvPr/>
        </p:nvSpPr>
        <p:spPr>
          <a:xfrm>
            <a:off x="956885" y="1600936"/>
            <a:ext cx="3600450" cy="3662541"/>
          </a:xfrm>
          <a:prstGeom prst="rect">
            <a:avLst/>
          </a:prstGeom>
          <a:noFill/>
        </p:spPr>
        <p:txBody>
          <a:bodyPr wrap="square" lIns="0" tIns="0" rIns="0" bIns="0" rtlCol="0">
            <a:spAutoFit/>
          </a:bodyPr>
          <a:lstStyle/>
          <a:p>
            <a:pPr algn="just"/>
            <a:r>
              <a:rPr lang="en-GB" sz="1400" dirty="0">
                <a:latin typeface="Arial" panose="020B0604020202020204" pitchFamily="34" charset="0"/>
                <a:cs typeface="Arial" panose="020B0604020202020204" pitchFamily="34" charset="0"/>
              </a:rPr>
              <a:t>Every second inhabitant of BiH believes that the fight against corruption is necessary to improve the daily life. </a:t>
            </a:r>
          </a:p>
          <a:p>
            <a:pPr algn="just"/>
            <a:endParaRPr lang="bs-Latn-BA" sz="1400" dirty="0">
              <a:latin typeface="Arial" panose="020B0604020202020204" pitchFamily="34" charset="0"/>
              <a:cs typeface="Arial" panose="020B0604020202020204" pitchFamily="34" charset="0"/>
            </a:endParaRPr>
          </a:p>
          <a:p>
            <a:pPr algn="just"/>
            <a:r>
              <a:rPr lang="en-GB" sz="1400" dirty="0">
                <a:latin typeface="Arial" panose="020B0604020202020204" pitchFamily="34" charset="0"/>
                <a:cs typeface="Arial" panose="020B0604020202020204" pitchFamily="34" charset="0"/>
              </a:rPr>
              <a:t>In addition to the fight against corruption, one fifth of citizens believe that the reform of courts and prosecutors' offices is necessary, followed by reducing tax burdens on labour and removing</a:t>
            </a:r>
            <a:r>
              <a:rPr lang="bs-Latn-BA" sz="140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barriers to employment and the social system reform. </a:t>
            </a:r>
          </a:p>
          <a:p>
            <a:pPr algn="just"/>
            <a:endParaRPr lang="bs-Latn-BA" sz="1400" dirty="0">
              <a:latin typeface="Arial" panose="020B0604020202020204" pitchFamily="34" charset="0"/>
              <a:cs typeface="Arial" panose="020B0604020202020204" pitchFamily="34" charset="0"/>
            </a:endParaRPr>
          </a:p>
          <a:p>
            <a:pPr algn="just"/>
            <a:r>
              <a:rPr lang="en-GB" sz="1400" dirty="0">
                <a:latin typeface="Arial" panose="020B0604020202020204" pitchFamily="34" charset="0"/>
                <a:cs typeface="Arial" panose="020B0604020202020204" pitchFamily="34" charset="0"/>
              </a:rPr>
              <a:t>Residents of the </a:t>
            </a:r>
            <a:r>
              <a:rPr lang="bs-Latn-BA" sz="1400" dirty="0">
                <a:latin typeface="Arial" panose="020B0604020202020204" pitchFamily="34" charset="0"/>
                <a:cs typeface="Arial" panose="020B0604020202020204" pitchFamily="34" charset="0"/>
              </a:rPr>
              <a:t>FBiH</a:t>
            </a:r>
            <a:r>
              <a:rPr lang="en-GB" sz="1400" dirty="0">
                <a:latin typeface="Arial" panose="020B0604020202020204" pitchFamily="34" charset="0"/>
                <a:cs typeface="Arial" panose="020B0604020202020204" pitchFamily="34" charset="0"/>
              </a:rPr>
              <a:t> consider the reform of courts and prosecutors' offices to be more necessary than residents of the </a:t>
            </a:r>
            <a:r>
              <a:rPr lang="bs-Latn-BA" sz="1400" dirty="0">
                <a:latin typeface="Arial" panose="020B0604020202020204" pitchFamily="34" charset="0"/>
                <a:cs typeface="Arial" panose="020B0604020202020204" pitchFamily="34" charset="0"/>
              </a:rPr>
              <a:t>RS</a:t>
            </a:r>
            <a:r>
              <a:rPr lang="en-GB" sz="1400" dirty="0">
                <a:latin typeface="Arial" panose="020B0604020202020204" pitchFamily="34" charset="0"/>
                <a:cs typeface="Arial" panose="020B0604020202020204" pitchFamily="34" charset="0"/>
              </a:rPr>
              <a:t>, while no significant differences exist between the Entities regarding other reforms.</a:t>
            </a:r>
          </a:p>
          <a:p>
            <a:pPr algn="just"/>
            <a:endParaRPr lang="bs-Latn-BA" sz="1400" dirty="0">
              <a:latin typeface="Arial" panose="020B0604020202020204" pitchFamily="34" charset="0"/>
              <a:cs typeface="Arial" panose="020B0604020202020204" pitchFamily="34" charset="0"/>
            </a:endParaRPr>
          </a:p>
        </p:txBody>
      </p:sp>
      <p:graphicFrame>
        <p:nvGraphicFramePr>
          <p:cNvPr id="9" name="Chart 8"/>
          <p:cNvGraphicFramePr/>
          <p:nvPr>
            <p:extLst>
              <p:ext uri="{D42A27DB-BD31-4B8C-83A1-F6EECF244321}">
                <p14:modId xmlns:p14="http://schemas.microsoft.com/office/powerpoint/2010/main" val="949238305"/>
              </p:ext>
            </p:extLst>
          </p:nvPr>
        </p:nvGraphicFramePr>
        <p:xfrm>
          <a:off x="1458111" y="891938"/>
          <a:ext cx="10527062" cy="538264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51804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89206" y="126435"/>
            <a:ext cx="11163869" cy="923330"/>
          </a:xfrm>
          <a:prstGeom prst="rect">
            <a:avLst/>
          </a:prstGeom>
          <a:solidFill>
            <a:srgbClr val="FFC000"/>
          </a:solidFill>
        </p:spPr>
        <p:txBody>
          <a:bodyPr wrap="square">
            <a:spAutoFit/>
          </a:bodyPr>
          <a:lstStyle/>
          <a:p>
            <a:r>
              <a:rPr lang="en-GB" sz="2000" cap="all">
                <a:latin typeface="+mn-lt"/>
                <a:cs typeface="Arial" panose="020B0604020202020204" pitchFamily="34" charset="0"/>
              </a:rPr>
              <a:t>5 Why do you think the EU is interested in BiH's accession?</a:t>
            </a:r>
            <a:br>
              <a:rPr lang="en-GB" sz="2000" cap="all">
                <a:latin typeface="+mn-lt"/>
                <a:cs typeface="Arial" panose="020B0604020202020204" pitchFamily="34" charset="0"/>
              </a:rPr>
            </a:br>
            <a:endParaRPr lang="en-GB" sz="2000" cap="all">
              <a:latin typeface="+mn-lt"/>
              <a:cs typeface="Arial" panose="020B060402020202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sp>
        <p:nvSpPr>
          <p:cNvPr id="8" name="TextBox 7"/>
          <p:cNvSpPr txBox="1"/>
          <p:nvPr/>
        </p:nvSpPr>
        <p:spPr>
          <a:xfrm>
            <a:off x="956813" y="1423144"/>
            <a:ext cx="3600450" cy="3231654"/>
          </a:xfrm>
          <a:prstGeom prst="rect">
            <a:avLst/>
          </a:prstGeom>
          <a:noFill/>
        </p:spPr>
        <p:txBody>
          <a:bodyPr wrap="square" lIns="0" tIns="0" rIns="0" bIns="0" rtlCol="0">
            <a:spAutoFit/>
          </a:bodyPr>
          <a:lstStyle/>
          <a:p>
            <a:pPr algn="just"/>
            <a:r>
              <a:rPr lang="bs-Latn-BA" sz="1400" dirty="0">
                <a:latin typeface="Arial" panose="020B0604020202020204" pitchFamily="34" charset="0"/>
                <a:cs typeface="Arial" panose="020B0604020202020204" pitchFamily="34" charset="0"/>
              </a:rPr>
              <a:t>Four </a:t>
            </a:r>
            <a:r>
              <a:rPr lang="en-GB" sz="1400" dirty="0">
                <a:latin typeface="Arial" panose="020B0604020202020204" pitchFamily="34" charset="0"/>
                <a:cs typeface="Arial" panose="020B0604020202020204" pitchFamily="34" charset="0"/>
              </a:rPr>
              <a:t>out of </a:t>
            </a:r>
            <a:r>
              <a:rPr lang="bs-Latn-BA" sz="1400" dirty="0">
                <a:latin typeface="Arial" panose="020B0604020202020204" pitchFamily="34" charset="0"/>
                <a:cs typeface="Arial" panose="020B0604020202020204" pitchFamily="34" charset="0"/>
              </a:rPr>
              <a:t>ten</a:t>
            </a:r>
            <a:r>
              <a:rPr lang="en-GB" sz="1400" dirty="0">
                <a:latin typeface="Arial" panose="020B0604020202020204" pitchFamily="34" charset="0"/>
                <a:cs typeface="Arial" panose="020B0604020202020204" pitchFamily="34" charset="0"/>
              </a:rPr>
              <a:t> residents of BiH believe that the EU is interested in BiH’s accession because of its natural resources, and </a:t>
            </a:r>
            <a:r>
              <a:rPr lang="bs-Latn-BA" sz="1400" dirty="0">
                <a:latin typeface="Arial" panose="020B0604020202020204" pitchFamily="34" charset="0"/>
                <a:cs typeface="Arial" panose="020B0604020202020204" pitchFamily="34" charset="0"/>
              </a:rPr>
              <a:t>one</a:t>
            </a:r>
            <a:r>
              <a:rPr lang="en-GB" sz="1400" dirty="0">
                <a:latin typeface="Arial" panose="020B0604020202020204" pitchFamily="34" charset="0"/>
                <a:cs typeface="Arial" panose="020B0604020202020204" pitchFamily="34" charset="0"/>
              </a:rPr>
              <a:t> in </a:t>
            </a:r>
            <a:r>
              <a:rPr lang="bs-Latn-BA" sz="1400" dirty="0">
                <a:latin typeface="Arial" panose="020B0604020202020204" pitchFamily="34" charset="0"/>
                <a:cs typeface="Arial" panose="020B0604020202020204" pitchFamily="34" charset="0"/>
              </a:rPr>
              <a:t>five</a:t>
            </a:r>
            <a:r>
              <a:rPr lang="en-GB" sz="1400" dirty="0">
                <a:latin typeface="Arial" panose="020B0604020202020204" pitchFamily="34" charset="0"/>
                <a:cs typeface="Arial" panose="020B0604020202020204" pitchFamily="34" charset="0"/>
              </a:rPr>
              <a:t> cites maintaining peace and stability and the expansion of the European market as key reasons. </a:t>
            </a:r>
          </a:p>
          <a:p>
            <a:pPr algn="just"/>
            <a:endParaRPr lang="bs-Latn-BA" sz="1400" dirty="0">
              <a:latin typeface="Arial" panose="020B0604020202020204" pitchFamily="34" charset="0"/>
              <a:cs typeface="Arial" panose="020B0604020202020204" pitchFamily="34" charset="0"/>
            </a:endParaRPr>
          </a:p>
          <a:p>
            <a:pPr algn="just"/>
            <a:r>
              <a:rPr lang="en-GB" sz="1400" dirty="0">
                <a:latin typeface="Arial" panose="020B0604020202020204" pitchFamily="34" charset="0"/>
                <a:cs typeface="Arial" panose="020B0604020202020204" pitchFamily="34" charset="0"/>
              </a:rPr>
              <a:t>The RS inhabitants are more likely than the FBiH inhabitants to believe that the EU is more interested in BiH's accession because of its natural resources and the expansion of the European market rather than a desire to ensure peace and stability.</a:t>
            </a:r>
          </a:p>
          <a:p>
            <a:pPr algn="just"/>
            <a:endParaRPr lang="bs-Latn-BA" sz="1400" dirty="0">
              <a:latin typeface="Arial" panose="020B0604020202020204" pitchFamily="34" charset="0"/>
              <a:cs typeface="Arial" panose="020B0604020202020204" pitchFamily="34" charset="0"/>
            </a:endParaRPr>
          </a:p>
          <a:p>
            <a:pPr algn="just"/>
            <a:endParaRPr lang="bs-Latn-BA" sz="14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7A3ED78B-AEE9-467A-9060-57BD37EE63BD}"/>
              </a:ext>
            </a:extLst>
          </p:cNvPr>
          <p:cNvSpPr/>
          <p:nvPr/>
        </p:nvSpPr>
        <p:spPr>
          <a:xfrm>
            <a:off x="966817" y="805132"/>
            <a:ext cx="2965877" cy="276999"/>
          </a:xfrm>
          <a:prstGeom prst="rect">
            <a:avLst/>
          </a:prstGeom>
          <a:noFill/>
        </p:spPr>
        <p:txBody>
          <a:bodyPr wrap="none">
            <a:spAutoFit/>
          </a:bodyPr>
          <a:lstStyle/>
          <a:p>
            <a:pPr marL="0" lvl="1" fontAlgn="auto">
              <a:spcBef>
                <a:spcPts val="0"/>
              </a:spcBef>
              <a:spcAft>
                <a:spcPts val="300"/>
              </a:spcAft>
              <a:buClr>
                <a:srgbClr val="660033"/>
              </a:buClr>
              <a:buSzPct val="145000"/>
              <a:tabLst>
                <a:tab pos="268288" algn="l"/>
              </a:tabLst>
              <a:defRPr/>
            </a:pPr>
            <a:r>
              <a:rPr lang="en-GB" sz="1200" b="1">
                <a:latin typeface="Arial" panose="020B0604020202020204" pitchFamily="34" charset="0"/>
                <a:cs typeface="Arial" panose="020B0604020202020204" pitchFamily="34" charset="0"/>
              </a:rPr>
              <a:t>N</a:t>
            </a:r>
            <a:r>
              <a:rPr lang="en-GB" sz="1200" b="1" baseline="-25000">
                <a:latin typeface="Arial" panose="020B0604020202020204" pitchFamily="34" charset="0"/>
                <a:cs typeface="Arial" panose="020B0604020202020204" pitchFamily="34" charset="0"/>
              </a:rPr>
              <a:t>BiH</a:t>
            </a:r>
            <a:r>
              <a:rPr lang="en-GB" sz="1200" b="1">
                <a:latin typeface="Arial" panose="020B0604020202020204" pitchFamily="34" charset="0"/>
                <a:cs typeface="Arial" panose="020B0604020202020204" pitchFamily="34" charset="0"/>
              </a:rPr>
              <a:t>=1,200, n</a:t>
            </a:r>
            <a:r>
              <a:rPr lang="en-GB" sz="1200" b="1" baseline="-25000">
                <a:latin typeface="Arial" panose="020B0604020202020204" pitchFamily="34" charset="0"/>
                <a:cs typeface="Arial" panose="020B0604020202020204" pitchFamily="34" charset="0"/>
              </a:rPr>
              <a:t>FBiH</a:t>
            </a:r>
            <a:r>
              <a:rPr lang="en-GB" sz="1200" b="1">
                <a:latin typeface="Arial" panose="020B0604020202020204" pitchFamily="34" charset="0"/>
                <a:cs typeface="Arial" panose="020B0604020202020204" pitchFamily="34" charset="0"/>
              </a:rPr>
              <a:t>=754, n</a:t>
            </a:r>
            <a:r>
              <a:rPr lang="en-GB" sz="1200" b="1" baseline="-25000">
                <a:latin typeface="Arial" panose="020B0604020202020204" pitchFamily="34" charset="0"/>
                <a:cs typeface="Arial" panose="020B0604020202020204" pitchFamily="34" charset="0"/>
              </a:rPr>
              <a:t>RS</a:t>
            </a:r>
            <a:r>
              <a:rPr lang="en-GB" sz="1200" b="1">
                <a:latin typeface="Arial" panose="020B0604020202020204" pitchFamily="34" charset="0"/>
                <a:cs typeface="Arial" panose="020B0604020202020204" pitchFamily="34" charset="0"/>
              </a:rPr>
              <a:t>=418, n</a:t>
            </a:r>
            <a:r>
              <a:rPr lang="en-GB" sz="1200" b="1" baseline="-25000">
                <a:latin typeface="Arial" panose="020B0604020202020204" pitchFamily="34" charset="0"/>
                <a:cs typeface="Arial" panose="020B0604020202020204" pitchFamily="34" charset="0"/>
              </a:rPr>
              <a:t>DB</a:t>
            </a:r>
            <a:r>
              <a:rPr lang="en-GB" sz="1200" b="1">
                <a:latin typeface="Arial" panose="020B0604020202020204" pitchFamily="34" charset="0"/>
                <a:cs typeface="Arial" panose="020B0604020202020204" pitchFamily="34" charset="0"/>
              </a:rPr>
              <a:t>=28</a:t>
            </a:r>
          </a:p>
        </p:txBody>
      </p:sp>
      <p:graphicFrame>
        <p:nvGraphicFramePr>
          <p:cNvPr id="13" name="Chart 12"/>
          <p:cNvGraphicFramePr/>
          <p:nvPr>
            <p:extLst>
              <p:ext uri="{D42A27DB-BD31-4B8C-83A1-F6EECF244321}">
                <p14:modId xmlns:p14="http://schemas.microsoft.com/office/powerpoint/2010/main" val="2378116556"/>
              </p:ext>
            </p:extLst>
          </p:nvPr>
        </p:nvGraphicFramePr>
        <p:xfrm>
          <a:off x="4161282" y="545536"/>
          <a:ext cx="8177676" cy="552324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31248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63531" y="144372"/>
            <a:ext cx="11163869" cy="646331"/>
          </a:xfrm>
          <a:prstGeom prst="rect">
            <a:avLst/>
          </a:prstGeom>
          <a:solidFill>
            <a:srgbClr val="FFC000"/>
          </a:solidFill>
        </p:spPr>
        <p:txBody>
          <a:bodyPr wrap="square">
            <a:spAutoFit/>
          </a:bodyPr>
          <a:lstStyle/>
          <a:p>
            <a:r>
              <a:rPr lang="en-GB" sz="2000" cap="all">
                <a:latin typeface="Arial" panose="020B0604020202020204" pitchFamily="34" charset="0"/>
                <a:cs typeface="Arial" panose="020B0604020202020204" pitchFamily="34" charset="0"/>
              </a:rPr>
              <a:t>6 What is your opinion regarding the future of the EU?</a:t>
            </a:r>
            <a:br>
              <a:rPr lang="en-GB" sz="2400" cap="all">
                <a:solidFill>
                  <a:schemeClr val="bg1"/>
                </a:solidFill>
                <a:latin typeface="+mn-lt"/>
                <a:cs typeface="Arial" panose="020B0604020202020204" pitchFamily="34" charset="0"/>
              </a:rPr>
            </a:br>
            <a:endParaRPr lang="en-GB" sz="2400" cap="all">
              <a:solidFill>
                <a:schemeClr val="bg1"/>
              </a:solidFill>
              <a:latin typeface="+mn-lt"/>
              <a:cs typeface="Arial" panose="020B0604020202020204" pitchFamily="34" charset="0"/>
            </a:endParaRPr>
          </a:p>
        </p:txBody>
      </p:sp>
      <p:sp>
        <p:nvSpPr>
          <p:cNvPr id="7" name="Rectangle 6">
            <a:extLst>
              <a:ext uri="{FF2B5EF4-FFF2-40B4-BE49-F238E27FC236}">
                <a16:creationId xmlns:a16="http://schemas.microsoft.com/office/drawing/2014/main" id="{7A3ED78B-AEE9-467A-9060-57BD37EE63BD}"/>
              </a:ext>
            </a:extLst>
          </p:cNvPr>
          <p:cNvSpPr/>
          <p:nvPr/>
        </p:nvSpPr>
        <p:spPr>
          <a:xfrm>
            <a:off x="966817" y="533428"/>
            <a:ext cx="2965877" cy="276999"/>
          </a:xfrm>
          <a:prstGeom prst="rect">
            <a:avLst/>
          </a:prstGeom>
          <a:noFill/>
        </p:spPr>
        <p:txBody>
          <a:bodyPr wrap="none">
            <a:spAutoFit/>
          </a:bodyPr>
          <a:lstStyle/>
          <a:p>
            <a:pPr marL="0" lvl="1" fontAlgn="auto">
              <a:spcBef>
                <a:spcPts val="0"/>
              </a:spcBef>
              <a:spcAft>
                <a:spcPts val="300"/>
              </a:spcAft>
              <a:buClr>
                <a:srgbClr val="660033"/>
              </a:buClr>
              <a:buSzPct val="145000"/>
              <a:tabLst>
                <a:tab pos="268288" algn="l"/>
              </a:tabLst>
              <a:defRPr/>
            </a:pPr>
            <a:r>
              <a:rPr lang="en-GB" sz="1200" b="1">
                <a:latin typeface="Arial" panose="020B0604020202020204" pitchFamily="34" charset="0"/>
                <a:cs typeface="Arial" panose="020B0604020202020204" pitchFamily="34" charset="0"/>
              </a:rPr>
              <a:t>N</a:t>
            </a:r>
            <a:r>
              <a:rPr lang="en-GB" sz="1200" b="1" baseline="-25000">
                <a:latin typeface="Arial" panose="020B0604020202020204" pitchFamily="34" charset="0"/>
                <a:cs typeface="Arial" panose="020B0604020202020204" pitchFamily="34" charset="0"/>
              </a:rPr>
              <a:t>BiH</a:t>
            </a:r>
            <a:r>
              <a:rPr lang="en-GB" sz="1200" b="1">
                <a:latin typeface="Arial" panose="020B0604020202020204" pitchFamily="34" charset="0"/>
                <a:cs typeface="Arial" panose="020B0604020202020204" pitchFamily="34" charset="0"/>
              </a:rPr>
              <a:t>=1,200, n</a:t>
            </a:r>
            <a:r>
              <a:rPr lang="en-GB" sz="1200" b="1" baseline="-25000">
                <a:latin typeface="Arial" panose="020B0604020202020204" pitchFamily="34" charset="0"/>
                <a:cs typeface="Arial" panose="020B0604020202020204" pitchFamily="34" charset="0"/>
              </a:rPr>
              <a:t>FBiH</a:t>
            </a:r>
            <a:r>
              <a:rPr lang="en-GB" sz="1200" b="1">
                <a:latin typeface="Arial" panose="020B0604020202020204" pitchFamily="34" charset="0"/>
                <a:cs typeface="Arial" panose="020B0604020202020204" pitchFamily="34" charset="0"/>
              </a:rPr>
              <a:t>=754, n</a:t>
            </a:r>
            <a:r>
              <a:rPr lang="en-GB" sz="1200" b="1" baseline="-25000">
                <a:latin typeface="Arial" panose="020B0604020202020204" pitchFamily="34" charset="0"/>
                <a:cs typeface="Arial" panose="020B0604020202020204" pitchFamily="34" charset="0"/>
              </a:rPr>
              <a:t>RS</a:t>
            </a:r>
            <a:r>
              <a:rPr lang="en-GB" sz="1200" b="1">
                <a:latin typeface="Arial" panose="020B0604020202020204" pitchFamily="34" charset="0"/>
                <a:cs typeface="Arial" panose="020B0604020202020204" pitchFamily="34" charset="0"/>
              </a:rPr>
              <a:t>=418, n</a:t>
            </a:r>
            <a:r>
              <a:rPr lang="en-GB" sz="1200" b="1" baseline="-25000">
                <a:latin typeface="Arial" panose="020B0604020202020204" pitchFamily="34" charset="0"/>
                <a:cs typeface="Arial" panose="020B0604020202020204" pitchFamily="34" charset="0"/>
              </a:rPr>
              <a:t>DB</a:t>
            </a:r>
            <a:r>
              <a:rPr lang="en-GB" sz="1200" b="1">
                <a:latin typeface="Arial" panose="020B0604020202020204" pitchFamily="34" charset="0"/>
                <a:cs typeface="Arial" panose="020B0604020202020204" pitchFamily="34" charset="0"/>
              </a:rPr>
              <a:t>=28</a:t>
            </a:r>
          </a:p>
        </p:txBody>
      </p:sp>
      <p:sp>
        <p:nvSpPr>
          <p:cNvPr id="10" name="TextBox 9"/>
          <p:cNvSpPr txBox="1"/>
          <p:nvPr/>
        </p:nvSpPr>
        <p:spPr>
          <a:xfrm>
            <a:off x="935679" y="1790700"/>
            <a:ext cx="2918731" cy="2408352"/>
          </a:xfrm>
          <a:prstGeom prst="rect">
            <a:avLst/>
          </a:prstGeom>
          <a:noFill/>
        </p:spPr>
        <p:txBody>
          <a:bodyPr wrap="square" lIns="0" tIns="0" rIns="0" bIns="0" rtlCol="0">
            <a:spAutoFit/>
          </a:bodyPr>
          <a:lstStyle/>
          <a:p>
            <a:pPr marL="0" lvl="1" algn="just" fontAlgn="auto">
              <a:spcBef>
                <a:spcPts val="0"/>
              </a:spcBef>
              <a:spcAft>
                <a:spcPts val="300"/>
              </a:spcAft>
              <a:buClr>
                <a:srgbClr val="660033"/>
              </a:buClr>
              <a:buSzPct val="145000"/>
              <a:tabLst>
                <a:tab pos="268288" algn="l"/>
              </a:tabLst>
              <a:defRPr/>
            </a:pPr>
            <a:r>
              <a:rPr lang="en-GB" sz="1400">
                <a:latin typeface="Arial" panose="020B0604020202020204" pitchFamily="34" charset="0"/>
                <a:ea typeface="Arial"/>
                <a:cs typeface="Arial" panose="020B0604020202020204" pitchFamily="34" charset="0"/>
              </a:rPr>
              <a:t>Just under half of the BiH population believe that the EU will consolidate internal relations and continue enlargement. </a:t>
            </a:r>
          </a:p>
          <a:p>
            <a:pPr marL="0" lvl="1" algn="just" fontAlgn="auto">
              <a:spcBef>
                <a:spcPts val="0"/>
              </a:spcBef>
              <a:spcAft>
                <a:spcPts val="300"/>
              </a:spcAft>
              <a:buClr>
                <a:srgbClr val="660033"/>
              </a:buClr>
              <a:buSzPct val="145000"/>
              <a:tabLst>
                <a:tab pos="268288" algn="l"/>
              </a:tabLst>
              <a:defRPr/>
            </a:pPr>
            <a:r>
              <a:rPr lang="en-GB" sz="1400">
                <a:latin typeface="Arial" panose="020B0604020202020204" pitchFamily="34" charset="0"/>
                <a:ea typeface="Arial"/>
                <a:cs typeface="Arial" panose="020B0604020202020204" pitchFamily="34" charset="0"/>
              </a:rPr>
              <a:t>This opinion is more prevalent in the FBiH than in the RS (53.4% vs 31.2%) whose residents are more likely than those in the FBiH to believe that the EU as an integration will not survive and will experience a type of block division. </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graphicFrame>
        <p:nvGraphicFramePr>
          <p:cNvPr id="13" name="Content Placeholder 7"/>
          <p:cNvGraphicFramePr>
            <a:graphicFrameLocks noGrp="1"/>
          </p:cNvGraphicFramePr>
          <p:nvPr>
            <p:ph sz="quarter" idx="4294967295"/>
            <p:extLst>
              <p:ext uri="{D42A27DB-BD31-4B8C-83A1-F6EECF244321}">
                <p14:modId xmlns:p14="http://schemas.microsoft.com/office/powerpoint/2010/main" val="2982287454"/>
              </p:ext>
            </p:extLst>
          </p:nvPr>
        </p:nvGraphicFramePr>
        <p:xfrm>
          <a:off x="3396342" y="487738"/>
          <a:ext cx="8953500" cy="56288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06347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1558755" y="246182"/>
            <a:ext cx="9773422" cy="369332"/>
          </a:xfrm>
          <a:prstGeom prst="rect">
            <a:avLst/>
          </a:prstGeom>
          <a:solidFill>
            <a:srgbClr val="F8B318"/>
          </a:solidFill>
        </p:spPr>
        <p:txBody>
          <a:bodyPr wrap="square">
            <a:spAutoFit/>
          </a:bodyPr>
          <a:lstStyle/>
          <a:p>
            <a:r>
              <a:rPr lang="en-GB" sz="2000" cap="all">
                <a:solidFill>
                  <a:schemeClr val="tx1">
                    <a:lumMod val="85000"/>
                    <a:lumOff val="15000"/>
                  </a:schemeClr>
                </a:solidFill>
                <a:latin typeface="Arial" panose="020B0604020202020204" pitchFamily="34" charset="0"/>
                <a:cs typeface="Arial" panose="020B0604020202020204" pitchFamily="34" charset="0"/>
              </a:rPr>
              <a:t>METHODOLOGY</a:t>
            </a:r>
          </a:p>
        </p:txBody>
      </p:sp>
      <p:graphicFrame>
        <p:nvGraphicFramePr>
          <p:cNvPr id="5" name="Table 4"/>
          <p:cNvGraphicFramePr>
            <a:graphicFrameLocks noGrp="1"/>
          </p:cNvGraphicFramePr>
          <p:nvPr>
            <p:extLst>
              <p:ext uri="{D42A27DB-BD31-4B8C-83A1-F6EECF244321}">
                <p14:modId xmlns:p14="http://schemas.microsoft.com/office/powerpoint/2010/main" val="2136725789"/>
              </p:ext>
            </p:extLst>
          </p:nvPr>
        </p:nvGraphicFramePr>
        <p:xfrm>
          <a:off x="1563675" y="1499443"/>
          <a:ext cx="9814931" cy="4176463"/>
        </p:xfrm>
        <a:graphic>
          <a:graphicData uri="http://schemas.openxmlformats.org/drawingml/2006/table">
            <a:tbl>
              <a:tblPr>
                <a:tableStyleId>{69CF1AB2-1976-4502-BF36-3FF5EA218861}</a:tableStyleId>
              </a:tblPr>
              <a:tblGrid>
                <a:gridCol w="2357094">
                  <a:extLst>
                    <a:ext uri="{9D8B030D-6E8A-4147-A177-3AD203B41FA5}">
                      <a16:colId xmlns:a16="http://schemas.microsoft.com/office/drawing/2014/main" val="20000"/>
                    </a:ext>
                  </a:extLst>
                </a:gridCol>
                <a:gridCol w="7457837">
                  <a:extLst>
                    <a:ext uri="{9D8B030D-6E8A-4147-A177-3AD203B41FA5}">
                      <a16:colId xmlns:a16="http://schemas.microsoft.com/office/drawing/2014/main" val="20001"/>
                    </a:ext>
                  </a:extLst>
                </a:gridCol>
              </a:tblGrid>
              <a:tr h="609540">
                <a:tc>
                  <a:txBody>
                    <a:bodyPr/>
                    <a:lstStyle/>
                    <a:p>
                      <a:pPr algn="r" rtl="0" fontAlgn="ctr"/>
                      <a:r>
                        <a:rPr lang="en-GB" sz="1600" u="none" strike="noStrike">
                          <a:solidFill>
                            <a:schemeClr val="tx1">
                              <a:lumMod val="85000"/>
                              <a:lumOff val="15000"/>
                            </a:schemeClr>
                          </a:solidFill>
                          <a:effectLst/>
                          <a:latin typeface="Arial" panose="020B0604020202020204" pitchFamily="34" charset="0"/>
                          <a:cs typeface="Arial" panose="020B0604020202020204" pitchFamily="34" charset="0"/>
                        </a:rPr>
                        <a:t>Data collection</a:t>
                      </a:r>
                    </a:p>
                  </a:txBody>
                  <a:tcPr marL="8718" marR="78460" marT="8718" marB="0" anchor="ctr">
                    <a:noFill/>
                  </a:tcPr>
                </a:tc>
                <a:tc>
                  <a:txBody>
                    <a:bodyPr/>
                    <a:lstStyle/>
                    <a:p>
                      <a:pPr algn="r" rtl="0" fontAlgn="ctr"/>
                      <a:r>
                        <a:rPr lang="en-GB" sz="1600" u="none" strike="noStrike">
                          <a:solidFill>
                            <a:schemeClr val="tx1">
                              <a:lumMod val="85000"/>
                              <a:lumOff val="15000"/>
                            </a:schemeClr>
                          </a:solidFill>
                          <a:effectLst/>
                          <a:latin typeface="Arial" panose="020B0604020202020204" pitchFamily="34" charset="0"/>
                          <a:ea typeface="Arial"/>
                          <a:cs typeface="Arial" panose="020B0604020202020204" pitchFamily="34" charset="0"/>
                        </a:rPr>
                        <a:t>12 - 26 June 2025 </a:t>
                      </a:r>
                    </a:p>
                  </a:txBody>
                  <a:tcPr marL="8718" marR="78460" marT="8718" marB="0" anchor="ctr">
                    <a:noFill/>
                  </a:tcPr>
                </a:tc>
                <a:extLst>
                  <a:ext uri="{0D108BD9-81ED-4DB2-BD59-A6C34878D82A}">
                    <a16:rowId xmlns:a16="http://schemas.microsoft.com/office/drawing/2014/main" val="10000"/>
                  </a:ext>
                </a:extLst>
              </a:tr>
              <a:tr h="638753">
                <a:tc>
                  <a:txBody>
                    <a:bodyPr/>
                    <a:lstStyle/>
                    <a:p>
                      <a:pPr algn="r" rtl="0" fontAlgn="ctr"/>
                      <a:r>
                        <a:rPr lang="en-GB" sz="1600" u="none" strike="noStrike">
                          <a:solidFill>
                            <a:schemeClr val="tx1">
                              <a:lumMod val="85000"/>
                              <a:lumOff val="15000"/>
                            </a:schemeClr>
                          </a:solidFill>
                          <a:effectLst/>
                          <a:latin typeface="Arial" panose="020B0604020202020204" pitchFamily="34" charset="0"/>
                          <a:cs typeface="Arial" panose="020B0604020202020204" pitchFamily="34" charset="0"/>
                        </a:rPr>
                        <a:t>Method</a:t>
                      </a:r>
                    </a:p>
                  </a:txBody>
                  <a:tcPr marL="8718" marR="78460" marT="8718" marB="0" anchor="ctr">
                    <a:noFill/>
                  </a:tcPr>
                </a:tc>
                <a:tc>
                  <a:txBody>
                    <a:bodyPr/>
                    <a:lstStyle/>
                    <a:p>
                      <a:pPr algn="r" rtl="0" fontAlgn="ctr"/>
                      <a:r>
                        <a:rPr lang="en-GB" sz="1600" u="none" strike="noStrike">
                          <a:solidFill>
                            <a:schemeClr val="tx1">
                              <a:lumMod val="85000"/>
                              <a:lumOff val="15000"/>
                            </a:schemeClr>
                          </a:solidFill>
                          <a:effectLst/>
                          <a:latin typeface="Arial" panose="020B0604020202020204" pitchFamily="34" charset="0"/>
                          <a:cs typeface="Arial" panose="020B0604020202020204" pitchFamily="34" charset="0"/>
                        </a:rPr>
                        <a:t>Quantitative survey using the CATI method (computer-aided telephone interviewing)</a:t>
                      </a:r>
                    </a:p>
                  </a:txBody>
                  <a:tcPr marL="8718" marR="78460" marT="8718" marB="0" anchor="ctr">
                    <a:noFill/>
                  </a:tcPr>
                </a:tc>
                <a:extLst>
                  <a:ext uri="{0D108BD9-81ED-4DB2-BD59-A6C34878D82A}">
                    <a16:rowId xmlns:a16="http://schemas.microsoft.com/office/drawing/2014/main" val="10001"/>
                  </a:ext>
                </a:extLst>
              </a:tr>
              <a:tr h="585634">
                <a:tc>
                  <a:txBody>
                    <a:bodyPr/>
                    <a:lstStyle/>
                    <a:p>
                      <a:pPr algn="r" rtl="0" fontAlgn="ctr"/>
                      <a:r>
                        <a:rPr lang="en-GB" sz="1600" u="none" strike="noStrike">
                          <a:solidFill>
                            <a:schemeClr val="tx1">
                              <a:lumMod val="85000"/>
                              <a:lumOff val="15000"/>
                            </a:schemeClr>
                          </a:solidFill>
                          <a:effectLst/>
                          <a:latin typeface="Arial" panose="020B0604020202020204" pitchFamily="34" charset="0"/>
                          <a:cs typeface="Arial" panose="020B0604020202020204" pitchFamily="34" charset="0"/>
                        </a:rPr>
                        <a:t>Population</a:t>
                      </a:r>
                    </a:p>
                  </a:txBody>
                  <a:tcPr marL="8718" marR="78460" marT="8718" marB="0" anchor="ctr">
                    <a:no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GB" sz="1600" u="none" strike="noStrike">
                          <a:solidFill>
                            <a:schemeClr val="tx1">
                              <a:lumMod val="85000"/>
                              <a:lumOff val="15000"/>
                            </a:schemeClr>
                          </a:solidFill>
                          <a:effectLst/>
                          <a:latin typeface="Arial" panose="020B0604020202020204" pitchFamily="34" charset="0"/>
                          <a:cs typeface="Arial" panose="020B0604020202020204" pitchFamily="34" charset="0"/>
                        </a:rPr>
                        <a:t>Residents of BiH aged 18 and over </a:t>
                      </a:r>
                    </a:p>
                  </a:txBody>
                  <a:tcPr marL="8718" marR="78460" marT="8718" marB="0" anchor="ctr">
                    <a:noFill/>
                  </a:tcPr>
                </a:tc>
                <a:extLst>
                  <a:ext uri="{0D108BD9-81ED-4DB2-BD59-A6C34878D82A}">
                    <a16:rowId xmlns:a16="http://schemas.microsoft.com/office/drawing/2014/main" val="10002"/>
                  </a:ext>
                </a:extLst>
              </a:tr>
              <a:tr h="585634">
                <a:tc>
                  <a:txBody>
                    <a:bodyPr/>
                    <a:lstStyle/>
                    <a:p>
                      <a:pPr algn="r" rtl="0" fontAlgn="ctr"/>
                      <a:r>
                        <a:rPr lang="en-GB" sz="1600" u="none" strike="noStrike">
                          <a:solidFill>
                            <a:schemeClr val="tx1">
                              <a:lumMod val="85000"/>
                              <a:lumOff val="15000"/>
                            </a:schemeClr>
                          </a:solidFill>
                          <a:effectLst/>
                          <a:latin typeface="Arial" panose="020B0604020202020204" pitchFamily="34" charset="0"/>
                          <a:cs typeface="Arial" panose="020B0604020202020204" pitchFamily="34" charset="0"/>
                        </a:rPr>
                        <a:t>Sample</a:t>
                      </a:r>
                    </a:p>
                  </a:txBody>
                  <a:tcPr marL="8718" marR="78460" marT="8718" marB="0" anchor="ctr">
                    <a:no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GB" sz="1600" u="none" strike="noStrike">
                          <a:solidFill>
                            <a:schemeClr val="tx1">
                              <a:lumMod val="85000"/>
                              <a:lumOff val="15000"/>
                            </a:schemeClr>
                          </a:solidFill>
                          <a:effectLst/>
                          <a:latin typeface="Arial" panose="020B0604020202020204" pitchFamily="34" charset="0"/>
                          <a:cs typeface="Arial" panose="020B0604020202020204" pitchFamily="34" charset="0"/>
                        </a:rPr>
                        <a:t>Random, multistage stratified sample, representative of BiH </a:t>
                      </a:r>
                    </a:p>
                  </a:txBody>
                  <a:tcPr marL="8718" marR="78460" marT="8718" marB="0" anchor="ctr">
                    <a:noFill/>
                  </a:tcPr>
                </a:tc>
                <a:extLst>
                  <a:ext uri="{0D108BD9-81ED-4DB2-BD59-A6C34878D82A}">
                    <a16:rowId xmlns:a16="http://schemas.microsoft.com/office/drawing/2014/main" val="10003"/>
                  </a:ext>
                </a:extLst>
              </a:tr>
              <a:tr h="585634">
                <a:tc>
                  <a:txBody>
                    <a:bodyPr/>
                    <a:lstStyle/>
                    <a:p>
                      <a:pPr algn="r" rtl="0" fontAlgn="ctr"/>
                      <a:r>
                        <a:rPr lang="en-GB" sz="1600" u="none" strike="noStrike">
                          <a:solidFill>
                            <a:schemeClr val="tx1">
                              <a:lumMod val="85000"/>
                              <a:lumOff val="15000"/>
                            </a:schemeClr>
                          </a:solidFill>
                          <a:effectLst/>
                          <a:latin typeface="Arial" panose="020B0604020202020204" pitchFamily="34" charset="0"/>
                          <a:cs typeface="Arial" panose="020B0604020202020204" pitchFamily="34" charset="0"/>
                        </a:rPr>
                        <a:t>Sample frame</a:t>
                      </a:r>
                    </a:p>
                  </a:txBody>
                  <a:tcPr marL="8718" marR="78460" marT="8718" marB="0" anchor="ctr">
                    <a:noFill/>
                  </a:tcPr>
                </a:tc>
                <a:tc>
                  <a:txBody>
                    <a:bodyPr/>
                    <a:lstStyle/>
                    <a:p>
                      <a:pPr algn="r" rtl="0" fontAlgn="ctr"/>
                      <a:r>
                        <a:rPr lang="en-GB" sz="1600">
                          <a:solidFill>
                            <a:schemeClr val="tx1">
                              <a:lumMod val="85000"/>
                              <a:lumOff val="15000"/>
                            </a:schemeClr>
                          </a:solidFill>
                          <a:effectLst/>
                          <a:latin typeface="Arial" panose="020B0604020202020204" pitchFamily="34" charset="0"/>
                          <a:cs typeface="Arial" panose="020B0604020202020204" pitchFamily="34" charset="0"/>
                        </a:rPr>
                        <a:t>Census of population, households and dwellings in BiH, 2013 </a:t>
                      </a:r>
                      <a:r>
                        <a:rPr lang="en-GB" sz="1600">
                          <a:solidFill>
                            <a:schemeClr val="tx1">
                              <a:lumMod val="85000"/>
                              <a:lumOff val="15000"/>
                            </a:schemeClr>
                          </a:solidFill>
                          <a:effectLst/>
                          <a:latin typeface="Arial" panose="020B0604020202020204" pitchFamily="34" charset="0"/>
                          <a:cs typeface="Arial" panose="020B0604020202020204" pitchFamily="34" charset="0"/>
                          <a:hlinkClick r:id="rId3"/>
                        </a:rPr>
                        <a:t>www.popis.gov.ba</a:t>
                      </a:r>
                      <a:r>
                        <a:rPr lang="en-GB" sz="1600" u="none" strike="noStrike">
                          <a:solidFill>
                            <a:schemeClr val="tx1">
                              <a:lumMod val="85000"/>
                              <a:lumOff val="15000"/>
                            </a:schemeClr>
                          </a:solidFill>
                          <a:effectLst/>
                          <a:latin typeface="Arial" panose="020B0604020202020204" pitchFamily="34" charset="0"/>
                          <a:cs typeface="Arial" panose="020B0604020202020204" pitchFamily="34" charset="0"/>
                        </a:rPr>
                        <a:t> </a:t>
                      </a:r>
                    </a:p>
                  </a:txBody>
                  <a:tcPr marL="8718" marR="78460" marT="8718" marB="0" anchor="ctr">
                    <a:noFill/>
                  </a:tcPr>
                </a:tc>
                <a:extLst>
                  <a:ext uri="{0D108BD9-81ED-4DB2-BD59-A6C34878D82A}">
                    <a16:rowId xmlns:a16="http://schemas.microsoft.com/office/drawing/2014/main" val="10004"/>
                  </a:ext>
                </a:extLst>
              </a:tr>
              <a:tr h="585634">
                <a:tc>
                  <a:txBody>
                    <a:bodyPr/>
                    <a:lstStyle/>
                    <a:p>
                      <a:pPr algn="r" rtl="0" fontAlgn="ctr"/>
                      <a:r>
                        <a:rPr lang="en-GB" sz="1600" u="none" strike="noStrike">
                          <a:solidFill>
                            <a:schemeClr val="tx1">
                              <a:lumMod val="85000"/>
                              <a:lumOff val="15000"/>
                            </a:schemeClr>
                          </a:solidFill>
                          <a:effectLst/>
                          <a:latin typeface="Arial" panose="020B0604020202020204" pitchFamily="34" charset="0"/>
                          <a:cs typeface="Arial" panose="020B0604020202020204" pitchFamily="34" charset="0"/>
                        </a:rPr>
                        <a:t>Size of sample</a:t>
                      </a:r>
                    </a:p>
                  </a:txBody>
                  <a:tcPr marL="8718" marR="78460" marT="8718" marB="0" anchor="ctr">
                    <a:noFill/>
                  </a:tcPr>
                </a:tc>
                <a:tc>
                  <a:txBody>
                    <a:bodyPr/>
                    <a:lstStyle/>
                    <a:p>
                      <a:pPr algn="r" rtl="0" fontAlgn="ctr"/>
                      <a:r>
                        <a:rPr lang="en-GB" sz="1600" u="none" strike="noStrike">
                          <a:solidFill>
                            <a:schemeClr val="tx1">
                              <a:lumMod val="85000"/>
                              <a:lumOff val="15000"/>
                            </a:schemeClr>
                          </a:solidFill>
                          <a:effectLst/>
                          <a:latin typeface="Arial" panose="020B0604020202020204" pitchFamily="34" charset="0"/>
                          <a:cs typeface="Arial" panose="020B0604020202020204" pitchFamily="34" charset="0"/>
                        </a:rPr>
                        <a:t>N=1.200</a:t>
                      </a:r>
                    </a:p>
                  </a:txBody>
                  <a:tcPr marL="8718" marR="78460" marT="8718" marB="0" anchor="ctr">
                    <a:noFill/>
                  </a:tcPr>
                </a:tc>
                <a:extLst>
                  <a:ext uri="{0D108BD9-81ED-4DB2-BD59-A6C34878D82A}">
                    <a16:rowId xmlns:a16="http://schemas.microsoft.com/office/drawing/2014/main" val="10005"/>
                  </a:ext>
                </a:extLst>
              </a:tr>
              <a:tr h="585634">
                <a:tc>
                  <a:txBody>
                    <a:bodyPr/>
                    <a:lstStyle/>
                    <a:p>
                      <a:pPr algn="r" rtl="0" fontAlgn="ctr"/>
                      <a:r>
                        <a:rPr lang="en-GB" sz="1600" u="none" strike="noStrike">
                          <a:solidFill>
                            <a:schemeClr val="tx1">
                              <a:lumMod val="85000"/>
                              <a:lumOff val="15000"/>
                            </a:schemeClr>
                          </a:solidFill>
                          <a:effectLst/>
                          <a:latin typeface="Arial" panose="020B0604020202020204" pitchFamily="34" charset="0"/>
                          <a:cs typeface="Arial" panose="020B0604020202020204" pitchFamily="34" charset="0"/>
                        </a:rPr>
                        <a:t>Sample error</a:t>
                      </a:r>
                    </a:p>
                  </a:txBody>
                  <a:tcPr marL="8718" marR="78460" marT="8718" marB="0" anchor="ctr">
                    <a:noFill/>
                  </a:tcPr>
                </a:tc>
                <a:tc>
                  <a:txBody>
                    <a:bodyPr/>
                    <a:lstStyle/>
                    <a:p>
                      <a:pPr algn="r" rtl="0" fontAlgn="ctr"/>
                      <a:r>
                        <a:rPr lang="en-GB" sz="1600" u="none" strike="noStrike" dirty="0">
                          <a:solidFill>
                            <a:schemeClr val="tx1">
                              <a:lumMod val="85000"/>
                              <a:lumOff val="15000"/>
                            </a:schemeClr>
                          </a:solidFill>
                          <a:effectLst/>
                          <a:latin typeface="Arial" panose="020B0604020202020204" pitchFamily="34" charset="0"/>
                          <a:cs typeface="Arial" panose="020B0604020202020204" pitchFamily="34" charset="0"/>
                        </a:rPr>
                        <a:t>+/- 2.8% on the total sample</a:t>
                      </a:r>
                    </a:p>
                  </a:txBody>
                  <a:tcPr marL="8718" marR="78460" marT="8718" marB="0" anchor="ctr">
                    <a:noFill/>
                  </a:tcPr>
                </a:tc>
                <a:extLst>
                  <a:ext uri="{0D108BD9-81ED-4DB2-BD59-A6C34878D82A}">
                    <a16:rowId xmlns:a16="http://schemas.microsoft.com/office/drawing/2014/main" val="10006"/>
                  </a:ext>
                </a:extLst>
              </a:tr>
            </a:tbl>
          </a:graphicData>
        </a:graphic>
      </p:graphicFrame>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2684" y="6238270"/>
            <a:ext cx="1445565" cy="271239"/>
          </a:xfrm>
          <a:prstGeom prst="rect">
            <a:avLst/>
          </a:prstGeom>
        </p:spPr>
      </p:pic>
    </p:spTree>
    <p:extLst>
      <p:ext uri="{BB962C8B-B14F-4D97-AF65-F5344CB8AC3E}">
        <p14:creationId xmlns:p14="http://schemas.microsoft.com/office/powerpoint/2010/main" val="1446384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89206" y="126434"/>
            <a:ext cx="11163869" cy="923330"/>
          </a:xfrm>
          <a:prstGeom prst="rect">
            <a:avLst/>
          </a:prstGeom>
          <a:solidFill>
            <a:srgbClr val="FFC000"/>
          </a:solidFill>
        </p:spPr>
        <p:txBody>
          <a:bodyPr wrap="square">
            <a:spAutoFit/>
          </a:bodyPr>
          <a:lstStyle/>
          <a:p>
            <a:r>
              <a:rPr lang="en-GB" sz="2000" cap="all">
                <a:latin typeface="Arial" panose="020B0604020202020204" pitchFamily="34" charset="0"/>
                <a:cs typeface="Arial" panose="020B0604020202020204" pitchFamily="34" charset="0"/>
              </a:rPr>
              <a:t>7 WHAT PART OF SOCIETY, IN YOUR OPINION, WOULD BENEFIT THE MOST FROM BIH’S ACCESSION TO THE EU?</a:t>
            </a:r>
            <a:br>
              <a:rPr lang="en-GB" sz="2000" cap="all">
                <a:latin typeface="Arial" panose="020B0604020202020204" pitchFamily="34" charset="0"/>
                <a:cs typeface="Arial" panose="020B0604020202020204" pitchFamily="34" charset="0"/>
              </a:rPr>
            </a:br>
            <a:endParaRPr lang="en-GB" sz="2000" cap="a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7A3ED78B-AEE9-467A-9060-57BD37EE63BD}"/>
              </a:ext>
            </a:extLst>
          </p:cNvPr>
          <p:cNvSpPr/>
          <p:nvPr/>
        </p:nvSpPr>
        <p:spPr>
          <a:xfrm>
            <a:off x="966817" y="805132"/>
            <a:ext cx="2965877" cy="276999"/>
          </a:xfrm>
          <a:prstGeom prst="rect">
            <a:avLst/>
          </a:prstGeom>
          <a:noFill/>
        </p:spPr>
        <p:txBody>
          <a:bodyPr wrap="none">
            <a:spAutoFit/>
          </a:bodyPr>
          <a:lstStyle/>
          <a:p>
            <a:pPr marL="0" lvl="1" fontAlgn="auto">
              <a:spcBef>
                <a:spcPts val="0"/>
              </a:spcBef>
              <a:spcAft>
                <a:spcPts val="300"/>
              </a:spcAft>
              <a:buClr>
                <a:srgbClr val="660033"/>
              </a:buClr>
              <a:buSzPct val="145000"/>
              <a:tabLst>
                <a:tab pos="268288" algn="l"/>
              </a:tabLst>
              <a:defRPr/>
            </a:pPr>
            <a:r>
              <a:rPr lang="en-GB" sz="1200" b="1">
                <a:latin typeface="Arial" panose="020B0604020202020204" pitchFamily="34" charset="0"/>
                <a:cs typeface="Arial" panose="020B0604020202020204" pitchFamily="34" charset="0"/>
              </a:rPr>
              <a:t>N</a:t>
            </a:r>
            <a:r>
              <a:rPr lang="en-GB" sz="1200" b="1" baseline="-25000">
                <a:latin typeface="Arial" panose="020B0604020202020204" pitchFamily="34" charset="0"/>
                <a:cs typeface="Arial" panose="020B0604020202020204" pitchFamily="34" charset="0"/>
              </a:rPr>
              <a:t>BiH</a:t>
            </a:r>
            <a:r>
              <a:rPr lang="en-GB" sz="1200" b="1">
                <a:latin typeface="Arial" panose="020B0604020202020204" pitchFamily="34" charset="0"/>
                <a:cs typeface="Arial" panose="020B0604020202020204" pitchFamily="34" charset="0"/>
              </a:rPr>
              <a:t>=1,200, n</a:t>
            </a:r>
            <a:r>
              <a:rPr lang="en-GB" sz="1200" b="1" baseline="-25000">
                <a:latin typeface="Arial" panose="020B0604020202020204" pitchFamily="34" charset="0"/>
                <a:cs typeface="Arial" panose="020B0604020202020204" pitchFamily="34" charset="0"/>
              </a:rPr>
              <a:t>FBiH</a:t>
            </a:r>
            <a:r>
              <a:rPr lang="en-GB" sz="1200" b="1">
                <a:latin typeface="Arial" panose="020B0604020202020204" pitchFamily="34" charset="0"/>
                <a:cs typeface="Arial" panose="020B0604020202020204" pitchFamily="34" charset="0"/>
              </a:rPr>
              <a:t>=754, n</a:t>
            </a:r>
            <a:r>
              <a:rPr lang="en-GB" sz="1200" b="1" baseline="-25000">
                <a:latin typeface="Arial" panose="020B0604020202020204" pitchFamily="34" charset="0"/>
                <a:cs typeface="Arial" panose="020B0604020202020204" pitchFamily="34" charset="0"/>
              </a:rPr>
              <a:t>RS</a:t>
            </a:r>
            <a:r>
              <a:rPr lang="en-GB" sz="1200" b="1">
                <a:latin typeface="Arial" panose="020B0604020202020204" pitchFamily="34" charset="0"/>
                <a:cs typeface="Arial" panose="020B0604020202020204" pitchFamily="34" charset="0"/>
              </a:rPr>
              <a:t>=418, n</a:t>
            </a:r>
            <a:r>
              <a:rPr lang="en-GB" sz="1200" b="1" baseline="-25000">
                <a:latin typeface="Arial" panose="020B0604020202020204" pitchFamily="34" charset="0"/>
                <a:cs typeface="Arial" panose="020B0604020202020204" pitchFamily="34" charset="0"/>
              </a:rPr>
              <a:t>DB</a:t>
            </a:r>
            <a:r>
              <a:rPr lang="en-GB" sz="1200" b="1">
                <a:latin typeface="Arial" panose="020B0604020202020204" pitchFamily="34" charset="0"/>
                <a:cs typeface="Arial" panose="020B0604020202020204" pitchFamily="34" charset="0"/>
              </a:rPr>
              <a:t>=28</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sp>
        <p:nvSpPr>
          <p:cNvPr id="12" name="TextBox 11"/>
          <p:cNvSpPr txBox="1"/>
          <p:nvPr/>
        </p:nvSpPr>
        <p:spPr>
          <a:xfrm>
            <a:off x="941496" y="1201883"/>
            <a:ext cx="2963635" cy="3739485"/>
          </a:xfrm>
          <a:prstGeom prst="rect">
            <a:avLst/>
          </a:prstGeom>
          <a:noFill/>
        </p:spPr>
        <p:txBody>
          <a:bodyPr wrap="square" lIns="0" tIns="0" rIns="0" bIns="0" rtlCol="0">
            <a:spAutoFit/>
          </a:bodyPr>
          <a:lstStyle/>
          <a:p>
            <a:pPr marL="0" lvl="1" algn="just" fontAlgn="auto">
              <a:spcBef>
                <a:spcPts val="0"/>
              </a:spcBef>
              <a:spcAft>
                <a:spcPts val="300"/>
              </a:spcAft>
              <a:buClr>
                <a:srgbClr val="660033"/>
              </a:buClr>
              <a:buSzPct val="145000"/>
              <a:tabLst>
                <a:tab pos="268288" algn="l"/>
              </a:tabLst>
              <a:defRPr/>
            </a:pPr>
            <a:r>
              <a:rPr lang="bs-Latn-BA" sz="1400" dirty="0">
                <a:latin typeface="Arial" panose="020B0604020202020204" pitchFamily="34" charset="0"/>
                <a:ea typeface="Arial"/>
                <a:cs typeface="Arial" panose="020B0604020202020204" pitchFamily="34" charset="0"/>
              </a:rPr>
              <a:t>Four </a:t>
            </a:r>
            <a:r>
              <a:rPr lang="en-GB" sz="1400" dirty="0">
                <a:latin typeface="Arial" panose="020B0604020202020204" pitchFamily="34" charset="0"/>
                <a:ea typeface="Arial"/>
                <a:cs typeface="Arial" panose="020B0604020202020204" pitchFamily="34" charset="0"/>
              </a:rPr>
              <a:t>out of </a:t>
            </a:r>
            <a:r>
              <a:rPr lang="bs-Latn-BA" sz="1400" dirty="0">
                <a:latin typeface="Arial" panose="020B0604020202020204" pitchFamily="34" charset="0"/>
                <a:ea typeface="Arial"/>
                <a:cs typeface="Arial" panose="020B0604020202020204" pitchFamily="34" charset="0"/>
              </a:rPr>
              <a:t>ten</a:t>
            </a:r>
            <a:r>
              <a:rPr lang="en-GB" sz="1400" dirty="0">
                <a:latin typeface="Arial" panose="020B0604020202020204" pitchFamily="34" charset="0"/>
                <a:ea typeface="Arial"/>
                <a:cs typeface="Arial" panose="020B0604020202020204" pitchFamily="34" charset="0"/>
              </a:rPr>
              <a:t> inhabitants of BiH believe that young people would benefit the most from the accession to the EU, followed by politicians, entrepreneurs, students and researchers.</a:t>
            </a:r>
          </a:p>
          <a:p>
            <a:pPr marL="0" lvl="1" algn="just" fontAlgn="auto">
              <a:spcBef>
                <a:spcPts val="0"/>
              </a:spcBef>
              <a:spcAft>
                <a:spcPts val="300"/>
              </a:spcAft>
              <a:buClr>
                <a:srgbClr val="660033"/>
              </a:buClr>
              <a:buSzPct val="145000"/>
              <a:tabLst>
                <a:tab pos="268288" algn="l"/>
              </a:tabLst>
              <a:defRPr/>
            </a:pPr>
            <a:r>
              <a:rPr lang="bs-Latn-BA" sz="1400" dirty="0">
                <a:latin typeface="Arial" panose="020B0604020202020204" pitchFamily="34" charset="0"/>
                <a:ea typeface="Arial"/>
                <a:cs typeface="Arial" panose="020B0604020202020204" pitchFamily="34" charset="0"/>
              </a:rPr>
              <a:t>One</a:t>
            </a:r>
            <a:r>
              <a:rPr lang="en-GB" sz="1400" dirty="0">
                <a:latin typeface="Arial" panose="020B0604020202020204" pitchFamily="34" charset="0"/>
                <a:ea typeface="Arial"/>
                <a:cs typeface="Arial" panose="020B0604020202020204" pitchFamily="34" charset="0"/>
              </a:rPr>
              <a:t> out of </a:t>
            </a:r>
            <a:r>
              <a:rPr lang="bs-Latn-BA" sz="1400" dirty="0">
                <a:latin typeface="Arial" panose="020B0604020202020204" pitchFamily="34" charset="0"/>
                <a:ea typeface="Arial"/>
                <a:cs typeface="Arial" panose="020B0604020202020204" pitchFamily="34" charset="0"/>
              </a:rPr>
              <a:t>ten</a:t>
            </a:r>
            <a:r>
              <a:rPr lang="en-GB" sz="1400" dirty="0">
                <a:latin typeface="Arial" panose="020B0604020202020204" pitchFamily="34" charset="0"/>
                <a:ea typeface="Arial"/>
                <a:cs typeface="Arial" panose="020B0604020202020204" pitchFamily="34" charset="0"/>
              </a:rPr>
              <a:t> residents believe that no one in particular would benefit from BiH's accession to the EU.</a:t>
            </a:r>
          </a:p>
          <a:p>
            <a:pPr marL="0" lvl="1" algn="just" fontAlgn="auto">
              <a:spcBef>
                <a:spcPts val="0"/>
              </a:spcBef>
              <a:spcAft>
                <a:spcPts val="300"/>
              </a:spcAft>
              <a:buClr>
                <a:srgbClr val="660033"/>
              </a:buClr>
              <a:buSzPct val="145000"/>
              <a:tabLst>
                <a:tab pos="268288" algn="l"/>
              </a:tabLst>
              <a:defRPr/>
            </a:pPr>
            <a:r>
              <a:rPr lang="en-GB" sz="1400" dirty="0">
                <a:latin typeface="Arial" panose="020B0604020202020204" pitchFamily="34" charset="0"/>
                <a:ea typeface="Arial"/>
                <a:cs typeface="Arial" panose="020B0604020202020204" pitchFamily="34" charset="0"/>
              </a:rPr>
              <a:t>Residents of the RS, much more than those of the FBiH, believe that politicians would benefit the most from BiH’s accession to the EU (25.3% vs 15.2%) and they are much less likely to believe that young people would benefit (34.1% vs 46.9%).</a:t>
            </a:r>
            <a:endParaRPr lang="bs-Latn-BA" sz="1400" dirty="0">
              <a:latin typeface="Arial" panose="020B0604020202020204" pitchFamily="34" charset="0"/>
              <a:ea typeface="Times New Roman"/>
              <a:cs typeface="Arial" panose="020B0604020202020204" pitchFamily="34" charset="0"/>
            </a:endParaRPr>
          </a:p>
        </p:txBody>
      </p:sp>
      <p:graphicFrame>
        <p:nvGraphicFramePr>
          <p:cNvPr id="13" name="Content Placeholder 10"/>
          <p:cNvGraphicFramePr>
            <a:graphicFrameLocks/>
          </p:cNvGraphicFramePr>
          <p:nvPr>
            <p:extLst>
              <p:ext uri="{D42A27DB-BD31-4B8C-83A1-F6EECF244321}">
                <p14:modId xmlns:p14="http://schemas.microsoft.com/office/powerpoint/2010/main" val="1087212284"/>
              </p:ext>
            </p:extLst>
          </p:nvPr>
        </p:nvGraphicFramePr>
        <p:xfrm>
          <a:off x="2691493" y="1245421"/>
          <a:ext cx="9405257" cy="466044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82277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89206" y="126434"/>
            <a:ext cx="11163869" cy="923330"/>
          </a:xfrm>
          <a:prstGeom prst="rect">
            <a:avLst/>
          </a:prstGeom>
          <a:solidFill>
            <a:srgbClr val="FFC000"/>
          </a:solidFill>
        </p:spPr>
        <p:txBody>
          <a:bodyPr wrap="square">
            <a:spAutoFit/>
          </a:bodyPr>
          <a:lstStyle/>
          <a:p>
            <a:r>
              <a:rPr lang="en-GB" sz="2000" cap="all">
                <a:latin typeface="Arial" panose="020B0604020202020204" pitchFamily="34" charset="0"/>
                <a:cs typeface="Arial" panose="020B0604020202020204" pitchFamily="34" charset="0"/>
              </a:rPr>
              <a:t>8 WHAT DO YOU THINK IS THE GREATEST OBSTACLE COMPLICATING THE INTEGRATION OF BOSNIA AND HERZEGOVINA INTO THE EU?</a:t>
            </a:r>
            <a:br>
              <a:rPr lang="en-GB" sz="2000" cap="all">
                <a:solidFill>
                  <a:schemeClr val="bg1"/>
                </a:solidFill>
                <a:latin typeface="Arial" panose="020B0604020202020204" pitchFamily="34" charset="0"/>
                <a:cs typeface="Arial" panose="020B0604020202020204" pitchFamily="34" charset="0"/>
              </a:rPr>
            </a:br>
            <a:endParaRPr lang="en-GB" sz="2000" cap="all">
              <a:solidFill>
                <a:schemeClr val="bg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7A3ED78B-AEE9-467A-9060-57BD37EE63BD}"/>
              </a:ext>
            </a:extLst>
          </p:cNvPr>
          <p:cNvSpPr/>
          <p:nvPr/>
        </p:nvSpPr>
        <p:spPr>
          <a:xfrm>
            <a:off x="966817" y="805132"/>
            <a:ext cx="2965877" cy="276999"/>
          </a:xfrm>
          <a:prstGeom prst="rect">
            <a:avLst/>
          </a:prstGeom>
          <a:noFill/>
        </p:spPr>
        <p:txBody>
          <a:bodyPr wrap="none">
            <a:spAutoFit/>
          </a:bodyPr>
          <a:lstStyle/>
          <a:p>
            <a:pPr marL="0" lvl="1" fontAlgn="auto">
              <a:spcBef>
                <a:spcPts val="0"/>
              </a:spcBef>
              <a:spcAft>
                <a:spcPts val="300"/>
              </a:spcAft>
              <a:buClr>
                <a:srgbClr val="660033"/>
              </a:buClr>
              <a:buSzPct val="145000"/>
              <a:tabLst>
                <a:tab pos="268288" algn="l"/>
              </a:tabLst>
              <a:defRPr/>
            </a:pPr>
            <a:r>
              <a:rPr lang="en-GB" sz="1200" b="1">
                <a:latin typeface="Arial" panose="020B0604020202020204" pitchFamily="34" charset="0"/>
                <a:cs typeface="Arial" panose="020B0604020202020204" pitchFamily="34" charset="0"/>
              </a:rPr>
              <a:t>N</a:t>
            </a:r>
            <a:r>
              <a:rPr lang="en-GB" sz="1200" b="1" baseline="-25000">
                <a:latin typeface="Arial" panose="020B0604020202020204" pitchFamily="34" charset="0"/>
                <a:cs typeface="Arial" panose="020B0604020202020204" pitchFamily="34" charset="0"/>
              </a:rPr>
              <a:t>BiH</a:t>
            </a:r>
            <a:r>
              <a:rPr lang="en-GB" sz="1200" b="1">
                <a:latin typeface="Arial" panose="020B0604020202020204" pitchFamily="34" charset="0"/>
                <a:cs typeface="Arial" panose="020B0604020202020204" pitchFamily="34" charset="0"/>
              </a:rPr>
              <a:t>=1,200, n</a:t>
            </a:r>
            <a:r>
              <a:rPr lang="en-GB" sz="1200" b="1" baseline="-25000">
                <a:latin typeface="Arial" panose="020B0604020202020204" pitchFamily="34" charset="0"/>
                <a:cs typeface="Arial" panose="020B0604020202020204" pitchFamily="34" charset="0"/>
              </a:rPr>
              <a:t>FBiH</a:t>
            </a:r>
            <a:r>
              <a:rPr lang="en-GB" sz="1200" b="1">
                <a:latin typeface="Arial" panose="020B0604020202020204" pitchFamily="34" charset="0"/>
                <a:cs typeface="Arial" panose="020B0604020202020204" pitchFamily="34" charset="0"/>
              </a:rPr>
              <a:t>=754, n</a:t>
            </a:r>
            <a:r>
              <a:rPr lang="en-GB" sz="1200" b="1" baseline="-25000">
                <a:latin typeface="Arial" panose="020B0604020202020204" pitchFamily="34" charset="0"/>
                <a:cs typeface="Arial" panose="020B0604020202020204" pitchFamily="34" charset="0"/>
              </a:rPr>
              <a:t>RS</a:t>
            </a:r>
            <a:r>
              <a:rPr lang="en-GB" sz="1200" b="1">
                <a:latin typeface="Arial" panose="020B0604020202020204" pitchFamily="34" charset="0"/>
                <a:cs typeface="Arial" panose="020B0604020202020204" pitchFamily="34" charset="0"/>
              </a:rPr>
              <a:t>=418, n</a:t>
            </a:r>
            <a:r>
              <a:rPr lang="en-GB" sz="1200" b="1" baseline="-25000">
                <a:latin typeface="Arial" panose="020B0604020202020204" pitchFamily="34" charset="0"/>
                <a:cs typeface="Arial" panose="020B0604020202020204" pitchFamily="34" charset="0"/>
              </a:rPr>
              <a:t>DB</a:t>
            </a:r>
            <a:r>
              <a:rPr lang="en-GB" sz="1200" b="1">
                <a:latin typeface="Arial" panose="020B0604020202020204" pitchFamily="34" charset="0"/>
                <a:cs typeface="Arial" panose="020B0604020202020204" pitchFamily="34" charset="0"/>
              </a:rPr>
              <a:t>=28</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sp>
        <p:nvSpPr>
          <p:cNvPr id="12" name="TextBox 11"/>
          <p:cNvSpPr txBox="1"/>
          <p:nvPr/>
        </p:nvSpPr>
        <p:spPr>
          <a:xfrm>
            <a:off x="1026209" y="1413063"/>
            <a:ext cx="2906485" cy="3524042"/>
          </a:xfrm>
          <a:prstGeom prst="rect">
            <a:avLst/>
          </a:prstGeom>
          <a:noFill/>
        </p:spPr>
        <p:txBody>
          <a:bodyPr wrap="square" lIns="0" tIns="0" rIns="0" bIns="0" rtlCol="0">
            <a:spAutoFit/>
          </a:bodyPr>
          <a:lstStyle/>
          <a:p>
            <a:pPr marL="0" lvl="1" algn="just" fontAlgn="auto">
              <a:spcBef>
                <a:spcPts val="0"/>
              </a:spcBef>
              <a:spcAft>
                <a:spcPts val="300"/>
              </a:spcAft>
              <a:buClr>
                <a:srgbClr val="660033"/>
              </a:buClr>
              <a:buSzPct val="145000"/>
              <a:tabLst>
                <a:tab pos="268288" algn="l"/>
              </a:tabLst>
              <a:defRPr/>
            </a:pPr>
            <a:r>
              <a:rPr lang="en-GB" sz="1400" dirty="0">
                <a:latin typeface="Arial" panose="020B0604020202020204" pitchFamily="34" charset="0"/>
                <a:ea typeface="Arial"/>
                <a:cs typeface="Arial" panose="020B0604020202020204" pitchFamily="34" charset="0"/>
              </a:rPr>
              <a:t>The politicisation of the integration process and the resistance to change are the main factors hindering integration into the EU. </a:t>
            </a:r>
          </a:p>
          <a:p>
            <a:pPr marL="0" lvl="1" algn="just" fontAlgn="auto">
              <a:spcBef>
                <a:spcPts val="0"/>
              </a:spcBef>
              <a:spcAft>
                <a:spcPts val="300"/>
              </a:spcAft>
              <a:buClr>
                <a:srgbClr val="660033"/>
              </a:buClr>
              <a:buSzPct val="145000"/>
              <a:tabLst>
                <a:tab pos="268288" algn="l"/>
              </a:tabLst>
              <a:defRPr/>
            </a:pPr>
            <a:r>
              <a:rPr lang="en-GB" sz="1400" dirty="0">
                <a:latin typeface="Arial" panose="020B0604020202020204" pitchFamily="34" charset="0"/>
                <a:ea typeface="Arial"/>
                <a:cs typeface="Arial" panose="020B0604020202020204" pitchFamily="34" charset="0"/>
              </a:rPr>
              <a:t>This opinion is more prevalent in the FBiH than in the RS, where residents believe that the current state of affairs in the EU hinders the integration process. </a:t>
            </a:r>
          </a:p>
          <a:p>
            <a:pPr marL="0" lvl="1" algn="just" fontAlgn="auto">
              <a:spcBef>
                <a:spcPts val="0"/>
              </a:spcBef>
              <a:spcAft>
                <a:spcPts val="300"/>
              </a:spcAft>
              <a:buClr>
                <a:srgbClr val="660033"/>
              </a:buClr>
              <a:buSzPct val="145000"/>
              <a:tabLst>
                <a:tab pos="268288" algn="l"/>
              </a:tabLst>
              <a:defRPr/>
            </a:pPr>
            <a:r>
              <a:rPr lang="en-GB" sz="1400" dirty="0">
                <a:latin typeface="Arial" panose="020B0604020202020204" pitchFamily="34" charset="0"/>
                <a:ea typeface="Arial"/>
                <a:cs typeface="Arial" panose="020B0604020202020204" pitchFamily="34" charset="0"/>
              </a:rPr>
              <a:t>In addition to the politicisation of the integration process, a significant obstacle to the BiH integration into the EU is the resistance to change. There is no notable difference between the Entities and the state level on this issue.</a:t>
            </a:r>
          </a:p>
        </p:txBody>
      </p:sp>
      <p:graphicFrame>
        <p:nvGraphicFramePr>
          <p:cNvPr id="13" name="Content Placeholder 7"/>
          <p:cNvGraphicFramePr>
            <a:graphicFrameLocks noGrp="1"/>
          </p:cNvGraphicFramePr>
          <p:nvPr>
            <p:ph sz="quarter" idx="4294967295"/>
            <p:extLst>
              <p:ext uri="{D42A27DB-BD31-4B8C-83A1-F6EECF244321}">
                <p14:modId xmlns:p14="http://schemas.microsoft.com/office/powerpoint/2010/main" val="2006256087"/>
              </p:ext>
            </p:extLst>
          </p:nvPr>
        </p:nvGraphicFramePr>
        <p:xfrm>
          <a:off x="3533774" y="553700"/>
          <a:ext cx="8791575" cy="533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32124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63531" y="180982"/>
            <a:ext cx="11163869" cy="923330"/>
          </a:xfrm>
          <a:prstGeom prst="rect">
            <a:avLst/>
          </a:prstGeom>
          <a:solidFill>
            <a:srgbClr val="FFC000"/>
          </a:solidFill>
        </p:spPr>
        <p:txBody>
          <a:bodyPr wrap="square">
            <a:spAutoFit/>
          </a:bodyPr>
          <a:lstStyle/>
          <a:p>
            <a:r>
              <a:rPr lang="en-GB" sz="2000" cap="all">
                <a:latin typeface="Arial" panose="020B0604020202020204" pitchFamily="34" charset="0"/>
                <a:cs typeface="Arial" panose="020B0604020202020204" pitchFamily="34" charset="0"/>
              </a:rPr>
              <a:t>9 HAVE YOU HEARD OF THE DIRECTORATE FOR EUROPEAN INTEGRATION OF THE COUNCIL OF MINISTERS OF BIH?</a:t>
            </a:r>
            <a:br>
              <a:rPr lang="en-GB" sz="2000" cap="all">
                <a:latin typeface="Arial" panose="020B0604020202020204" pitchFamily="34" charset="0"/>
                <a:cs typeface="Arial" panose="020B0604020202020204" pitchFamily="34" charset="0"/>
              </a:rPr>
            </a:br>
            <a:endParaRPr lang="en-GB" sz="2000" cap="a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7A3ED78B-AEE9-467A-9060-57BD37EE63BD}"/>
              </a:ext>
            </a:extLst>
          </p:cNvPr>
          <p:cNvSpPr/>
          <p:nvPr/>
        </p:nvSpPr>
        <p:spPr>
          <a:xfrm>
            <a:off x="889551" y="745464"/>
            <a:ext cx="2965877" cy="276999"/>
          </a:xfrm>
          <a:prstGeom prst="rect">
            <a:avLst/>
          </a:prstGeom>
          <a:noFill/>
        </p:spPr>
        <p:txBody>
          <a:bodyPr wrap="none">
            <a:spAutoFit/>
          </a:bodyPr>
          <a:lstStyle/>
          <a:p>
            <a:pPr marL="0" lvl="1" fontAlgn="auto">
              <a:spcBef>
                <a:spcPts val="0"/>
              </a:spcBef>
              <a:spcAft>
                <a:spcPts val="300"/>
              </a:spcAft>
              <a:buClr>
                <a:srgbClr val="660033"/>
              </a:buClr>
              <a:buSzPct val="145000"/>
              <a:tabLst>
                <a:tab pos="268288" algn="l"/>
              </a:tabLst>
              <a:defRPr/>
            </a:pPr>
            <a:r>
              <a:rPr lang="en-GB" sz="1200" b="1">
                <a:latin typeface="Arial" panose="020B0604020202020204" pitchFamily="34" charset="0"/>
                <a:cs typeface="Arial" panose="020B0604020202020204" pitchFamily="34" charset="0"/>
              </a:rPr>
              <a:t>N</a:t>
            </a:r>
            <a:r>
              <a:rPr lang="en-GB" sz="1200" b="1" baseline="-25000">
                <a:latin typeface="Arial" panose="020B0604020202020204" pitchFamily="34" charset="0"/>
                <a:cs typeface="Arial" panose="020B0604020202020204" pitchFamily="34" charset="0"/>
              </a:rPr>
              <a:t>BiH</a:t>
            </a:r>
            <a:r>
              <a:rPr lang="en-GB" sz="1200" b="1">
                <a:latin typeface="Arial" panose="020B0604020202020204" pitchFamily="34" charset="0"/>
                <a:cs typeface="Arial" panose="020B0604020202020204" pitchFamily="34" charset="0"/>
              </a:rPr>
              <a:t>=1,200, n</a:t>
            </a:r>
            <a:r>
              <a:rPr lang="en-GB" sz="1200" b="1" baseline="-25000">
                <a:latin typeface="Arial" panose="020B0604020202020204" pitchFamily="34" charset="0"/>
                <a:cs typeface="Arial" panose="020B0604020202020204" pitchFamily="34" charset="0"/>
              </a:rPr>
              <a:t>FBiH</a:t>
            </a:r>
            <a:r>
              <a:rPr lang="en-GB" sz="1200" b="1">
                <a:latin typeface="Arial" panose="020B0604020202020204" pitchFamily="34" charset="0"/>
                <a:cs typeface="Arial" panose="020B0604020202020204" pitchFamily="34" charset="0"/>
              </a:rPr>
              <a:t>=754, n</a:t>
            </a:r>
            <a:r>
              <a:rPr lang="en-GB" sz="1200" b="1" baseline="-25000">
                <a:latin typeface="Arial" panose="020B0604020202020204" pitchFamily="34" charset="0"/>
                <a:cs typeface="Arial" panose="020B0604020202020204" pitchFamily="34" charset="0"/>
              </a:rPr>
              <a:t>RS</a:t>
            </a:r>
            <a:r>
              <a:rPr lang="en-GB" sz="1200" b="1">
                <a:latin typeface="Arial" panose="020B0604020202020204" pitchFamily="34" charset="0"/>
                <a:cs typeface="Arial" panose="020B0604020202020204" pitchFamily="34" charset="0"/>
              </a:rPr>
              <a:t>=418, n</a:t>
            </a:r>
            <a:r>
              <a:rPr lang="en-GB" sz="1200" b="1" baseline="-25000">
                <a:latin typeface="Arial" panose="020B0604020202020204" pitchFamily="34" charset="0"/>
                <a:cs typeface="Arial" panose="020B0604020202020204" pitchFamily="34" charset="0"/>
              </a:rPr>
              <a:t>DB</a:t>
            </a:r>
            <a:r>
              <a:rPr lang="en-GB" sz="1200" b="1">
                <a:latin typeface="Arial" panose="020B0604020202020204" pitchFamily="34" charset="0"/>
                <a:cs typeface="Arial" panose="020B0604020202020204" pitchFamily="34" charset="0"/>
              </a:rPr>
              <a:t>=28</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graphicFrame>
        <p:nvGraphicFramePr>
          <p:cNvPr id="12" name="Content Placeholder 7"/>
          <p:cNvGraphicFramePr>
            <a:graphicFrameLocks noGrp="1"/>
          </p:cNvGraphicFramePr>
          <p:nvPr>
            <p:ph idx="1"/>
            <p:extLst>
              <p:ext uri="{D42A27DB-BD31-4B8C-83A1-F6EECF244321}">
                <p14:modId xmlns:p14="http://schemas.microsoft.com/office/powerpoint/2010/main" val="3192107101"/>
              </p:ext>
            </p:extLst>
          </p:nvPr>
        </p:nvGraphicFramePr>
        <p:xfrm>
          <a:off x="2884488" y="1217613"/>
          <a:ext cx="8555038" cy="4506912"/>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948503" y="1933575"/>
            <a:ext cx="2847974" cy="646331"/>
          </a:xfrm>
          <a:prstGeom prst="rect">
            <a:avLst/>
          </a:prstGeom>
          <a:noFill/>
        </p:spPr>
        <p:txBody>
          <a:bodyPr wrap="square" lIns="0" tIns="0" rIns="0" bIns="0" rtlCol="0">
            <a:spAutoFit/>
          </a:bodyPr>
          <a:lstStyle/>
          <a:p>
            <a:pPr marL="0" lvl="1" algn="just">
              <a:spcAft>
                <a:spcPts val="300"/>
              </a:spcAft>
              <a:buClr>
                <a:srgbClr val="660033"/>
              </a:buClr>
              <a:buSzPct val="145000"/>
              <a:tabLst>
                <a:tab pos="268288" algn="l"/>
              </a:tabLst>
              <a:defRPr/>
            </a:pPr>
            <a:r>
              <a:rPr lang="en-GB" sz="1400" dirty="0">
                <a:latin typeface="Arial" panose="020B0604020202020204" pitchFamily="34" charset="0"/>
                <a:ea typeface="Arial"/>
                <a:cs typeface="Arial" panose="020B0604020202020204" pitchFamily="34" charset="0"/>
              </a:rPr>
              <a:t>52.5% of BiH population have heard of the Directorate for European Integration.</a:t>
            </a:r>
          </a:p>
        </p:txBody>
      </p:sp>
    </p:spTree>
    <p:extLst>
      <p:ext uri="{BB962C8B-B14F-4D97-AF65-F5344CB8AC3E}">
        <p14:creationId xmlns:p14="http://schemas.microsoft.com/office/powerpoint/2010/main" val="1393575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19744" y="83099"/>
            <a:ext cx="11302794" cy="923330"/>
          </a:xfrm>
          <a:prstGeom prst="rect">
            <a:avLst/>
          </a:prstGeom>
          <a:solidFill>
            <a:srgbClr val="FFC000"/>
          </a:solidFill>
        </p:spPr>
        <p:txBody>
          <a:bodyPr wrap="square">
            <a:spAutoFit/>
          </a:bodyPr>
          <a:lstStyle/>
          <a:p>
            <a:r>
              <a:rPr lang="en-GB" sz="2000" cap="all">
                <a:latin typeface="Arial" panose="020B0604020202020204" pitchFamily="34" charset="0"/>
                <a:cs typeface="Arial" panose="020B0604020202020204" pitchFamily="34" charset="0"/>
              </a:rPr>
              <a:t>10 What topics related to the EU integration process are you most interested in?</a:t>
            </a:r>
            <a:br>
              <a:rPr lang="en-GB" sz="2000" cap="all">
                <a:solidFill>
                  <a:schemeClr val="bg1"/>
                </a:solidFill>
                <a:latin typeface="Arial" panose="020B0604020202020204" pitchFamily="34" charset="0"/>
                <a:cs typeface="Arial" panose="020B0604020202020204" pitchFamily="34" charset="0"/>
              </a:rPr>
            </a:br>
            <a:endParaRPr lang="en-GB" sz="2000" cap="all">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7A3ED78B-AEE9-467A-9060-57BD37EE63BD}"/>
              </a:ext>
            </a:extLst>
          </p:cNvPr>
          <p:cNvSpPr/>
          <p:nvPr/>
        </p:nvSpPr>
        <p:spPr>
          <a:xfrm>
            <a:off x="966817" y="756148"/>
            <a:ext cx="2965877" cy="276999"/>
          </a:xfrm>
          <a:prstGeom prst="rect">
            <a:avLst/>
          </a:prstGeom>
          <a:noFill/>
        </p:spPr>
        <p:txBody>
          <a:bodyPr wrap="none">
            <a:spAutoFit/>
          </a:bodyPr>
          <a:lstStyle/>
          <a:p>
            <a:pPr marL="0" lvl="1" fontAlgn="auto">
              <a:spcBef>
                <a:spcPts val="0"/>
              </a:spcBef>
              <a:spcAft>
                <a:spcPts val="300"/>
              </a:spcAft>
              <a:buClr>
                <a:srgbClr val="660033"/>
              </a:buClr>
              <a:buSzPct val="145000"/>
              <a:tabLst>
                <a:tab pos="268288" algn="l"/>
              </a:tabLst>
              <a:defRPr/>
            </a:pPr>
            <a:r>
              <a:rPr lang="en-GB" sz="1200" b="1">
                <a:latin typeface="Arial" panose="020B0604020202020204" pitchFamily="34" charset="0"/>
                <a:cs typeface="Arial" panose="020B0604020202020204" pitchFamily="34" charset="0"/>
              </a:rPr>
              <a:t>N</a:t>
            </a:r>
            <a:r>
              <a:rPr lang="en-GB" sz="1200" b="1" baseline="-25000">
                <a:latin typeface="Arial" panose="020B0604020202020204" pitchFamily="34" charset="0"/>
                <a:cs typeface="Arial" panose="020B0604020202020204" pitchFamily="34" charset="0"/>
              </a:rPr>
              <a:t>BiH</a:t>
            </a:r>
            <a:r>
              <a:rPr lang="en-GB" sz="1200" b="1">
                <a:latin typeface="Arial" panose="020B0604020202020204" pitchFamily="34" charset="0"/>
                <a:cs typeface="Arial" panose="020B0604020202020204" pitchFamily="34" charset="0"/>
              </a:rPr>
              <a:t>=1,200, n</a:t>
            </a:r>
            <a:r>
              <a:rPr lang="en-GB" sz="1200" b="1" baseline="-25000">
                <a:latin typeface="Arial" panose="020B0604020202020204" pitchFamily="34" charset="0"/>
                <a:cs typeface="Arial" panose="020B0604020202020204" pitchFamily="34" charset="0"/>
              </a:rPr>
              <a:t>FBiH</a:t>
            </a:r>
            <a:r>
              <a:rPr lang="en-GB" sz="1200" b="1">
                <a:latin typeface="Arial" panose="020B0604020202020204" pitchFamily="34" charset="0"/>
                <a:cs typeface="Arial" panose="020B0604020202020204" pitchFamily="34" charset="0"/>
              </a:rPr>
              <a:t>=754, n</a:t>
            </a:r>
            <a:r>
              <a:rPr lang="en-GB" sz="1200" b="1" baseline="-25000">
                <a:latin typeface="Arial" panose="020B0604020202020204" pitchFamily="34" charset="0"/>
                <a:cs typeface="Arial" panose="020B0604020202020204" pitchFamily="34" charset="0"/>
              </a:rPr>
              <a:t>RS</a:t>
            </a:r>
            <a:r>
              <a:rPr lang="en-GB" sz="1200" b="1">
                <a:latin typeface="Arial" panose="020B0604020202020204" pitchFamily="34" charset="0"/>
                <a:cs typeface="Arial" panose="020B0604020202020204" pitchFamily="34" charset="0"/>
              </a:rPr>
              <a:t>=418, n</a:t>
            </a:r>
            <a:r>
              <a:rPr lang="en-GB" sz="1200" b="1" baseline="-25000">
                <a:latin typeface="Arial" panose="020B0604020202020204" pitchFamily="34" charset="0"/>
                <a:cs typeface="Arial" panose="020B0604020202020204" pitchFamily="34" charset="0"/>
              </a:rPr>
              <a:t>DB</a:t>
            </a:r>
            <a:r>
              <a:rPr lang="en-GB" sz="1200" b="1">
                <a:latin typeface="Arial" panose="020B0604020202020204" pitchFamily="34" charset="0"/>
                <a:cs typeface="Arial" panose="020B0604020202020204" pitchFamily="34" charset="0"/>
              </a:rPr>
              <a:t>=28</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graphicFrame>
        <p:nvGraphicFramePr>
          <p:cNvPr id="11" name="Content Placeholder 10"/>
          <p:cNvGraphicFramePr>
            <a:graphicFrameLocks/>
          </p:cNvGraphicFramePr>
          <p:nvPr>
            <p:extLst>
              <p:ext uri="{D42A27DB-BD31-4B8C-83A1-F6EECF244321}">
                <p14:modId xmlns:p14="http://schemas.microsoft.com/office/powerpoint/2010/main" val="3042731790"/>
              </p:ext>
            </p:extLst>
          </p:nvPr>
        </p:nvGraphicFramePr>
        <p:xfrm>
          <a:off x="2564947" y="998613"/>
          <a:ext cx="9526361" cy="4860472"/>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1255798" y="1428750"/>
            <a:ext cx="3380209" cy="2662267"/>
          </a:xfrm>
          <a:prstGeom prst="rect">
            <a:avLst/>
          </a:prstGeom>
          <a:noFill/>
        </p:spPr>
        <p:txBody>
          <a:bodyPr wrap="square" lIns="0" tIns="0" rIns="0" bIns="0" rtlCol="0">
            <a:spAutoFit/>
          </a:bodyPr>
          <a:lstStyle/>
          <a:p>
            <a:pPr marL="0" lvl="1" algn="just">
              <a:spcAft>
                <a:spcPts val="300"/>
              </a:spcAft>
              <a:buClr>
                <a:srgbClr val="660033"/>
              </a:buClr>
              <a:buSzPct val="145000"/>
              <a:tabLst>
                <a:tab pos="268288" algn="l"/>
              </a:tabLst>
              <a:defRPr/>
            </a:pPr>
            <a:r>
              <a:rPr lang="en-GB" sz="1400" dirty="0">
                <a:latin typeface="Arial" panose="020B0604020202020204" pitchFamily="34" charset="0"/>
                <a:ea typeface="Arial"/>
                <a:cs typeface="Arial" panose="020B0604020202020204" pitchFamily="34" charset="0"/>
              </a:rPr>
              <a:t>Almost </a:t>
            </a:r>
            <a:r>
              <a:rPr lang="bs-Latn-BA" sz="1400" dirty="0">
                <a:latin typeface="Arial" panose="020B0604020202020204" pitchFamily="34" charset="0"/>
                <a:ea typeface="Arial"/>
                <a:cs typeface="Arial" panose="020B0604020202020204" pitchFamily="34" charset="0"/>
              </a:rPr>
              <a:t>three</a:t>
            </a:r>
            <a:r>
              <a:rPr lang="en-GB" sz="1400" dirty="0">
                <a:latin typeface="Arial" panose="020B0604020202020204" pitchFamily="34" charset="0"/>
                <a:ea typeface="Arial"/>
                <a:cs typeface="Arial" panose="020B0604020202020204" pitchFamily="34" charset="0"/>
              </a:rPr>
              <a:t> out of </a:t>
            </a:r>
            <a:r>
              <a:rPr lang="bs-Latn-BA" sz="1400" dirty="0">
                <a:latin typeface="Arial" panose="020B0604020202020204" pitchFamily="34" charset="0"/>
                <a:ea typeface="Arial"/>
                <a:cs typeface="Arial" panose="020B0604020202020204" pitchFamily="34" charset="0"/>
              </a:rPr>
              <a:t>ten</a:t>
            </a:r>
            <a:r>
              <a:rPr lang="en-GB" sz="1400" dirty="0">
                <a:latin typeface="Arial" panose="020B0604020202020204" pitchFamily="34" charset="0"/>
                <a:ea typeface="Arial"/>
                <a:cs typeface="Arial" panose="020B0604020202020204" pitchFamily="34" charset="0"/>
              </a:rPr>
              <a:t> residents of BiH are interested in the impact of the European integration process on the daily lives of citizens. One quarter is interested in the possibility to use EU financial assistance</a:t>
            </a:r>
            <a:r>
              <a:rPr lang="bs-Latn-BA" sz="1400" dirty="0">
                <a:latin typeface="Arial" panose="020B0604020202020204" pitchFamily="34" charset="0"/>
                <a:ea typeface="Arial"/>
                <a:cs typeface="Arial" panose="020B0604020202020204" pitchFamily="34" charset="0"/>
              </a:rPr>
              <a:t>.</a:t>
            </a:r>
            <a:endParaRPr lang="en-GB" sz="1400" dirty="0">
              <a:latin typeface="Arial" panose="020B0604020202020204" pitchFamily="34" charset="0"/>
              <a:ea typeface="Arial"/>
              <a:cs typeface="Arial" panose="020B0604020202020204" pitchFamily="34" charset="0"/>
            </a:endParaRPr>
          </a:p>
          <a:p>
            <a:pPr marL="0" lvl="1" algn="just">
              <a:spcAft>
                <a:spcPts val="300"/>
              </a:spcAft>
              <a:buClr>
                <a:srgbClr val="660033"/>
              </a:buClr>
              <a:buSzPct val="145000"/>
              <a:tabLst>
                <a:tab pos="268288" algn="l"/>
              </a:tabLst>
              <a:defRPr/>
            </a:pPr>
            <a:r>
              <a:rPr lang="en-GB" sz="1400" dirty="0">
                <a:latin typeface="Arial" panose="020B0604020202020204" pitchFamily="34" charset="0"/>
                <a:ea typeface="Arial"/>
                <a:cs typeface="Arial" panose="020B0604020202020204" pitchFamily="34" charset="0"/>
              </a:rPr>
              <a:t>The next most common topics of interest are reforms within the integration process and the benefits of EU integration.</a:t>
            </a:r>
          </a:p>
          <a:p>
            <a:pPr marL="0" lvl="1" algn="just">
              <a:spcAft>
                <a:spcPts val="300"/>
              </a:spcAft>
              <a:buClr>
                <a:srgbClr val="660033"/>
              </a:buClr>
              <a:buSzPct val="145000"/>
              <a:tabLst>
                <a:tab pos="268288" algn="l"/>
              </a:tabLst>
              <a:defRPr/>
            </a:pPr>
            <a:r>
              <a:rPr lang="en-GB" sz="1400" dirty="0">
                <a:latin typeface="Arial" panose="020B0604020202020204" pitchFamily="34" charset="0"/>
                <a:ea typeface="Arial"/>
                <a:cs typeface="Arial" panose="020B0604020202020204" pitchFamily="34" charset="0"/>
              </a:rPr>
              <a:t>Interest in the possibility of using EU financial assistance is higher in the FBiH than in the RS  (26.6% vs 20.7%).</a:t>
            </a:r>
          </a:p>
        </p:txBody>
      </p:sp>
    </p:spTree>
    <p:extLst>
      <p:ext uri="{BB962C8B-B14F-4D97-AF65-F5344CB8AC3E}">
        <p14:creationId xmlns:p14="http://schemas.microsoft.com/office/powerpoint/2010/main" val="3511606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19744" y="83099"/>
            <a:ext cx="11302794" cy="923330"/>
          </a:xfrm>
          <a:prstGeom prst="rect">
            <a:avLst/>
          </a:prstGeom>
          <a:solidFill>
            <a:srgbClr val="FFC000"/>
          </a:solidFill>
        </p:spPr>
        <p:txBody>
          <a:bodyPr wrap="square">
            <a:spAutoFit/>
          </a:bodyPr>
          <a:lstStyle/>
          <a:p>
            <a:r>
              <a:rPr lang="en-GB" sz="2000" cap="all">
                <a:latin typeface="Arial" panose="020B0604020202020204" pitchFamily="34" charset="0"/>
                <a:cs typeface="Arial" panose="020B0604020202020204" pitchFamily="34" charset="0"/>
              </a:rPr>
              <a:t>11 Which information sources do you most frequently utilise to learn about European integration?</a:t>
            </a:r>
            <a:br>
              <a:rPr lang="en-GB" sz="2000" b="1" cap="all">
                <a:latin typeface="Arial" panose="020B0604020202020204" pitchFamily="34" charset="0"/>
                <a:cs typeface="Arial" panose="020B0604020202020204" pitchFamily="34" charset="0"/>
              </a:rPr>
            </a:br>
            <a:endParaRPr lang="en-GB" sz="2000" b="1" cap="a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7A3ED78B-AEE9-467A-9060-57BD37EE63BD}"/>
              </a:ext>
            </a:extLst>
          </p:cNvPr>
          <p:cNvSpPr/>
          <p:nvPr/>
        </p:nvSpPr>
        <p:spPr>
          <a:xfrm>
            <a:off x="966817" y="764312"/>
            <a:ext cx="2965877" cy="276999"/>
          </a:xfrm>
          <a:prstGeom prst="rect">
            <a:avLst/>
          </a:prstGeom>
          <a:noFill/>
        </p:spPr>
        <p:txBody>
          <a:bodyPr wrap="none">
            <a:spAutoFit/>
          </a:bodyPr>
          <a:lstStyle/>
          <a:p>
            <a:pPr marL="0" lvl="1" fontAlgn="auto">
              <a:spcBef>
                <a:spcPts val="0"/>
              </a:spcBef>
              <a:spcAft>
                <a:spcPts val="300"/>
              </a:spcAft>
              <a:buClr>
                <a:srgbClr val="660033"/>
              </a:buClr>
              <a:buSzPct val="145000"/>
              <a:tabLst>
                <a:tab pos="268288" algn="l"/>
              </a:tabLst>
              <a:defRPr/>
            </a:pPr>
            <a:r>
              <a:rPr lang="en-GB" sz="1200" b="1">
                <a:latin typeface="Arial" panose="020B0604020202020204" pitchFamily="34" charset="0"/>
                <a:cs typeface="Arial" panose="020B0604020202020204" pitchFamily="34" charset="0"/>
              </a:rPr>
              <a:t>N</a:t>
            </a:r>
            <a:r>
              <a:rPr lang="en-GB" sz="1200" b="1" baseline="-25000">
                <a:latin typeface="Arial" panose="020B0604020202020204" pitchFamily="34" charset="0"/>
                <a:cs typeface="Arial" panose="020B0604020202020204" pitchFamily="34" charset="0"/>
              </a:rPr>
              <a:t>BiH</a:t>
            </a:r>
            <a:r>
              <a:rPr lang="en-GB" sz="1200" b="1">
                <a:latin typeface="Arial" panose="020B0604020202020204" pitchFamily="34" charset="0"/>
                <a:cs typeface="Arial" panose="020B0604020202020204" pitchFamily="34" charset="0"/>
              </a:rPr>
              <a:t>=1,200, n</a:t>
            </a:r>
            <a:r>
              <a:rPr lang="en-GB" sz="1200" b="1" baseline="-25000">
                <a:latin typeface="Arial" panose="020B0604020202020204" pitchFamily="34" charset="0"/>
                <a:cs typeface="Arial" panose="020B0604020202020204" pitchFamily="34" charset="0"/>
              </a:rPr>
              <a:t>FBiH</a:t>
            </a:r>
            <a:r>
              <a:rPr lang="en-GB" sz="1200" b="1">
                <a:latin typeface="Arial" panose="020B0604020202020204" pitchFamily="34" charset="0"/>
                <a:cs typeface="Arial" panose="020B0604020202020204" pitchFamily="34" charset="0"/>
              </a:rPr>
              <a:t>=754, n</a:t>
            </a:r>
            <a:r>
              <a:rPr lang="en-GB" sz="1200" b="1" baseline="-25000">
                <a:latin typeface="Arial" panose="020B0604020202020204" pitchFamily="34" charset="0"/>
                <a:cs typeface="Arial" panose="020B0604020202020204" pitchFamily="34" charset="0"/>
              </a:rPr>
              <a:t>RS</a:t>
            </a:r>
            <a:r>
              <a:rPr lang="en-GB" sz="1200" b="1">
                <a:latin typeface="Arial" panose="020B0604020202020204" pitchFamily="34" charset="0"/>
                <a:cs typeface="Arial" panose="020B0604020202020204" pitchFamily="34" charset="0"/>
              </a:rPr>
              <a:t>=418, n</a:t>
            </a:r>
            <a:r>
              <a:rPr lang="en-GB" sz="1200" b="1" baseline="-25000">
                <a:latin typeface="Arial" panose="020B0604020202020204" pitchFamily="34" charset="0"/>
                <a:cs typeface="Arial" panose="020B0604020202020204" pitchFamily="34" charset="0"/>
              </a:rPr>
              <a:t>DB</a:t>
            </a:r>
            <a:r>
              <a:rPr lang="en-GB" sz="1200" b="1">
                <a:latin typeface="Arial" panose="020B0604020202020204" pitchFamily="34" charset="0"/>
                <a:cs typeface="Arial" panose="020B0604020202020204" pitchFamily="34" charset="0"/>
              </a:rPr>
              <a:t>=28</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grpSp>
        <p:nvGrpSpPr>
          <p:cNvPr id="2" name="Group 1"/>
          <p:cNvGrpSpPr/>
          <p:nvPr/>
        </p:nvGrpSpPr>
        <p:grpSpPr>
          <a:xfrm>
            <a:off x="650998" y="1106291"/>
            <a:ext cx="11369856" cy="4471838"/>
            <a:chOff x="650998" y="1065831"/>
            <a:chExt cx="11369856" cy="4471838"/>
          </a:xfrm>
        </p:grpSpPr>
        <p:graphicFrame>
          <p:nvGraphicFramePr>
            <p:cNvPr id="7" name="Content Placeholder 7"/>
            <p:cNvGraphicFramePr>
              <a:graphicFrameLocks/>
            </p:cNvGraphicFramePr>
            <p:nvPr>
              <p:extLst>
                <p:ext uri="{D42A27DB-BD31-4B8C-83A1-F6EECF244321}">
                  <p14:modId xmlns:p14="http://schemas.microsoft.com/office/powerpoint/2010/main" val="2334943169"/>
                </p:ext>
              </p:extLst>
            </p:nvPr>
          </p:nvGraphicFramePr>
          <p:xfrm>
            <a:off x="2157413" y="1065831"/>
            <a:ext cx="9863441" cy="4359730"/>
          </p:xfrm>
          <a:graphic>
            <a:graphicData uri="http://schemas.openxmlformats.org/drawingml/2006/chart">
              <c:chart xmlns:c="http://schemas.openxmlformats.org/drawingml/2006/chart" xmlns:r="http://schemas.openxmlformats.org/officeDocument/2006/relationships" r:id="rId4"/>
            </a:graphicData>
          </a:graphic>
        </p:graphicFrame>
        <p:grpSp>
          <p:nvGrpSpPr>
            <p:cNvPr id="9" name="Group 8"/>
            <p:cNvGrpSpPr/>
            <p:nvPr/>
          </p:nvGrpSpPr>
          <p:grpSpPr>
            <a:xfrm>
              <a:off x="650998" y="1219200"/>
              <a:ext cx="4102101" cy="3913015"/>
              <a:chOff x="340766" y="1466850"/>
              <a:chExt cx="4102101" cy="3913015"/>
            </a:xfrm>
          </p:grpSpPr>
          <p:grpSp>
            <p:nvGrpSpPr>
              <p:cNvPr id="13" name="Group 12"/>
              <p:cNvGrpSpPr/>
              <p:nvPr/>
            </p:nvGrpSpPr>
            <p:grpSpPr>
              <a:xfrm>
                <a:off x="340766" y="1903158"/>
                <a:ext cx="4102101" cy="3476707"/>
                <a:chOff x="517525" y="1058781"/>
                <a:chExt cx="4511675" cy="4122820"/>
              </a:xfrm>
            </p:grpSpPr>
            <p:graphicFrame>
              <p:nvGraphicFramePr>
                <p:cNvPr id="15" name="Diagram 14"/>
                <p:cNvGraphicFramePr/>
                <p:nvPr>
                  <p:extLst>
                    <p:ext uri="{D42A27DB-BD31-4B8C-83A1-F6EECF244321}">
                      <p14:modId xmlns:p14="http://schemas.microsoft.com/office/powerpoint/2010/main" val="504517932"/>
                    </p:ext>
                  </p:extLst>
                </p:nvPr>
              </p:nvGraphicFramePr>
              <p:xfrm>
                <a:off x="517525" y="1058781"/>
                <a:ext cx="4511675" cy="41228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7" name="Group 16"/>
                <p:cNvGrpSpPr>
                  <a:grpSpLocks noChangeAspect="1"/>
                </p:cNvGrpSpPr>
                <p:nvPr/>
              </p:nvGrpSpPr>
              <p:grpSpPr>
                <a:xfrm>
                  <a:off x="1645700" y="1806218"/>
                  <a:ext cx="394461" cy="561145"/>
                  <a:chOff x="-9775566" y="2708269"/>
                  <a:chExt cx="3013063" cy="4286250"/>
                </a:xfrm>
                <a:gradFill flip="none" rotWithShape="1">
                  <a:gsLst>
                    <a:gs pos="0">
                      <a:srgbClr val="F2DA64"/>
                    </a:gs>
                    <a:gs pos="100000">
                      <a:srgbClr val="987000"/>
                    </a:gs>
                    <a:gs pos="18000">
                      <a:srgbClr val="A27700"/>
                    </a:gs>
                    <a:gs pos="51000">
                      <a:srgbClr val="F2DA64"/>
                    </a:gs>
                    <a:gs pos="71000">
                      <a:srgbClr val="D7B446"/>
                    </a:gs>
                  </a:gsLst>
                  <a:lin ang="0" scaled="1"/>
                  <a:tileRect/>
                </a:gradFill>
              </p:grpSpPr>
              <p:sp>
                <p:nvSpPr>
                  <p:cNvPr id="25" name="Freeform 2"/>
                  <p:cNvSpPr>
                    <a:spLocks noChangeArrowheads="1"/>
                  </p:cNvSpPr>
                  <p:nvPr/>
                </p:nvSpPr>
                <p:spPr bwMode="auto">
                  <a:xfrm>
                    <a:off x="-7922961" y="3063866"/>
                    <a:ext cx="666751" cy="1809748"/>
                  </a:xfrm>
                  <a:custGeom>
                    <a:avLst/>
                    <a:gdLst>
                      <a:gd name="T0" fmla="*/ 1198 w 1851"/>
                      <a:gd name="T1" fmla="*/ 2513 h 5026"/>
                      <a:gd name="T2" fmla="*/ 1180 w 1851"/>
                      <a:gd name="T3" fmla="*/ 2813 h 5026"/>
                      <a:gd name="T4" fmla="*/ 1118 w 1851"/>
                      <a:gd name="T5" fmla="*/ 3104 h 5026"/>
                      <a:gd name="T6" fmla="*/ 1013 w 1851"/>
                      <a:gd name="T7" fmla="*/ 3386 h 5026"/>
                      <a:gd name="T8" fmla="*/ 880 w 1851"/>
                      <a:gd name="T9" fmla="*/ 3642 h 5026"/>
                      <a:gd name="T10" fmla="*/ 704 w 1851"/>
                      <a:gd name="T11" fmla="*/ 3889 h 5026"/>
                      <a:gd name="T12" fmla="*/ 502 w 1851"/>
                      <a:gd name="T13" fmla="*/ 4101 h 5026"/>
                      <a:gd name="T14" fmla="*/ 264 w 1851"/>
                      <a:gd name="T15" fmla="*/ 4286 h 5026"/>
                      <a:gd name="T16" fmla="*/ 0 w 1851"/>
                      <a:gd name="T17" fmla="*/ 4445 h 5026"/>
                      <a:gd name="T18" fmla="*/ 290 w 1851"/>
                      <a:gd name="T19" fmla="*/ 5025 h 5026"/>
                      <a:gd name="T20" fmla="*/ 634 w 1851"/>
                      <a:gd name="T21" fmla="*/ 4824 h 5026"/>
                      <a:gd name="T22" fmla="*/ 942 w 1851"/>
                      <a:gd name="T23" fmla="*/ 4577 h 5026"/>
                      <a:gd name="T24" fmla="*/ 1207 w 1851"/>
                      <a:gd name="T25" fmla="*/ 4295 h 5026"/>
                      <a:gd name="T26" fmla="*/ 1426 w 1851"/>
                      <a:gd name="T27" fmla="*/ 3986 h 5026"/>
                      <a:gd name="T28" fmla="*/ 1612 w 1851"/>
                      <a:gd name="T29" fmla="*/ 3651 h 5026"/>
                      <a:gd name="T30" fmla="*/ 1735 w 1851"/>
                      <a:gd name="T31" fmla="*/ 3289 h 5026"/>
                      <a:gd name="T32" fmla="*/ 1823 w 1851"/>
                      <a:gd name="T33" fmla="*/ 2902 h 5026"/>
                      <a:gd name="T34" fmla="*/ 1850 w 1851"/>
                      <a:gd name="T35" fmla="*/ 2513 h 5026"/>
                      <a:gd name="T36" fmla="*/ 1841 w 1851"/>
                      <a:gd name="T37" fmla="*/ 2311 h 5026"/>
                      <a:gd name="T38" fmla="*/ 1788 w 1851"/>
                      <a:gd name="T39" fmla="*/ 1922 h 5026"/>
                      <a:gd name="T40" fmla="*/ 1682 w 1851"/>
                      <a:gd name="T41" fmla="*/ 1552 h 5026"/>
                      <a:gd name="T42" fmla="*/ 1523 w 1851"/>
                      <a:gd name="T43" fmla="*/ 1199 h 5026"/>
                      <a:gd name="T44" fmla="*/ 1320 w 1851"/>
                      <a:gd name="T45" fmla="*/ 882 h 5026"/>
                      <a:gd name="T46" fmla="*/ 1083 w 1851"/>
                      <a:gd name="T47" fmla="*/ 582 h 5026"/>
                      <a:gd name="T48" fmla="*/ 792 w 1851"/>
                      <a:gd name="T49" fmla="*/ 317 h 5026"/>
                      <a:gd name="T50" fmla="*/ 467 w 1851"/>
                      <a:gd name="T51" fmla="*/ 97 h 5026"/>
                      <a:gd name="T52" fmla="*/ 9 w 1851"/>
                      <a:gd name="T53" fmla="*/ 582 h 5026"/>
                      <a:gd name="T54" fmla="*/ 140 w 1851"/>
                      <a:gd name="T55" fmla="*/ 653 h 5026"/>
                      <a:gd name="T56" fmla="*/ 387 w 1851"/>
                      <a:gd name="T57" fmla="*/ 829 h 5026"/>
                      <a:gd name="T58" fmla="*/ 608 w 1851"/>
                      <a:gd name="T59" fmla="*/ 1023 h 5026"/>
                      <a:gd name="T60" fmla="*/ 801 w 1851"/>
                      <a:gd name="T61" fmla="*/ 1252 h 5026"/>
                      <a:gd name="T62" fmla="*/ 951 w 1851"/>
                      <a:gd name="T63" fmla="*/ 1508 h 5026"/>
                      <a:gd name="T64" fmla="*/ 1074 w 1851"/>
                      <a:gd name="T65" fmla="*/ 1772 h 5026"/>
                      <a:gd name="T66" fmla="*/ 1154 w 1851"/>
                      <a:gd name="T67" fmla="*/ 2063 h 5026"/>
                      <a:gd name="T68" fmla="*/ 1198 w 1851"/>
                      <a:gd name="T69" fmla="*/ 2355 h 5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51" h="5026">
                        <a:moveTo>
                          <a:pt x="1198" y="2513"/>
                        </a:moveTo>
                        <a:lnTo>
                          <a:pt x="1198" y="2513"/>
                        </a:lnTo>
                        <a:lnTo>
                          <a:pt x="1198" y="2663"/>
                        </a:lnTo>
                        <a:lnTo>
                          <a:pt x="1180" y="2813"/>
                        </a:lnTo>
                        <a:lnTo>
                          <a:pt x="1154" y="2963"/>
                        </a:lnTo>
                        <a:lnTo>
                          <a:pt x="1118" y="3104"/>
                        </a:lnTo>
                        <a:lnTo>
                          <a:pt x="1074" y="3245"/>
                        </a:lnTo>
                        <a:lnTo>
                          <a:pt x="1013" y="3386"/>
                        </a:lnTo>
                        <a:lnTo>
                          <a:pt x="951" y="3518"/>
                        </a:lnTo>
                        <a:lnTo>
                          <a:pt x="880" y="3642"/>
                        </a:lnTo>
                        <a:lnTo>
                          <a:pt x="792" y="3765"/>
                        </a:lnTo>
                        <a:lnTo>
                          <a:pt x="704" y="3889"/>
                        </a:lnTo>
                        <a:lnTo>
                          <a:pt x="608" y="3995"/>
                        </a:lnTo>
                        <a:lnTo>
                          <a:pt x="502" y="4101"/>
                        </a:lnTo>
                        <a:lnTo>
                          <a:pt x="387" y="4198"/>
                        </a:lnTo>
                        <a:lnTo>
                          <a:pt x="264" y="4286"/>
                        </a:lnTo>
                        <a:lnTo>
                          <a:pt x="140" y="4374"/>
                        </a:lnTo>
                        <a:lnTo>
                          <a:pt x="0" y="4445"/>
                        </a:lnTo>
                        <a:lnTo>
                          <a:pt x="290" y="5025"/>
                        </a:lnTo>
                        <a:lnTo>
                          <a:pt x="290" y="5025"/>
                        </a:lnTo>
                        <a:lnTo>
                          <a:pt x="467" y="4930"/>
                        </a:lnTo>
                        <a:lnTo>
                          <a:pt x="634" y="4824"/>
                        </a:lnTo>
                        <a:lnTo>
                          <a:pt x="792" y="4701"/>
                        </a:lnTo>
                        <a:lnTo>
                          <a:pt x="942" y="4577"/>
                        </a:lnTo>
                        <a:lnTo>
                          <a:pt x="1074" y="4445"/>
                        </a:lnTo>
                        <a:lnTo>
                          <a:pt x="1207" y="4295"/>
                        </a:lnTo>
                        <a:lnTo>
                          <a:pt x="1320" y="4145"/>
                        </a:lnTo>
                        <a:lnTo>
                          <a:pt x="1426" y="3986"/>
                        </a:lnTo>
                        <a:lnTo>
                          <a:pt x="1523" y="3818"/>
                        </a:lnTo>
                        <a:lnTo>
                          <a:pt x="1612" y="3651"/>
                        </a:lnTo>
                        <a:lnTo>
                          <a:pt x="1682" y="3465"/>
                        </a:lnTo>
                        <a:lnTo>
                          <a:pt x="1735" y="3289"/>
                        </a:lnTo>
                        <a:lnTo>
                          <a:pt x="1788" y="3095"/>
                        </a:lnTo>
                        <a:lnTo>
                          <a:pt x="1823" y="2902"/>
                        </a:lnTo>
                        <a:lnTo>
                          <a:pt x="1841" y="2708"/>
                        </a:lnTo>
                        <a:lnTo>
                          <a:pt x="1850" y="2513"/>
                        </a:lnTo>
                        <a:lnTo>
                          <a:pt x="1850" y="2513"/>
                        </a:lnTo>
                        <a:lnTo>
                          <a:pt x="1841" y="2311"/>
                        </a:lnTo>
                        <a:lnTo>
                          <a:pt x="1823" y="2116"/>
                        </a:lnTo>
                        <a:lnTo>
                          <a:pt x="1788" y="1922"/>
                        </a:lnTo>
                        <a:lnTo>
                          <a:pt x="1735" y="1737"/>
                        </a:lnTo>
                        <a:lnTo>
                          <a:pt x="1682" y="1552"/>
                        </a:lnTo>
                        <a:lnTo>
                          <a:pt x="1612" y="1375"/>
                        </a:lnTo>
                        <a:lnTo>
                          <a:pt x="1523" y="1199"/>
                        </a:lnTo>
                        <a:lnTo>
                          <a:pt x="1426" y="1041"/>
                        </a:lnTo>
                        <a:lnTo>
                          <a:pt x="1320" y="882"/>
                        </a:lnTo>
                        <a:lnTo>
                          <a:pt x="1207" y="723"/>
                        </a:lnTo>
                        <a:lnTo>
                          <a:pt x="1083" y="582"/>
                        </a:lnTo>
                        <a:lnTo>
                          <a:pt x="942" y="450"/>
                        </a:lnTo>
                        <a:lnTo>
                          <a:pt x="792" y="317"/>
                        </a:lnTo>
                        <a:lnTo>
                          <a:pt x="634" y="203"/>
                        </a:lnTo>
                        <a:lnTo>
                          <a:pt x="467" y="97"/>
                        </a:lnTo>
                        <a:lnTo>
                          <a:pt x="290" y="0"/>
                        </a:lnTo>
                        <a:lnTo>
                          <a:pt x="9" y="582"/>
                        </a:lnTo>
                        <a:lnTo>
                          <a:pt x="9" y="582"/>
                        </a:lnTo>
                        <a:lnTo>
                          <a:pt x="140" y="653"/>
                        </a:lnTo>
                        <a:lnTo>
                          <a:pt x="264" y="732"/>
                        </a:lnTo>
                        <a:lnTo>
                          <a:pt x="387" y="829"/>
                        </a:lnTo>
                        <a:lnTo>
                          <a:pt x="502" y="926"/>
                        </a:lnTo>
                        <a:lnTo>
                          <a:pt x="608" y="1023"/>
                        </a:lnTo>
                        <a:lnTo>
                          <a:pt x="704" y="1137"/>
                        </a:lnTo>
                        <a:lnTo>
                          <a:pt x="801" y="1252"/>
                        </a:lnTo>
                        <a:lnTo>
                          <a:pt x="880" y="1375"/>
                        </a:lnTo>
                        <a:lnTo>
                          <a:pt x="951" y="1508"/>
                        </a:lnTo>
                        <a:lnTo>
                          <a:pt x="1013" y="1640"/>
                        </a:lnTo>
                        <a:lnTo>
                          <a:pt x="1074" y="1772"/>
                        </a:lnTo>
                        <a:lnTo>
                          <a:pt x="1118" y="1913"/>
                        </a:lnTo>
                        <a:lnTo>
                          <a:pt x="1154" y="2063"/>
                        </a:lnTo>
                        <a:lnTo>
                          <a:pt x="1180" y="2205"/>
                        </a:lnTo>
                        <a:lnTo>
                          <a:pt x="1198" y="2355"/>
                        </a:lnTo>
                        <a:lnTo>
                          <a:pt x="1198" y="251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u="sng"/>
                  </a:p>
                </p:txBody>
              </p:sp>
              <p:sp>
                <p:nvSpPr>
                  <p:cNvPr id="26" name="Freeform 3"/>
                  <p:cNvSpPr>
                    <a:spLocks noChangeArrowheads="1"/>
                  </p:cNvSpPr>
                  <p:nvPr/>
                </p:nvSpPr>
                <p:spPr bwMode="auto">
                  <a:xfrm>
                    <a:off x="-7572132" y="2708269"/>
                    <a:ext cx="809629" cy="2517779"/>
                  </a:xfrm>
                  <a:custGeom>
                    <a:avLst/>
                    <a:gdLst>
                      <a:gd name="T0" fmla="*/ 0 w 2248"/>
                      <a:gd name="T1" fmla="*/ 547 h 6994"/>
                      <a:gd name="T2" fmla="*/ 186 w 2248"/>
                      <a:gd name="T3" fmla="*/ 670 h 6994"/>
                      <a:gd name="T4" fmla="*/ 520 w 2248"/>
                      <a:gd name="T5" fmla="*/ 961 h 6994"/>
                      <a:gd name="T6" fmla="*/ 811 w 2248"/>
                      <a:gd name="T7" fmla="*/ 1279 h 6994"/>
                      <a:gd name="T8" fmla="*/ 1066 w 2248"/>
                      <a:gd name="T9" fmla="*/ 1632 h 6994"/>
                      <a:gd name="T10" fmla="*/ 1269 w 2248"/>
                      <a:gd name="T11" fmla="*/ 2011 h 6994"/>
                      <a:gd name="T12" fmla="*/ 1428 w 2248"/>
                      <a:gd name="T13" fmla="*/ 2416 h 6994"/>
                      <a:gd name="T14" fmla="*/ 1534 w 2248"/>
                      <a:gd name="T15" fmla="*/ 2840 h 6994"/>
                      <a:gd name="T16" fmla="*/ 1595 w 2248"/>
                      <a:gd name="T17" fmla="*/ 3272 h 6994"/>
                      <a:gd name="T18" fmla="*/ 1595 w 2248"/>
                      <a:gd name="T19" fmla="*/ 3501 h 6994"/>
                      <a:gd name="T20" fmla="*/ 1569 w 2248"/>
                      <a:gd name="T21" fmla="*/ 3943 h 6994"/>
                      <a:gd name="T22" fmla="*/ 1490 w 2248"/>
                      <a:gd name="T23" fmla="*/ 4374 h 6994"/>
                      <a:gd name="T24" fmla="*/ 1357 w 2248"/>
                      <a:gd name="T25" fmla="*/ 4789 h 6994"/>
                      <a:gd name="T26" fmla="*/ 1172 w 2248"/>
                      <a:gd name="T27" fmla="*/ 5177 h 6994"/>
                      <a:gd name="T28" fmla="*/ 943 w 2248"/>
                      <a:gd name="T29" fmla="*/ 5548 h 6994"/>
                      <a:gd name="T30" fmla="*/ 670 w 2248"/>
                      <a:gd name="T31" fmla="*/ 5883 h 6994"/>
                      <a:gd name="T32" fmla="*/ 352 w 2248"/>
                      <a:gd name="T33" fmla="*/ 6190 h 6994"/>
                      <a:gd name="T34" fmla="*/ 0 w 2248"/>
                      <a:gd name="T35" fmla="*/ 6454 h 6994"/>
                      <a:gd name="T36" fmla="*/ 352 w 2248"/>
                      <a:gd name="T37" fmla="*/ 6993 h 6994"/>
                      <a:gd name="T38" fmla="*/ 776 w 2248"/>
                      <a:gd name="T39" fmla="*/ 6684 h 6994"/>
                      <a:gd name="T40" fmla="*/ 1145 w 2248"/>
                      <a:gd name="T41" fmla="*/ 6322 h 6994"/>
                      <a:gd name="T42" fmla="*/ 1472 w 2248"/>
                      <a:gd name="T43" fmla="*/ 5918 h 6994"/>
                      <a:gd name="T44" fmla="*/ 1744 w 2248"/>
                      <a:gd name="T45" fmla="*/ 5486 h 6994"/>
                      <a:gd name="T46" fmla="*/ 1956 w 2248"/>
                      <a:gd name="T47" fmla="*/ 5018 h 6994"/>
                      <a:gd name="T48" fmla="*/ 2115 w 2248"/>
                      <a:gd name="T49" fmla="*/ 4533 h 6994"/>
                      <a:gd name="T50" fmla="*/ 2212 w 2248"/>
                      <a:gd name="T51" fmla="*/ 4021 h 6994"/>
                      <a:gd name="T52" fmla="*/ 2247 w 2248"/>
                      <a:gd name="T53" fmla="*/ 3501 h 6994"/>
                      <a:gd name="T54" fmla="*/ 2239 w 2248"/>
                      <a:gd name="T55" fmla="*/ 3237 h 6994"/>
                      <a:gd name="T56" fmla="*/ 2168 w 2248"/>
                      <a:gd name="T57" fmla="*/ 2716 h 6994"/>
                      <a:gd name="T58" fmla="*/ 2044 w 2248"/>
                      <a:gd name="T59" fmla="*/ 2222 h 6994"/>
                      <a:gd name="T60" fmla="*/ 1859 w 2248"/>
                      <a:gd name="T61" fmla="*/ 1747 h 6994"/>
                      <a:gd name="T62" fmla="*/ 1613 w 2248"/>
                      <a:gd name="T63" fmla="*/ 1297 h 6994"/>
                      <a:gd name="T64" fmla="*/ 1322 w 2248"/>
                      <a:gd name="T65" fmla="*/ 873 h 6994"/>
                      <a:gd name="T66" fmla="*/ 970 w 2248"/>
                      <a:gd name="T67" fmla="*/ 494 h 6994"/>
                      <a:gd name="T68" fmla="*/ 573 w 2248"/>
                      <a:gd name="T69" fmla="*/ 149 h 6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48" h="6994">
                        <a:moveTo>
                          <a:pt x="352" y="0"/>
                        </a:moveTo>
                        <a:lnTo>
                          <a:pt x="0" y="547"/>
                        </a:lnTo>
                        <a:lnTo>
                          <a:pt x="0" y="547"/>
                        </a:lnTo>
                        <a:lnTo>
                          <a:pt x="186" y="670"/>
                        </a:lnTo>
                        <a:lnTo>
                          <a:pt x="352" y="811"/>
                        </a:lnTo>
                        <a:lnTo>
                          <a:pt x="520" y="961"/>
                        </a:lnTo>
                        <a:lnTo>
                          <a:pt x="670" y="1111"/>
                        </a:lnTo>
                        <a:lnTo>
                          <a:pt x="811" y="1279"/>
                        </a:lnTo>
                        <a:lnTo>
                          <a:pt x="943" y="1455"/>
                        </a:lnTo>
                        <a:lnTo>
                          <a:pt x="1066" y="1632"/>
                        </a:lnTo>
                        <a:lnTo>
                          <a:pt x="1172" y="1826"/>
                        </a:lnTo>
                        <a:lnTo>
                          <a:pt x="1269" y="2011"/>
                        </a:lnTo>
                        <a:lnTo>
                          <a:pt x="1357" y="2213"/>
                        </a:lnTo>
                        <a:lnTo>
                          <a:pt x="1428" y="2416"/>
                        </a:lnTo>
                        <a:lnTo>
                          <a:pt x="1490" y="2628"/>
                        </a:lnTo>
                        <a:lnTo>
                          <a:pt x="1534" y="2840"/>
                        </a:lnTo>
                        <a:lnTo>
                          <a:pt x="1569" y="3060"/>
                        </a:lnTo>
                        <a:lnTo>
                          <a:pt x="1595" y="3272"/>
                        </a:lnTo>
                        <a:lnTo>
                          <a:pt x="1595" y="3501"/>
                        </a:lnTo>
                        <a:lnTo>
                          <a:pt x="1595" y="3501"/>
                        </a:lnTo>
                        <a:lnTo>
                          <a:pt x="1595" y="3722"/>
                        </a:lnTo>
                        <a:lnTo>
                          <a:pt x="1569" y="3943"/>
                        </a:lnTo>
                        <a:lnTo>
                          <a:pt x="1534" y="4153"/>
                        </a:lnTo>
                        <a:lnTo>
                          <a:pt x="1490" y="4374"/>
                        </a:lnTo>
                        <a:lnTo>
                          <a:pt x="1428" y="4577"/>
                        </a:lnTo>
                        <a:lnTo>
                          <a:pt x="1357" y="4789"/>
                        </a:lnTo>
                        <a:lnTo>
                          <a:pt x="1269" y="4983"/>
                        </a:lnTo>
                        <a:lnTo>
                          <a:pt x="1172" y="5177"/>
                        </a:lnTo>
                        <a:lnTo>
                          <a:pt x="1066" y="5362"/>
                        </a:lnTo>
                        <a:lnTo>
                          <a:pt x="943" y="5548"/>
                        </a:lnTo>
                        <a:lnTo>
                          <a:pt x="811" y="5715"/>
                        </a:lnTo>
                        <a:lnTo>
                          <a:pt x="670" y="5883"/>
                        </a:lnTo>
                        <a:lnTo>
                          <a:pt x="520" y="6040"/>
                        </a:lnTo>
                        <a:lnTo>
                          <a:pt x="352" y="6190"/>
                        </a:lnTo>
                        <a:lnTo>
                          <a:pt x="186" y="6322"/>
                        </a:lnTo>
                        <a:lnTo>
                          <a:pt x="0" y="6454"/>
                        </a:lnTo>
                        <a:lnTo>
                          <a:pt x="352" y="6993"/>
                        </a:lnTo>
                        <a:lnTo>
                          <a:pt x="352" y="6993"/>
                        </a:lnTo>
                        <a:lnTo>
                          <a:pt x="573" y="6843"/>
                        </a:lnTo>
                        <a:lnTo>
                          <a:pt x="776" y="6684"/>
                        </a:lnTo>
                        <a:lnTo>
                          <a:pt x="970" y="6507"/>
                        </a:lnTo>
                        <a:lnTo>
                          <a:pt x="1145" y="6322"/>
                        </a:lnTo>
                        <a:lnTo>
                          <a:pt x="1322" y="6119"/>
                        </a:lnTo>
                        <a:lnTo>
                          <a:pt x="1472" y="5918"/>
                        </a:lnTo>
                        <a:lnTo>
                          <a:pt x="1613" y="5706"/>
                        </a:lnTo>
                        <a:lnTo>
                          <a:pt x="1744" y="5486"/>
                        </a:lnTo>
                        <a:lnTo>
                          <a:pt x="1859" y="5256"/>
                        </a:lnTo>
                        <a:lnTo>
                          <a:pt x="1956" y="5018"/>
                        </a:lnTo>
                        <a:lnTo>
                          <a:pt x="2044" y="4780"/>
                        </a:lnTo>
                        <a:lnTo>
                          <a:pt x="2115" y="4533"/>
                        </a:lnTo>
                        <a:lnTo>
                          <a:pt x="2168" y="4277"/>
                        </a:lnTo>
                        <a:lnTo>
                          <a:pt x="2212" y="4021"/>
                        </a:lnTo>
                        <a:lnTo>
                          <a:pt x="2239" y="3766"/>
                        </a:lnTo>
                        <a:lnTo>
                          <a:pt x="2247" y="3501"/>
                        </a:lnTo>
                        <a:lnTo>
                          <a:pt x="2247" y="3501"/>
                        </a:lnTo>
                        <a:lnTo>
                          <a:pt x="2239" y="3237"/>
                        </a:lnTo>
                        <a:lnTo>
                          <a:pt x="2212" y="2972"/>
                        </a:lnTo>
                        <a:lnTo>
                          <a:pt x="2168" y="2716"/>
                        </a:lnTo>
                        <a:lnTo>
                          <a:pt x="2115" y="2469"/>
                        </a:lnTo>
                        <a:lnTo>
                          <a:pt x="2044" y="2222"/>
                        </a:lnTo>
                        <a:lnTo>
                          <a:pt x="1956" y="1976"/>
                        </a:lnTo>
                        <a:lnTo>
                          <a:pt x="1859" y="1747"/>
                        </a:lnTo>
                        <a:lnTo>
                          <a:pt x="1744" y="1517"/>
                        </a:lnTo>
                        <a:lnTo>
                          <a:pt x="1613" y="1297"/>
                        </a:lnTo>
                        <a:lnTo>
                          <a:pt x="1472" y="1076"/>
                        </a:lnTo>
                        <a:lnTo>
                          <a:pt x="1322" y="873"/>
                        </a:lnTo>
                        <a:lnTo>
                          <a:pt x="1154" y="679"/>
                        </a:lnTo>
                        <a:lnTo>
                          <a:pt x="970" y="494"/>
                        </a:lnTo>
                        <a:lnTo>
                          <a:pt x="776" y="317"/>
                        </a:lnTo>
                        <a:lnTo>
                          <a:pt x="573" y="149"/>
                        </a:lnTo>
                        <a:lnTo>
                          <a:pt x="352"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u="sng"/>
                  </a:p>
                </p:txBody>
              </p:sp>
              <p:sp>
                <p:nvSpPr>
                  <p:cNvPr id="27" name="Freeform 4"/>
                  <p:cNvSpPr>
                    <a:spLocks noChangeArrowheads="1"/>
                  </p:cNvSpPr>
                  <p:nvPr/>
                </p:nvSpPr>
                <p:spPr bwMode="auto">
                  <a:xfrm>
                    <a:off x="-9280289" y="3063866"/>
                    <a:ext cx="666752" cy="1809748"/>
                  </a:xfrm>
                  <a:custGeom>
                    <a:avLst/>
                    <a:gdLst>
                      <a:gd name="T0" fmla="*/ 1850 w 1851"/>
                      <a:gd name="T1" fmla="*/ 4445 h 5026"/>
                      <a:gd name="T2" fmla="*/ 1710 w 1851"/>
                      <a:gd name="T3" fmla="*/ 4374 h 5026"/>
                      <a:gd name="T4" fmla="*/ 1463 w 1851"/>
                      <a:gd name="T5" fmla="*/ 4198 h 5026"/>
                      <a:gd name="T6" fmla="*/ 1242 w 1851"/>
                      <a:gd name="T7" fmla="*/ 3995 h 5026"/>
                      <a:gd name="T8" fmla="*/ 1058 w 1851"/>
                      <a:gd name="T9" fmla="*/ 3765 h 5026"/>
                      <a:gd name="T10" fmla="*/ 899 w 1851"/>
                      <a:gd name="T11" fmla="*/ 3518 h 5026"/>
                      <a:gd name="T12" fmla="*/ 776 w 1851"/>
                      <a:gd name="T13" fmla="*/ 3245 h 5026"/>
                      <a:gd name="T14" fmla="*/ 696 w 1851"/>
                      <a:gd name="T15" fmla="*/ 2963 h 5026"/>
                      <a:gd name="T16" fmla="*/ 652 w 1851"/>
                      <a:gd name="T17" fmla="*/ 2663 h 5026"/>
                      <a:gd name="T18" fmla="*/ 652 w 1851"/>
                      <a:gd name="T19" fmla="*/ 2513 h 5026"/>
                      <a:gd name="T20" fmla="*/ 670 w 1851"/>
                      <a:gd name="T21" fmla="*/ 2205 h 5026"/>
                      <a:gd name="T22" fmla="*/ 732 w 1851"/>
                      <a:gd name="T23" fmla="*/ 1913 h 5026"/>
                      <a:gd name="T24" fmla="*/ 837 w 1851"/>
                      <a:gd name="T25" fmla="*/ 1640 h 5026"/>
                      <a:gd name="T26" fmla="*/ 970 w 1851"/>
                      <a:gd name="T27" fmla="*/ 1375 h 5026"/>
                      <a:gd name="T28" fmla="*/ 1146 w 1851"/>
                      <a:gd name="T29" fmla="*/ 1137 h 5026"/>
                      <a:gd name="T30" fmla="*/ 1348 w 1851"/>
                      <a:gd name="T31" fmla="*/ 926 h 5026"/>
                      <a:gd name="T32" fmla="*/ 1586 w 1851"/>
                      <a:gd name="T33" fmla="*/ 732 h 5026"/>
                      <a:gd name="T34" fmla="*/ 1841 w 1851"/>
                      <a:gd name="T35" fmla="*/ 582 h 5026"/>
                      <a:gd name="T36" fmla="*/ 1551 w 1851"/>
                      <a:gd name="T37" fmla="*/ 0 h 5026"/>
                      <a:gd name="T38" fmla="*/ 1216 w 1851"/>
                      <a:gd name="T39" fmla="*/ 203 h 5026"/>
                      <a:gd name="T40" fmla="*/ 908 w 1851"/>
                      <a:gd name="T41" fmla="*/ 450 h 5026"/>
                      <a:gd name="T42" fmla="*/ 643 w 1851"/>
                      <a:gd name="T43" fmla="*/ 723 h 5026"/>
                      <a:gd name="T44" fmla="*/ 424 w 1851"/>
                      <a:gd name="T45" fmla="*/ 1041 h 5026"/>
                      <a:gd name="T46" fmla="*/ 238 w 1851"/>
                      <a:gd name="T47" fmla="*/ 1375 h 5026"/>
                      <a:gd name="T48" fmla="*/ 115 w 1851"/>
                      <a:gd name="T49" fmla="*/ 1737 h 5026"/>
                      <a:gd name="T50" fmla="*/ 27 w 1851"/>
                      <a:gd name="T51" fmla="*/ 2116 h 5026"/>
                      <a:gd name="T52" fmla="*/ 0 w 1851"/>
                      <a:gd name="T53" fmla="*/ 2513 h 5026"/>
                      <a:gd name="T54" fmla="*/ 9 w 1851"/>
                      <a:gd name="T55" fmla="*/ 2708 h 5026"/>
                      <a:gd name="T56" fmla="*/ 62 w 1851"/>
                      <a:gd name="T57" fmla="*/ 3095 h 5026"/>
                      <a:gd name="T58" fmla="*/ 168 w 1851"/>
                      <a:gd name="T59" fmla="*/ 3465 h 5026"/>
                      <a:gd name="T60" fmla="*/ 327 w 1851"/>
                      <a:gd name="T61" fmla="*/ 3818 h 5026"/>
                      <a:gd name="T62" fmla="*/ 530 w 1851"/>
                      <a:gd name="T63" fmla="*/ 4145 h 5026"/>
                      <a:gd name="T64" fmla="*/ 767 w 1851"/>
                      <a:gd name="T65" fmla="*/ 4445 h 5026"/>
                      <a:gd name="T66" fmla="*/ 1058 w 1851"/>
                      <a:gd name="T67" fmla="*/ 4701 h 5026"/>
                      <a:gd name="T68" fmla="*/ 1383 w 1851"/>
                      <a:gd name="T69" fmla="*/ 4930 h 5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51" h="5026">
                        <a:moveTo>
                          <a:pt x="1560" y="5025"/>
                        </a:moveTo>
                        <a:lnTo>
                          <a:pt x="1850" y="4445"/>
                        </a:lnTo>
                        <a:lnTo>
                          <a:pt x="1850" y="4445"/>
                        </a:lnTo>
                        <a:lnTo>
                          <a:pt x="1710" y="4374"/>
                        </a:lnTo>
                        <a:lnTo>
                          <a:pt x="1586" y="4286"/>
                        </a:lnTo>
                        <a:lnTo>
                          <a:pt x="1463" y="4198"/>
                        </a:lnTo>
                        <a:lnTo>
                          <a:pt x="1348" y="4101"/>
                        </a:lnTo>
                        <a:lnTo>
                          <a:pt x="1242" y="3995"/>
                        </a:lnTo>
                        <a:lnTo>
                          <a:pt x="1146" y="3889"/>
                        </a:lnTo>
                        <a:lnTo>
                          <a:pt x="1058" y="3765"/>
                        </a:lnTo>
                        <a:lnTo>
                          <a:pt x="970" y="3642"/>
                        </a:lnTo>
                        <a:lnTo>
                          <a:pt x="899" y="3518"/>
                        </a:lnTo>
                        <a:lnTo>
                          <a:pt x="837" y="3386"/>
                        </a:lnTo>
                        <a:lnTo>
                          <a:pt x="776" y="3245"/>
                        </a:lnTo>
                        <a:lnTo>
                          <a:pt x="732" y="3104"/>
                        </a:lnTo>
                        <a:lnTo>
                          <a:pt x="696" y="2963"/>
                        </a:lnTo>
                        <a:lnTo>
                          <a:pt x="670" y="2813"/>
                        </a:lnTo>
                        <a:lnTo>
                          <a:pt x="652" y="2663"/>
                        </a:lnTo>
                        <a:lnTo>
                          <a:pt x="652" y="2513"/>
                        </a:lnTo>
                        <a:lnTo>
                          <a:pt x="652" y="2513"/>
                        </a:lnTo>
                        <a:lnTo>
                          <a:pt x="652" y="2355"/>
                        </a:lnTo>
                        <a:lnTo>
                          <a:pt x="670" y="2205"/>
                        </a:lnTo>
                        <a:lnTo>
                          <a:pt x="696" y="2063"/>
                        </a:lnTo>
                        <a:lnTo>
                          <a:pt x="732" y="1913"/>
                        </a:lnTo>
                        <a:lnTo>
                          <a:pt x="776" y="1772"/>
                        </a:lnTo>
                        <a:lnTo>
                          <a:pt x="837" y="1640"/>
                        </a:lnTo>
                        <a:lnTo>
                          <a:pt x="899" y="1508"/>
                        </a:lnTo>
                        <a:lnTo>
                          <a:pt x="970" y="1375"/>
                        </a:lnTo>
                        <a:lnTo>
                          <a:pt x="1049" y="1252"/>
                        </a:lnTo>
                        <a:lnTo>
                          <a:pt x="1146" y="1137"/>
                        </a:lnTo>
                        <a:lnTo>
                          <a:pt x="1242" y="1023"/>
                        </a:lnTo>
                        <a:lnTo>
                          <a:pt x="1348" y="926"/>
                        </a:lnTo>
                        <a:lnTo>
                          <a:pt x="1463" y="829"/>
                        </a:lnTo>
                        <a:lnTo>
                          <a:pt x="1586" y="732"/>
                        </a:lnTo>
                        <a:lnTo>
                          <a:pt x="1710" y="653"/>
                        </a:lnTo>
                        <a:lnTo>
                          <a:pt x="1841" y="582"/>
                        </a:lnTo>
                        <a:lnTo>
                          <a:pt x="1551" y="0"/>
                        </a:lnTo>
                        <a:lnTo>
                          <a:pt x="1551" y="0"/>
                        </a:lnTo>
                        <a:lnTo>
                          <a:pt x="1383" y="97"/>
                        </a:lnTo>
                        <a:lnTo>
                          <a:pt x="1216" y="203"/>
                        </a:lnTo>
                        <a:lnTo>
                          <a:pt x="1058" y="317"/>
                        </a:lnTo>
                        <a:lnTo>
                          <a:pt x="908" y="450"/>
                        </a:lnTo>
                        <a:lnTo>
                          <a:pt x="767" y="582"/>
                        </a:lnTo>
                        <a:lnTo>
                          <a:pt x="643" y="723"/>
                        </a:lnTo>
                        <a:lnTo>
                          <a:pt x="530" y="882"/>
                        </a:lnTo>
                        <a:lnTo>
                          <a:pt x="424" y="1041"/>
                        </a:lnTo>
                        <a:lnTo>
                          <a:pt x="327" y="1199"/>
                        </a:lnTo>
                        <a:lnTo>
                          <a:pt x="238" y="1375"/>
                        </a:lnTo>
                        <a:lnTo>
                          <a:pt x="168" y="1552"/>
                        </a:lnTo>
                        <a:lnTo>
                          <a:pt x="115" y="1737"/>
                        </a:lnTo>
                        <a:lnTo>
                          <a:pt x="62" y="1922"/>
                        </a:lnTo>
                        <a:lnTo>
                          <a:pt x="27" y="2116"/>
                        </a:lnTo>
                        <a:lnTo>
                          <a:pt x="9" y="2311"/>
                        </a:lnTo>
                        <a:lnTo>
                          <a:pt x="0" y="2513"/>
                        </a:lnTo>
                        <a:lnTo>
                          <a:pt x="0" y="2513"/>
                        </a:lnTo>
                        <a:lnTo>
                          <a:pt x="9" y="2708"/>
                        </a:lnTo>
                        <a:lnTo>
                          <a:pt x="27" y="2902"/>
                        </a:lnTo>
                        <a:lnTo>
                          <a:pt x="62" y="3095"/>
                        </a:lnTo>
                        <a:lnTo>
                          <a:pt x="115" y="3289"/>
                        </a:lnTo>
                        <a:lnTo>
                          <a:pt x="168" y="3465"/>
                        </a:lnTo>
                        <a:lnTo>
                          <a:pt x="238" y="3651"/>
                        </a:lnTo>
                        <a:lnTo>
                          <a:pt x="327" y="3818"/>
                        </a:lnTo>
                        <a:lnTo>
                          <a:pt x="424" y="3986"/>
                        </a:lnTo>
                        <a:lnTo>
                          <a:pt x="530" y="4145"/>
                        </a:lnTo>
                        <a:lnTo>
                          <a:pt x="643" y="4295"/>
                        </a:lnTo>
                        <a:lnTo>
                          <a:pt x="767" y="4445"/>
                        </a:lnTo>
                        <a:lnTo>
                          <a:pt x="908" y="4577"/>
                        </a:lnTo>
                        <a:lnTo>
                          <a:pt x="1058" y="4701"/>
                        </a:lnTo>
                        <a:lnTo>
                          <a:pt x="1216" y="4824"/>
                        </a:lnTo>
                        <a:lnTo>
                          <a:pt x="1383" y="4930"/>
                        </a:lnTo>
                        <a:lnTo>
                          <a:pt x="1560" y="502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u="sng"/>
                  </a:p>
                </p:txBody>
              </p:sp>
              <p:sp>
                <p:nvSpPr>
                  <p:cNvPr id="28" name="Freeform 5"/>
                  <p:cNvSpPr>
                    <a:spLocks noChangeArrowheads="1"/>
                  </p:cNvSpPr>
                  <p:nvPr/>
                </p:nvSpPr>
                <p:spPr bwMode="auto">
                  <a:xfrm>
                    <a:off x="-9775566" y="2708269"/>
                    <a:ext cx="809629" cy="2517779"/>
                  </a:xfrm>
                  <a:custGeom>
                    <a:avLst/>
                    <a:gdLst>
                      <a:gd name="T0" fmla="*/ 2247 w 2248"/>
                      <a:gd name="T1" fmla="*/ 6454 h 6994"/>
                      <a:gd name="T2" fmla="*/ 1895 w 2248"/>
                      <a:gd name="T3" fmla="*/ 6190 h 6994"/>
                      <a:gd name="T4" fmla="*/ 1577 w 2248"/>
                      <a:gd name="T5" fmla="*/ 5883 h 6994"/>
                      <a:gd name="T6" fmla="*/ 1304 w 2248"/>
                      <a:gd name="T7" fmla="*/ 5548 h 6994"/>
                      <a:gd name="T8" fmla="*/ 1075 w 2248"/>
                      <a:gd name="T9" fmla="*/ 5177 h 6994"/>
                      <a:gd name="T10" fmla="*/ 890 w 2248"/>
                      <a:gd name="T11" fmla="*/ 4780 h 6994"/>
                      <a:gd name="T12" fmla="*/ 757 w 2248"/>
                      <a:gd name="T13" fmla="*/ 4374 h 6994"/>
                      <a:gd name="T14" fmla="*/ 678 w 2248"/>
                      <a:gd name="T15" fmla="*/ 3943 h 6994"/>
                      <a:gd name="T16" fmla="*/ 652 w 2248"/>
                      <a:gd name="T17" fmla="*/ 3501 h 6994"/>
                      <a:gd name="T18" fmla="*/ 652 w 2248"/>
                      <a:gd name="T19" fmla="*/ 3272 h 6994"/>
                      <a:gd name="T20" fmla="*/ 713 w 2248"/>
                      <a:gd name="T21" fmla="*/ 2840 h 6994"/>
                      <a:gd name="T22" fmla="*/ 819 w 2248"/>
                      <a:gd name="T23" fmla="*/ 2416 h 6994"/>
                      <a:gd name="T24" fmla="*/ 978 w 2248"/>
                      <a:gd name="T25" fmla="*/ 2011 h 6994"/>
                      <a:gd name="T26" fmla="*/ 1181 w 2248"/>
                      <a:gd name="T27" fmla="*/ 1632 h 6994"/>
                      <a:gd name="T28" fmla="*/ 1436 w 2248"/>
                      <a:gd name="T29" fmla="*/ 1279 h 6994"/>
                      <a:gd name="T30" fmla="*/ 1727 w 2248"/>
                      <a:gd name="T31" fmla="*/ 961 h 6994"/>
                      <a:gd name="T32" fmla="*/ 2061 w 2248"/>
                      <a:gd name="T33" fmla="*/ 670 h 6994"/>
                      <a:gd name="T34" fmla="*/ 1895 w 2248"/>
                      <a:gd name="T35" fmla="*/ 0 h 6994"/>
                      <a:gd name="T36" fmla="*/ 1674 w 2248"/>
                      <a:gd name="T37" fmla="*/ 149 h 6994"/>
                      <a:gd name="T38" fmla="*/ 1277 w 2248"/>
                      <a:gd name="T39" fmla="*/ 494 h 6994"/>
                      <a:gd name="T40" fmla="*/ 925 w 2248"/>
                      <a:gd name="T41" fmla="*/ 873 h 6994"/>
                      <a:gd name="T42" fmla="*/ 634 w 2248"/>
                      <a:gd name="T43" fmla="*/ 1297 h 6994"/>
                      <a:gd name="T44" fmla="*/ 388 w 2248"/>
                      <a:gd name="T45" fmla="*/ 1747 h 6994"/>
                      <a:gd name="T46" fmla="*/ 203 w 2248"/>
                      <a:gd name="T47" fmla="*/ 2222 h 6994"/>
                      <a:gd name="T48" fmla="*/ 79 w 2248"/>
                      <a:gd name="T49" fmla="*/ 2716 h 6994"/>
                      <a:gd name="T50" fmla="*/ 8 w 2248"/>
                      <a:gd name="T51" fmla="*/ 3237 h 6994"/>
                      <a:gd name="T52" fmla="*/ 0 w 2248"/>
                      <a:gd name="T53" fmla="*/ 3501 h 6994"/>
                      <a:gd name="T54" fmla="*/ 35 w 2248"/>
                      <a:gd name="T55" fmla="*/ 4021 h 6994"/>
                      <a:gd name="T56" fmla="*/ 132 w 2248"/>
                      <a:gd name="T57" fmla="*/ 4533 h 6994"/>
                      <a:gd name="T58" fmla="*/ 291 w 2248"/>
                      <a:gd name="T59" fmla="*/ 5018 h 6994"/>
                      <a:gd name="T60" fmla="*/ 503 w 2248"/>
                      <a:gd name="T61" fmla="*/ 5486 h 6994"/>
                      <a:gd name="T62" fmla="*/ 775 w 2248"/>
                      <a:gd name="T63" fmla="*/ 5918 h 6994"/>
                      <a:gd name="T64" fmla="*/ 1102 w 2248"/>
                      <a:gd name="T65" fmla="*/ 6322 h 6994"/>
                      <a:gd name="T66" fmla="*/ 1471 w 2248"/>
                      <a:gd name="T67" fmla="*/ 6684 h 6994"/>
                      <a:gd name="T68" fmla="*/ 1895 w 2248"/>
                      <a:gd name="T69" fmla="*/ 6993 h 6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48" h="6994">
                        <a:moveTo>
                          <a:pt x="2247" y="6454"/>
                        </a:moveTo>
                        <a:lnTo>
                          <a:pt x="2247" y="6454"/>
                        </a:lnTo>
                        <a:lnTo>
                          <a:pt x="2061" y="6322"/>
                        </a:lnTo>
                        <a:lnTo>
                          <a:pt x="1895" y="6190"/>
                        </a:lnTo>
                        <a:lnTo>
                          <a:pt x="1727" y="6040"/>
                        </a:lnTo>
                        <a:lnTo>
                          <a:pt x="1577" y="5883"/>
                        </a:lnTo>
                        <a:lnTo>
                          <a:pt x="1436" y="5715"/>
                        </a:lnTo>
                        <a:lnTo>
                          <a:pt x="1304" y="5548"/>
                        </a:lnTo>
                        <a:lnTo>
                          <a:pt x="1181" y="5362"/>
                        </a:lnTo>
                        <a:lnTo>
                          <a:pt x="1075" y="5177"/>
                        </a:lnTo>
                        <a:lnTo>
                          <a:pt x="978" y="4983"/>
                        </a:lnTo>
                        <a:lnTo>
                          <a:pt x="890" y="4780"/>
                        </a:lnTo>
                        <a:lnTo>
                          <a:pt x="819" y="4577"/>
                        </a:lnTo>
                        <a:lnTo>
                          <a:pt x="757" y="4374"/>
                        </a:lnTo>
                        <a:lnTo>
                          <a:pt x="713" y="4153"/>
                        </a:lnTo>
                        <a:lnTo>
                          <a:pt x="678" y="3943"/>
                        </a:lnTo>
                        <a:lnTo>
                          <a:pt x="652" y="3722"/>
                        </a:lnTo>
                        <a:lnTo>
                          <a:pt x="652" y="3501"/>
                        </a:lnTo>
                        <a:lnTo>
                          <a:pt x="652" y="3501"/>
                        </a:lnTo>
                        <a:lnTo>
                          <a:pt x="652" y="3272"/>
                        </a:lnTo>
                        <a:lnTo>
                          <a:pt x="678" y="3060"/>
                        </a:lnTo>
                        <a:lnTo>
                          <a:pt x="713" y="2840"/>
                        </a:lnTo>
                        <a:lnTo>
                          <a:pt x="757" y="2628"/>
                        </a:lnTo>
                        <a:lnTo>
                          <a:pt x="819" y="2416"/>
                        </a:lnTo>
                        <a:lnTo>
                          <a:pt x="890" y="2213"/>
                        </a:lnTo>
                        <a:lnTo>
                          <a:pt x="978" y="2011"/>
                        </a:lnTo>
                        <a:lnTo>
                          <a:pt x="1075" y="1826"/>
                        </a:lnTo>
                        <a:lnTo>
                          <a:pt x="1181" y="1632"/>
                        </a:lnTo>
                        <a:lnTo>
                          <a:pt x="1304" y="1455"/>
                        </a:lnTo>
                        <a:lnTo>
                          <a:pt x="1436" y="1279"/>
                        </a:lnTo>
                        <a:lnTo>
                          <a:pt x="1577" y="1111"/>
                        </a:lnTo>
                        <a:lnTo>
                          <a:pt x="1727" y="961"/>
                        </a:lnTo>
                        <a:lnTo>
                          <a:pt x="1895" y="811"/>
                        </a:lnTo>
                        <a:lnTo>
                          <a:pt x="2061" y="670"/>
                        </a:lnTo>
                        <a:lnTo>
                          <a:pt x="2247" y="547"/>
                        </a:lnTo>
                        <a:lnTo>
                          <a:pt x="1895" y="0"/>
                        </a:lnTo>
                        <a:lnTo>
                          <a:pt x="1895" y="0"/>
                        </a:lnTo>
                        <a:lnTo>
                          <a:pt x="1674" y="149"/>
                        </a:lnTo>
                        <a:lnTo>
                          <a:pt x="1471" y="317"/>
                        </a:lnTo>
                        <a:lnTo>
                          <a:pt x="1277" y="494"/>
                        </a:lnTo>
                        <a:lnTo>
                          <a:pt x="1102" y="679"/>
                        </a:lnTo>
                        <a:lnTo>
                          <a:pt x="925" y="873"/>
                        </a:lnTo>
                        <a:lnTo>
                          <a:pt x="775" y="1076"/>
                        </a:lnTo>
                        <a:lnTo>
                          <a:pt x="634" y="1297"/>
                        </a:lnTo>
                        <a:lnTo>
                          <a:pt x="503" y="1517"/>
                        </a:lnTo>
                        <a:lnTo>
                          <a:pt x="388" y="1747"/>
                        </a:lnTo>
                        <a:lnTo>
                          <a:pt x="291" y="1976"/>
                        </a:lnTo>
                        <a:lnTo>
                          <a:pt x="203" y="2222"/>
                        </a:lnTo>
                        <a:lnTo>
                          <a:pt x="132" y="2469"/>
                        </a:lnTo>
                        <a:lnTo>
                          <a:pt x="79" y="2716"/>
                        </a:lnTo>
                        <a:lnTo>
                          <a:pt x="35" y="2972"/>
                        </a:lnTo>
                        <a:lnTo>
                          <a:pt x="8" y="3237"/>
                        </a:lnTo>
                        <a:lnTo>
                          <a:pt x="0" y="3501"/>
                        </a:lnTo>
                        <a:lnTo>
                          <a:pt x="0" y="3501"/>
                        </a:lnTo>
                        <a:lnTo>
                          <a:pt x="8" y="3766"/>
                        </a:lnTo>
                        <a:lnTo>
                          <a:pt x="35" y="4021"/>
                        </a:lnTo>
                        <a:lnTo>
                          <a:pt x="79" y="4277"/>
                        </a:lnTo>
                        <a:lnTo>
                          <a:pt x="132" y="4533"/>
                        </a:lnTo>
                        <a:lnTo>
                          <a:pt x="203" y="4780"/>
                        </a:lnTo>
                        <a:lnTo>
                          <a:pt x="291" y="5018"/>
                        </a:lnTo>
                        <a:lnTo>
                          <a:pt x="388" y="5256"/>
                        </a:lnTo>
                        <a:lnTo>
                          <a:pt x="503" y="5486"/>
                        </a:lnTo>
                        <a:lnTo>
                          <a:pt x="634" y="5706"/>
                        </a:lnTo>
                        <a:lnTo>
                          <a:pt x="775" y="5918"/>
                        </a:lnTo>
                        <a:lnTo>
                          <a:pt x="925" y="6119"/>
                        </a:lnTo>
                        <a:lnTo>
                          <a:pt x="1102" y="6322"/>
                        </a:lnTo>
                        <a:lnTo>
                          <a:pt x="1277" y="6507"/>
                        </a:lnTo>
                        <a:lnTo>
                          <a:pt x="1471" y="6684"/>
                        </a:lnTo>
                        <a:lnTo>
                          <a:pt x="1674" y="6843"/>
                        </a:lnTo>
                        <a:lnTo>
                          <a:pt x="1895" y="6993"/>
                        </a:lnTo>
                        <a:lnTo>
                          <a:pt x="2247" y="645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u="sng"/>
                  </a:p>
                </p:txBody>
              </p:sp>
              <p:sp>
                <p:nvSpPr>
                  <p:cNvPr id="29" name="Freeform 6"/>
                  <p:cNvSpPr>
                    <a:spLocks noChangeArrowheads="1"/>
                  </p:cNvSpPr>
                  <p:nvPr/>
                </p:nvSpPr>
                <p:spPr bwMode="auto">
                  <a:xfrm>
                    <a:off x="-9340617" y="3451219"/>
                    <a:ext cx="2144712" cy="3543300"/>
                  </a:xfrm>
                  <a:custGeom>
                    <a:avLst/>
                    <a:gdLst>
                      <a:gd name="T0" fmla="*/ 3417 w 5956"/>
                      <a:gd name="T1" fmla="*/ 2796 h 9843"/>
                      <a:gd name="T2" fmla="*/ 3744 w 5956"/>
                      <a:gd name="T3" fmla="*/ 2646 h 9843"/>
                      <a:gd name="T4" fmla="*/ 4016 w 5956"/>
                      <a:gd name="T5" fmla="*/ 2417 h 9843"/>
                      <a:gd name="T6" fmla="*/ 4228 w 5956"/>
                      <a:gd name="T7" fmla="*/ 2135 h 9843"/>
                      <a:gd name="T8" fmla="*/ 4360 w 5956"/>
                      <a:gd name="T9" fmla="*/ 1800 h 9843"/>
                      <a:gd name="T10" fmla="*/ 4413 w 5956"/>
                      <a:gd name="T11" fmla="*/ 1438 h 9843"/>
                      <a:gd name="T12" fmla="*/ 4378 w 5956"/>
                      <a:gd name="T13" fmla="*/ 1147 h 9843"/>
                      <a:gd name="T14" fmla="*/ 4237 w 5956"/>
                      <a:gd name="T15" fmla="*/ 750 h 9843"/>
                      <a:gd name="T16" fmla="*/ 3990 w 5956"/>
                      <a:gd name="T17" fmla="*/ 424 h 9843"/>
                      <a:gd name="T18" fmla="*/ 3655 w 5956"/>
                      <a:gd name="T19" fmla="*/ 177 h 9843"/>
                      <a:gd name="T20" fmla="*/ 3268 w 5956"/>
                      <a:gd name="T21" fmla="*/ 36 h 9843"/>
                      <a:gd name="T22" fmla="*/ 2978 w 5956"/>
                      <a:gd name="T23" fmla="*/ 0 h 9843"/>
                      <a:gd name="T24" fmla="*/ 2555 w 5956"/>
                      <a:gd name="T25" fmla="*/ 71 h 9843"/>
                      <a:gd name="T26" fmla="*/ 2176 w 5956"/>
                      <a:gd name="T27" fmla="*/ 247 h 9843"/>
                      <a:gd name="T28" fmla="*/ 1877 w 5956"/>
                      <a:gd name="T29" fmla="*/ 521 h 9843"/>
                      <a:gd name="T30" fmla="*/ 1656 w 5956"/>
                      <a:gd name="T31" fmla="*/ 883 h 9843"/>
                      <a:gd name="T32" fmla="*/ 1550 w 5956"/>
                      <a:gd name="T33" fmla="*/ 1288 h 9843"/>
                      <a:gd name="T34" fmla="*/ 1550 w 5956"/>
                      <a:gd name="T35" fmla="*/ 1562 h 9843"/>
                      <a:gd name="T36" fmla="*/ 1630 w 5956"/>
                      <a:gd name="T37" fmla="*/ 1924 h 9843"/>
                      <a:gd name="T38" fmla="*/ 1789 w 5956"/>
                      <a:gd name="T39" fmla="*/ 2240 h 9843"/>
                      <a:gd name="T40" fmla="*/ 2026 w 5956"/>
                      <a:gd name="T41" fmla="*/ 2505 h 9843"/>
                      <a:gd name="T42" fmla="*/ 2317 w 5956"/>
                      <a:gd name="T43" fmla="*/ 2708 h 9843"/>
                      <a:gd name="T44" fmla="*/ 2653 w 5956"/>
                      <a:gd name="T45" fmla="*/ 2832 h 9843"/>
                      <a:gd name="T46" fmla="*/ 0 w 5956"/>
                      <a:gd name="T47" fmla="*/ 9842 h 9843"/>
                      <a:gd name="T48" fmla="*/ 3302 w 5956"/>
                      <a:gd name="T49" fmla="*/ 7452 h 9843"/>
                      <a:gd name="T50" fmla="*/ 2194 w 5956"/>
                      <a:gd name="T51" fmla="*/ 1438 h 9843"/>
                      <a:gd name="T52" fmla="*/ 2229 w 5956"/>
                      <a:gd name="T53" fmla="*/ 1200 h 9843"/>
                      <a:gd name="T54" fmla="*/ 2326 w 5956"/>
                      <a:gd name="T55" fmla="*/ 997 h 9843"/>
                      <a:gd name="T56" fmla="*/ 2476 w 5956"/>
                      <a:gd name="T57" fmla="*/ 830 h 9843"/>
                      <a:gd name="T58" fmla="*/ 2669 w 5956"/>
                      <a:gd name="T59" fmla="*/ 715 h 9843"/>
                      <a:gd name="T60" fmla="*/ 2899 w 5956"/>
                      <a:gd name="T61" fmla="*/ 653 h 9843"/>
                      <a:gd name="T62" fmla="*/ 3056 w 5956"/>
                      <a:gd name="T63" fmla="*/ 653 h 9843"/>
                      <a:gd name="T64" fmla="*/ 3286 w 5956"/>
                      <a:gd name="T65" fmla="*/ 715 h 9843"/>
                      <a:gd name="T66" fmla="*/ 3479 w 5956"/>
                      <a:gd name="T67" fmla="*/ 830 h 9843"/>
                      <a:gd name="T68" fmla="*/ 3629 w 5956"/>
                      <a:gd name="T69" fmla="*/ 997 h 9843"/>
                      <a:gd name="T70" fmla="*/ 3726 w 5956"/>
                      <a:gd name="T71" fmla="*/ 1200 h 9843"/>
                      <a:gd name="T72" fmla="*/ 3761 w 5956"/>
                      <a:gd name="T73" fmla="*/ 1438 h 9843"/>
                      <a:gd name="T74" fmla="*/ 3744 w 5956"/>
                      <a:gd name="T75" fmla="*/ 1597 h 9843"/>
                      <a:gd name="T76" fmla="*/ 3664 w 5956"/>
                      <a:gd name="T77" fmla="*/ 1809 h 9843"/>
                      <a:gd name="T78" fmla="*/ 3532 w 5956"/>
                      <a:gd name="T79" fmla="*/ 1993 h 9843"/>
                      <a:gd name="T80" fmla="*/ 3347 w 5956"/>
                      <a:gd name="T81" fmla="*/ 2126 h 9843"/>
                      <a:gd name="T82" fmla="*/ 3136 w 5956"/>
                      <a:gd name="T83" fmla="*/ 2205 h 9843"/>
                      <a:gd name="T84" fmla="*/ 2978 w 5956"/>
                      <a:gd name="T85" fmla="*/ 2223 h 9843"/>
                      <a:gd name="T86" fmla="*/ 2749 w 5956"/>
                      <a:gd name="T87" fmla="*/ 2188 h 9843"/>
                      <a:gd name="T88" fmla="*/ 2538 w 5956"/>
                      <a:gd name="T89" fmla="*/ 2090 h 9843"/>
                      <a:gd name="T90" fmla="*/ 2370 w 5956"/>
                      <a:gd name="T91" fmla="*/ 1933 h 9843"/>
                      <a:gd name="T92" fmla="*/ 2255 w 5956"/>
                      <a:gd name="T93" fmla="*/ 1738 h 9843"/>
                      <a:gd name="T94" fmla="*/ 2194 w 5956"/>
                      <a:gd name="T95" fmla="*/ 1518 h 9843"/>
                      <a:gd name="T96" fmla="*/ 652 w 5956"/>
                      <a:gd name="T97" fmla="*/ 9190 h 9843"/>
                      <a:gd name="T98" fmla="*/ 5303 w 5956"/>
                      <a:gd name="T99" fmla="*/ 9190 h 9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956" h="9843">
                        <a:moveTo>
                          <a:pt x="3302" y="2832"/>
                        </a:moveTo>
                        <a:lnTo>
                          <a:pt x="3302" y="2832"/>
                        </a:lnTo>
                        <a:lnTo>
                          <a:pt x="3417" y="2796"/>
                        </a:lnTo>
                        <a:lnTo>
                          <a:pt x="3532" y="2752"/>
                        </a:lnTo>
                        <a:lnTo>
                          <a:pt x="3638" y="2708"/>
                        </a:lnTo>
                        <a:lnTo>
                          <a:pt x="3744" y="2646"/>
                        </a:lnTo>
                        <a:lnTo>
                          <a:pt x="3841" y="2576"/>
                        </a:lnTo>
                        <a:lnTo>
                          <a:pt x="3929" y="2505"/>
                        </a:lnTo>
                        <a:lnTo>
                          <a:pt x="4016" y="2417"/>
                        </a:lnTo>
                        <a:lnTo>
                          <a:pt x="4096" y="2329"/>
                        </a:lnTo>
                        <a:lnTo>
                          <a:pt x="4166" y="2240"/>
                        </a:lnTo>
                        <a:lnTo>
                          <a:pt x="4228" y="2135"/>
                        </a:lnTo>
                        <a:lnTo>
                          <a:pt x="4281" y="2029"/>
                        </a:lnTo>
                        <a:lnTo>
                          <a:pt x="4325" y="1924"/>
                        </a:lnTo>
                        <a:lnTo>
                          <a:pt x="4360" y="1800"/>
                        </a:lnTo>
                        <a:lnTo>
                          <a:pt x="4387" y="1686"/>
                        </a:lnTo>
                        <a:lnTo>
                          <a:pt x="4405" y="1562"/>
                        </a:lnTo>
                        <a:lnTo>
                          <a:pt x="4413" y="1438"/>
                        </a:lnTo>
                        <a:lnTo>
                          <a:pt x="4413" y="1438"/>
                        </a:lnTo>
                        <a:lnTo>
                          <a:pt x="4405" y="1288"/>
                        </a:lnTo>
                        <a:lnTo>
                          <a:pt x="4378" y="1147"/>
                        </a:lnTo>
                        <a:lnTo>
                          <a:pt x="4343" y="1006"/>
                        </a:lnTo>
                        <a:lnTo>
                          <a:pt x="4299" y="883"/>
                        </a:lnTo>
                        <a:lnTo>
                          <a:pt x="4237" y="750"/>
                        </a:lnTo>
                        <a:lnTo>
                          <a:pt x="4166" y="636"/>
                        </a:lnTo>
                        <a:lnTo>
                          <a:pt x="4078" y="521"/>
                        </a:lnTo>
                        <a:lnTo>
                          <a:pt x="3990" y="424"/>
                        </a:lnTo>
                        <a:lnTo>
                          <a:pt x="3885" y="327"/>
                        </a:lnTo>
                        <a:lnTo>
                          <a:pt x="3779" y="247"/>
                        </a:lnTo>
                        <a:lnTo>
                          <a:pt x="3655" y="177"/>
                        </a:lnTo>
                        <a:lnTo>
                          <a:pt x="3532" y="115"/>
                        </a:lnTo>
                        <a:lnTo>
                          <a:pt x="3400" y="71"/>
                        </a:lnTo>
                        <a:lnTo>
                          <a:pt x="3268" y="36"/>
                        </a:lnTo>
                        <a:lnTo>
                          <a:pt x="3127" y="9"/>
                        </a:lnTo>
                        <a:lnTo>
                          <a:pt x="2978" y="0"/>
                        </a:lnTo>
                        <a:lnTo>
                          <a:pt x="2978" y="0"/>
                        </a:lnTo>
                        <a:lnTo>
                          <a:pt x="2828" y="9"/>
                        </a:lnTo>
                        <a:lnTo>
                          <a:pt x="2687" y="36"/>
                        </a:lnTo>
                        <a:lnTo>
                          <a:pt x="2555" y="71"/>
                        </a:lnTo>
                        <a:lnTo>
                          <a:pt x="2423" y="115"/>
                        </a:lnTo>
                        <a:lnTo>
                          <a:pt x="2300" y="177"/>
                        </a:lnTo>
                        <a:lnTo>
                          <a:pt x="2176" y="247"/>
                        </a:lnTo>
                        <a:lnTo>
                          <a:pt x="2070" y="327"/>
                        </a:lnTo>
                        <a:lnTo>
                          <a:pt x="1965" y="424"/>
                        </a:lnTo>
                        <a:lnTo>
                          <a:pt x="1877" y="521"/>
                        </a:lnTo>
                        <a:lnTo>
                          <a:pt x="1789" y="636"/>
                        </a:lnTo>
                        <a:lnTo>
                          <a:pt x="1718" y="750"/>
                        </a:lnTo>
                        <a:lnTo>
                          <a:pt x="1656" y="883"/>
                        </a:lnTo>
                        <a:lnTo>
                          <a:pt x="1612" y="1006"/>
                        </a:lnTo>
                        <a:lnTo>
                          <a:pt x="1577" y="1147"/>
                        </a:lnTo>
                        <a:lnTo>
                          <a:pt x="1550" y="1288"/>
                        </a:lnTo>
                        <a:lnTo>
                          <a:pt x="1550" y="1438"/>
                        </a:lnTo>
                        <a:lnTo>
                          <a:pt x="1550" y="1438"/>
                        </a:lnTo>
                        <a:lnTo>
                          <a:pt x="1550" y="1562"/>
                        </a:lnTo>
                        <a:lnTo>
                          <a:pt x="1568" y="1686"/>
                        </a:lnTo>
                        <a:lnTo>
                          <a:pt x="1595" y="1800"/>
                        </a:lnTo>
                        <a:lnTo>
                          <a:pt x="1630" y="1924"/>
                        </a:lnTo>
                        <a:lnTo>
                          <a:pt x="1674" y="2029"/>
                        </a:lnTo>
                        <a:lnTo>
                          <a:pt x="1727" y="2135"/>
                        </a:lnTo>
                        <a:lnTo>
                          <a:pt x="1789" y="2240"/>
                        </a:lnTo>
                        <a:lnTo>
                          <a:pt x="1859" y="2329"/>
                        </a:lnTo>
                        <a:lnTo>
                          <a:pt x="1939" y="2417"/>
                        </a:lnTo>
                        <a:lnTo>
                          <a:pt x="2026" y="2505"/>
                        </a:lnTo>
                        <a:lnTo>
                          <a:pt x="2114" y="2576"/>
                        </a:lnTo>
                        <a:lnTo>
                          <a:pt x="2211" y="2646"/>
                        </a:lnTo>
                        <a:lnTo>
                          <a:pt x="2317" y="2708"/>
                        </a:lnTo>
                        <a:lnTo>
                          <a:pt x="2423" y="2752"/>
                        </a:lnTo>
                        <a:lnTo>
                          <a:pt x="2538" y="2796"/>
                        </a:lnTo>
                        <a:lnTo>
                          <a:pt x="2653" y="2832"/>
                        </a:lnTo>
                        <a:lnTo>
                          <a:pt x="2653" y="7452"/>
                        </a:lnTo>
                        <a:lnTo>
                          <a:pt x="0" y="7452"/>
                        </a:lnTo>
                        <a:lnTo>
                          <a:pt x="0" y="9842"/>
                        </a:lnTo>
                        <a:lnTo>
                          <a:pt x="5955" y="9842"/>
                        </a:lnTo>
                        <a:lnTo>
                          <a:pt x="5955" y="7452"/>
                        </a:lnTo>
                        <a:lnTo>
                          <a:pt x="3302" y="7452"/>
                        </a:lnTo>
                        <a:lnTo>
                          <a:pt x="3302" y="2832"/>
                        </a:lnTo>
                        <a:close/>
                        <a:moveTo>
                          <a:pt x="2194" y="1438"/>
                        </a:moveTo>
                        <a:lnTo>
                          <a:pt x="2194" y="1438"/>
                        </a:lnTo>
                        <a:lnTo>
                          <a:pt x="2194" y="1359"/>
                        </a:lnTo>
                        <a:lnTo>
                          <a:pt x="2211" y="1280"/>
                        </a:lnTo>
                        <a:lnTo>
                          <a:pt x="2229" y="1200"/>
                        </a:lnTo>
                        <a:lnTo>
                          <a:pt x="2255" y="1130"/>
                        </a:lnTo>
                        <a:lnTo>
                          <a:pt x="2291" y="1059"/>
                        </a:lnTo>
                        <a:lnTo>
                          <a:pt x="2326" y="997"/>
                        </a:lnTo>
                        <a:lnTo>
                          <a:pt x="2370" y="936"/>
                        </a:lnTo>
                        <a:lnTo>
                          <a:pt x="2423" y="883"/>
                        </a:lnTo>
                        <a:lnTo>
                          <a:pt x="2476" y="830"/>
                        </a:lnTo>
                        <a:lnTo>
                          <a:pt x="2538" y="786"/>
                        </a:lnTo>
                        <a:lnTo>
                          <a:pt x="2608" y="741"/>
                        </a:lnTo>
                        <a:lnTo>
                          <a:pt x="2669" y="715"/>
                        </a:lnTo>
                        <a:lnTo>
                          <a:pt x="2749" y="688"/>
                        </a:lnTo>
                        <a:lnTo>
                          <a:pt x="2819" y="671"/>
                        </a:lnTo>
                        <a:lnTo>
                          <a:pt x="2899" y="653"/>
                        </a:lnTo>
                        <a:lnTo>
                          <a:pt x="2978" y="653"/>
                        </a:lnTo>
                        <a:lnTo>
                          <a:pt x="2978" y="653"/>
                        </a:lnTo>
                        <a:lnTo>
                          <a:pt x="3056" y="653"/>
                        </a:lnTo>
                        <a:lnTo>
                          <a:pt x="3136" y="671"/>
                        </a:lnTo>
                        <a:lnTo>
                          <a:pt x="3206" y="688"/>
                        </a:lnTo>
                        <a:lnTo>
                          <a:pt x="3286" y="715"/>
                        </a:lnTo>
                        <a:lnTo>
                          <a:pt x="3347" y="741"/>
                        </a:lnTo>
                        <a:lnTo>
                          <a:pt x="3417" y="786"/>
                        </a:lnTo>
                        <a:lnTo>
                          <a:pt x="3479" y="830"/>
                        </a:lnTo>
                        <a:lnTo>
                          <a:pt x="3532" y="883"/>
                        </a:lnTo>
                        <a:lnTo>
                          <a:pt x="3585" y="936"/>
                        </a:lnTo>
                        <a:lnTo>
                          <a:pt x="3629" y="997"/>
                        </a:lnTo>
                        <a:lnTo>
                          <a:pt x="3664" y="1059"/>
                        </a:lnTo>
                        <a:lnTo>
                          <a:pt x="3700" y="1130"/>
                        </a:lnTo>
                        <a:lnTo>
                          <a:pt x="3726" y="1200"/>
                        </a:lnTo>
                        <a:lnTo>
                          <a:pt x="3744" y="1280"/>
                        </a:lnTo>
                        <a:lnTo>
                          <a:pt x="3761" y="1359"/>
                        </a:lnTo>
                        <a:lnTo>
                          <a:pt x="3761" y="1438"/>
                        </a:lnTo>
                        <a:lnTo>
                          <a:pt x="3761" y="1438"/>
                        </a:lnTo>
                        <a:lnTo>
                          <a:pt x="3761" y="1518"/>
                        </a:lnTo>
                        <a:lnTo>
                          <a:pt x="3744" y="1597"/>
                        </a:lnTo>
                        <a:lnTo>
                          <a:pt x="3726" y="1668"/>
                        </a:lnTo>
                        <a:lnTo>
                          <a:pt x="3700" y="1738"/>
                        </a:lnTo>
                        <a:lnTo>
                          <a:pt x="3664" y="1809"/>
                        </a:lnTo>
                        <a:lnTo>
                          <a:pt x="3629" y="1880"/>
                        </a:lnTo>
                        <a:lnTo>
                          <a:pt x="3585" y="1933"/>
                        </a:lnTo>
                        <a:lnTo>
                          <a:pt x="3532" y="1993"/>
                        </a:lnTo>
                        <a:lnTo>
                          <a:pt x="3479" y="2046"/>
                        </a:lnTo>
                        <a:lnTo>
                          <a:pt x="3417" y="2090"/>
                        </a:lnTo>
                        <a:lnTo>
                          <a:pt x="3347" y="2126"/>
                        </a:lnTo>
                        <a:lnTo>
                          <a:pt x="3286" y="2161"/>
                        </a:lnTo>
                        <a:lnTo>
                          <a:pt x="3206" y="2188"/>
                        </a:lnTo>
                        <a:lnTo>
                          <a:pt x="3136" y="2205"/>
                        </a:lnTo>
                        <a:lnTo>
                          <a:pt x="3056" y="2214"/>
                        </a:lnTo>
                        <a:lnTo>
                          <a:pt x="2978" y="2223"/>
                        </a:lnTo>
                        <a:lnTo>
                          <a:pt x="2978" y="2223"/>
                        </a:lnTo>
                        <a:lnTo>
                          <a:pt x="2899" y="2214"/>
                        </a:lnTo>
                        <a:lnTo>
                          <a:pt x="2819" y="2205"/>
                        </a:lnTo>
                        <a:lnTo>
                          <a:pt x="2749" y="2188"/>
                        </a:lnTo>
                        <a:lnTo>
                          <a:pt x="2669" y="2161"/>
                        </a:lnTo>
                        <a:lnTo>
                          <a:pt x="2608" y="2126"/>
                        </a:lnTo>
                        <a:lnTo>
                          <a:pt x="2538" y="2090"/>
                        </a:lnTo>
                        <a:lnTo>
                          <a:pt x="2476" y="2046"/>
                        </a:lnTo>
                        <a:lnTo>
                          <a:pt x="2423" y="1993"/>
                        </a:lnTo>
                        <a:lnTo>
                          <a:pt x="2370" y="1933"/>
                        </a:lnTo>
                        <a:lnTo>
                          <a:pt x="2326" y="1880"/>
                        </a:lnTo>
                        <a:lnTo>
                          <a:pt x="2291" y="1809"/>
                        </a:lnTo>
                        <a:lnTo>
                          <a:pt x="2255" y="1738"/>
                        </a:lnTo>
                        <a:lnTo>
                          <a:pt x="2229" y="1668"/>
                        </a:lnTo>
                        <a:lnTo>
                          <a:pt x="2211" y="1597"/>
                        </a:lnTo>
                        <a:lnTo>
                          <a:pt x="2194" y="1518"/>
                        </a:lnTo>
                        <a:lnTo>
                          <a:pt x="2194" y="1438"/>
                        </a:lnTo>
                        <a:close/>
                        <a:moveTo>
                          <a:pt x="5303" y="9190"/>
                        </a:moveTo>
                        <a:lnTo>
                          <a:pt x="652" y="9190"/>
                        </a:lnTo>
                        <a:lnTo>
                          <a:pt x="652" y="8095"/>
                        </a:lnTo>
                        <a:lnTo>
                          <a:pt x="5303" y="8095"/>
                        </a:lnTo>
                        <a:lnTo>
                          <a:pt x="5303" y="919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u="sng"/>
                  </a:p>
                </p:txBody>
              </p:sp>
            </p:grpSp>
            <p:sp>
              <p:nvSpPr>
                <p:cNvPr id="23" name="Freeform 22"/>
                <p:cNvSpPr>
                  <a:spLocks noChangeArrowheads="1"/>
                </p:cNvSpPr>
                <p:nvPr/>
              </p:nvSpPr>
              <p:spPr bwMode="auto">
                <a:xfrm>
                  <a:off x="3357464" y="1821180"/>
                  <a:ext cx="553039" cy="546182"/>
                </a:xfrm>
                <a:custGeom>
                  <a:avLst/>
                  <a:gdLst>
                    <a:gd name="T0" fmla="*/ 11408 w 11736"/>
                    <a:gd name="T1" fmla="*/ 3467 h 11590"/>
                    <a:gd name="T2" fmla="*/ 5982 w 11736"/>
                    <a:gd name="T3" fmla="*/ 3467 h 11590"/>
                    <a:gd name="T4" fmla="*/ 6819 w 11736"/>
                    <a:gd name="T5" fmla="*/ 159 h 11590"/>
                    <a:gd name="T6" fmla="*/ 6192 w 11736"/>
                    <a:gd name="T7" fmla="*/ 0 h 11590"/>
                    <a:gd name="T8" fmla="*/ 5568 w 11736"/>
                    <a:gd name="T9" fmla="*/ 2470 h 11590"/>
                    <a:gd name="T10" fmla="*/ 4942 w 11736"/>
                    <a:gd name="T11" fmla="*/ 0 h 11590"/>
                    <a:gd name="T12" fmla="*/ 4317 w 11736"/>
                    <a:gd name="T13" fmla="*/ 159 h 11590"/>
                    <a:gd name="T14" fmla="*/ 5154 w 11736"/>
                    <a:gd name="T15" fmla="*/ 3467 h 11590"/>
                    <a:gd name="T16" fmla="*/ 327 w 11736"/>
                    <a:gd name="T17" fmla="*/ 3467 h 11590"/>
                    <a:gd name="T18" fmla="*/ 327 w 11736"/>
                    <a:gd name="T19" fmla="*/ 3467 h 11590"/>
                    <a:gd name="T20" fmla="*/ 256 w 11736"/>
                    <a:gd name="T21" fmla="*/ 3467 h 11590"/>
                    <a:gd name="T22" fmla="*/ 194 w 11736"/>
                    <a:gd name="T23" fmla="*/ 3485 h 11590"/>
                    <a:gd name="T24" fmla="*/ 141 w 11736"/>
                    <a:gd name="T25" fmla="*/ 3520 h 11590"/>
                    <a:gd name="T26" fmla="*/ 97 w 11736"/>
                    <a:gd name="T27" fmla="*/ 3555 h 11590"/>
                    <a:gd name="T28" fmla="*/ 53 w 11736"/>
                    <a:gd name="T29" fmla="*/ 3608 h 11590"/>
                    <a:gd name="T30" fmla="*/ 27 w 11736"/>
                    <a:gd name="T31" fmla="*/ 3661 h 11590"/>
                    <a:gd name="T32" fmla="*/ 9 w 11736"/>
                    <a:gd name="T33" fmla="*/ 3723 h 11590"/>
                    <a:gd name="T34" fmla="*/ 0 w 11736"/>
                    <a:gd name="T35" fmla="*/ 3785 h 11590"/>
                    <a:gd name="T36" fmla="*/ 0 w 11736"/>
                    <a:gd name="T37" fmla="*/ 11262 h 11590"/>
                    <a:gd name="T38" fmla="*/ 0 w 11736"/>
                    <a:gd name="T39" fmla="*/ 11262 h 11590"/>
                    <a:gd name="T40" fmla="*/ 9 w 11736"/>
                    <a:gd name="T41" fmla="*/ 11324 h 11590"/>
                    <a:gd name="T42" fmla="*/ 27 w 11736"/>
                    <a:gd name="T43" fmla="*/ 11386 h 11590"/>
                    <a:gd name="T44" fmla="*/ 53 w 11736"/>
                    <a:gd name="T45" fmla="*/ 11448 h 11590"/>
                    <a:gd name="T46" fmla="*/ 97 w 11736"/>
                    <a:gd name="T47" fmla="*/ 11492 h 11590"/>
                    <a:gd name="T48" fmla="*/ 141 w 11736"/>
                    <a:gd name="T49" fmla="*/ 11527 h 11590"/>
                    <a:gd name="T50" fmla="*/ 194 w 11736"/>
                    <a:gd name="T51" fmla="*/ 11562 h 11590"/>
                    <a:gd name="T52" fmla="*/ 256 w 11736"/>
                    <a:gd name="T53" fmla="*/ 11580 h 11590"/>
                    <a:gd name="T54" fmla="*/ 327 w 11736"/>
                    <a:gd name="T55" fmla="*/ 11589 h 11590"/>
                    <a:gd name="T56" fmla="*/ 11408 w 11736"/>
                    <a:gd name="T57" fmla="*/ 11589 h 11590"/>
                    <a:gd name="T58" fmla="*/ 11408 w 11736"/>
                    <a:gd name="T59" fmla="*/ 11589 h 11590"/>
                    <a:gd name="T60" fmla="*/ 11479 w 11736"/>
                    <a:gd name="T61" fmla="*/ 11580 h 11590"/>
                    <a:gd name="T62" fmla="*/ 11541 w 11736"/>
                    <a:gd name="T63" fmla="*/ 11562 h 11590"/>
                    <a:gd name="T64" fmla="*/ 11594 w 11736"/>
                    <a:gd name="T65" fmla="*/ 11527 h 11590"/>
                    <a:gd name="T66" fmla="*/ 11638 w 11736"/>
                    <a:gd name="T67" fmla="*/ 11492 h 11590"/>
                    <a:gd name="T68" fmla="*/ 11682 w 11736"/>
                    <a:gd name="T69" fmla="*/ 11448 h 11590"/>
                    <a:gd name="T70" fmla="*/ 11708 w 11736"/>
                    <a:gd name="T71" fmla="*/ 11386 h 11590"/>
                    <a:gd name="T72" fmla="*/ 11726 w 11736"/>
                    <a:gd name="T73" fmla="*/ 11324 h 11590"/>
                    <a:gd name="T74" fmla="*/ 11735 w 11736"/>
                    <a:gd name="T75" fmla="*/ 11262 h 11590"/>
                    <a:gd name="T76" fmla="*/ 11735 w 11736"/>
                    <a:gd name="T77" fmla="*/ 3785 h 11590"/>
                    <a:gd name="T78" fmla="*/ 11735 w 11736"/>
                    <a:gd name="T79" fmla="*/ 3785 h 11590"/>
                    <a:gd name="T80" fmla="*/ 11726 w 11736"/>
                    <a:gd name="T81" fmla="*/ 3723 h 11590"/>
                    <a:gd name="T82" fmla="*/ 11708 w 11736"/>
                    <a:gd name="T83" fmla="*/ 3661 h 11590"/>
                    <a:gd name="T84" fmla="*/ 11682 w 11736"/>
                    <a:gd name="T85" fmla="*/ 3608 h 11590"/>
                    <a:gd name="T86" fmla="*/ 11638 w 11736"/>
                    <a:gd name="T87" fmla="*/ 3555 h 11590"/>
                    <a:gd name="T88" fmla="*/ 11594 w 11736"/>
                    <a:gd name="T89" fmla="*/ 3520 h 11590"/>
                    <a:gd name="T90" fmla="*/ 11541 w 11736"/>
                    <a:gd name="T91" fmla="*/ 3485 h 11590"/>
                    <a:gd name="T92" fmla="*/ 11479 w 11736"/>
                    <a:gd name="T93" fmla="*/ 3467 h 11590"/>
                    <a:gd name="T94" fmla="*/ 11408 w 11736"/>
                    <a:gd name="T95" fmla="*/ 3467 h 11590"/>
                    <a:gd name="T96" fmla="*/ 11092 w 11736"/>
                    <a:gd name="T97" fmla="*/ 10936 h 11590"/>
                    <a:gd name="T98" fmla="*/ 643 w 11736"/>
                    <a:gd name="T99" fmla="*/ 10936 h 11590"/>
                    <a:gd name="T100" fmla="*/ 643 w 11736"/>
                    <a:gd name="T101" fmla="*/ 4110 h 11590"/>
                    <a:gd name="T102" fmla="*/ 11092 w 11736"/>
                    <a:gd name="T103" fmla="*/ 4110 h 11590"/>
                    <a:gd name="T104" fmla="*/ 11092 w 11736"/>
                    <a:gd name="T105" fmla="*/ 10936 h 1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736" h="11590">
                      <a:moveTo>
                        <a:pt x="11408" y="3467"/>
                      </a:moveTo>
                      <a:lnTo>
                        <a:pt x="5982" y="3467"/>
                      </a:lnTo>
                      <a:lnTo>
                        <a:pt x="6819" y="159"/>
                      </a:lnTo>
                      <a:lnTo>
                        <a:pt x="6192" y="0"/>
                      </a:lnTo>
                      <a:lnTo>
                        <a:pt x="5568" y="2470"/>
                      </a:lnTo>
                      <a:lnTo>
                        <a:pt x="4942" y="0"/>
                      </a:lnTo>
                      <a:lnTo>
                        <a:pt x="4317" y="159"/>
                      </a:lnTo>
                      <a:lnTo>
                        <a:pt x="5154" y="3467"/>
                      </a:lnTo>
                      <a:lnTo>
                        <a:pt x="327" y="3467"/>
                      </a:lnTo>
                      <a:lnTo>
                        <a:pt x="327" y="3467"/>
                      </a:lnTo>
                      <a:lnTo>
                        <a:pt x="256" y="3467"/>
                      </a:lnTo>
                      <a:lnTo>
                        <a:pt x="194" y="3485"/>
                      </a:lnTo>
                      <a:lnTo>
                        <a:pt x="141" y="3520"/>
                      </a:lnTo>
                      <a:lnTo>
                        <a:pt x="97" y="3555"/>
                      </a:lnTo>
                      <a:lnTo>
                        <a:pt x="53" y="3608"/>
                      </a:lnTo>
                      <a:lnTo>
                        <a:pt x="27" y="3661"/>
                      </a:lnTo>
                      <a:lnTo>
                        <a:pt x="9" y="3723"/>
                      </a:lnTo>
                      <a:lnTo>
                        <a:pt x="0" y="3785"/>
                      </a:lnTo>
                      <a:lnTo>
                        <a:pt x="0" y="11262"/>
                      </a:lnTo>
                      <a:lnTo>
                        <a:pt x="0" y="11262"/>
                      </a:lnTo>
                      <a:lnTo>
                        <a:pt x="9" y="11324"/>
                      </a:lnTo>
                      <a:lnTo>
                        <a:pt x="27" y="11386"/>
                      </a:lnTo>
                      <a:lnTo>
                        <a:pt x="53" y="11448"/>
                      </a:lnTo>
                      <a:lnTo>
                        <a:pt x="97" y="11492"/>
                      </a:lnTo>
                      <a:lnTo>
                        <a:pt x="141" y="11527"/>
                      </a:lnTo>
                      <a:lnTo>
                        <a:pt x="194" y="11562"/>
                      </a:lnTo>
                      <a:lnTo>
                        <a:pt x="256" y="11580"/>
                      </a:lnTo>
                      <a:lnTo>
                        <a:pt x="327" y="11589"/>
                      </a:lnTo>
                      <a:lnTo>
                        <a:pt x="11408" y="11589"/>
                      </a:lnTo>
                      <a:lnTo>
                        <a:pt x="11408" y="11589"/>
                      </a:lnTo>
                      <a:lnTo>
                        <a:pt x="11479" y="11580"/>
                      </a:lnTo>
                      <a:lnTo>
                        <a:pt x="11541" y="11562"/>
                      </a:lnTo>
                      <a:lnTo>
                        <a:pt x="11594" y="11527"/>
                      </a:lnTo>
                      <a:lnTo>
                        <a:pt x="11638" y="11492"/>
                      </a:lnTo>
                      <a:lnTo>
                        <a:pt x="11682" y="11448"/>
                      </a:lnTo>
                      <a:lnTo>
                        <a:pt x="11708" y="11386"/>
                      </a:lnTo>
                      <a:lnTo>
                        <a:pt x="11726" y="11324"/>
                      </a:lnTo>
                      <a:lnTo>
                        <a:pt x="11735" y="11262"/>
                      </a:lnTo>
                      <a:lnTo>
                        <a:pt x="11735" y="3785"/>
                      </a:lnTo>
                      <a:lnTo>
                        <a:pt x="11735" y="3785"/>
                      </a:lnTo>
                      <a:lnTo>
                        <a:pt x="11726" y="3723"/>
                      </a:lnTo>
                      <a:lnTo>
                        <a:pt x="11708" y="3661"/>
                      </a:lnTo>
                      <a:lnTo>
                        <a:pt x="11682" y="3608"/>
                      </a:lnTo>
                      <a:lnTo>
                        <a:pt x="11638" y="3555"/>
                      </a:lnTo>
                      <a:lnTo>
                        <a:pt x="11594" y="3520"/>
                      </a:lnTo>
                      <a:lnTo>
                        <a:pt x="11541" y="3485"/>
                      </a:lnTo>
                      <a:lnTo>
                        <a:pt x="11479" y="3467"/>
                      </a:lnTo>
                      <a:lnTo>
                        <a:pt x="11408" y="3467"/>
                      </a:lnTo>
                      <a:close/>
                      <a:moveTo>
                        <a:pt x="11092" y="10936"/>
                      </a:moveTo>
                      <a:lnTo>
                        <a:pt x="643" y="10936"/>
                      </a:lnTo>
                      <a:lnTo>
                        <a:pt x="643" y="4110"/>
                      </a:lnTo>
                      <a:lnTo>
                        <a:pt x="11092" y="4110"/>
                      </a:lnTo>
                      <a:lnTo>
                        <a:pt x="11092" y="10936"/>
                      </a:lnTo>
                      <a:close/>
                    </a:path>
                  </a:pathLst>
                </a:custGeom>
                <a:gradFill flip="none" rotWithShape="1">
                  <a:gsLst>
                    <a:gs pos="0">
                      <a:srgbClr val="F2DA64"/>
                    </a:gs>
                    <a:gs pos="100000">
                      <a:srgbClr val="987000"/>
                    </a:gs>
                    <a:gs pos="18000">
                      <a:srgbClr val="A27700"/>
                    </a:gs>
                    <a:gs pos="51000">
                      <a:srgbClr val="F2DA64"/>
                    </a:gs>
                    <a:gs pos="71000">
                      <a:srgbClr val="D7B446"/>
                    </a:gs>
                  </a:gsLst>
                  <a:lin ang="0" scaled="1"/>
                  <a:tileRect/>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u="sng"/>
                </a:p>
              </p:txBody>
            </p:sp>
            <p:sp>
              <p:nvSpPr>
                <p:cNvPr id="19" name="TextBox 18"/>
                <p:cNvSpPr txBox="1"/>
                <p:nvPr/>
              </p:nvSpPr>
              <p:spPr>
                <a:xfrm>
                  <a:off x="1345233" y="1067141"/>
                  <a:ext cx="995598" cy="656953"/>
                </a:xfrm>
                <a:prstGeom prst="rect">
                  <a:avLst/>
                </a:prstGeom>
                <a:noFill/>
              </p:spPr>
              <p:txBody>
                <a:bodyPr wrap="square" lIns="0" tIns="0" rIns="0" bIns="0" rtlCol="0">
                  <a:spAutoFit/>
                </a:bodyPr>
                <a:lstStyle/>
                <a:p>
                  <a:pPr algn="ctr"/>
                  <a:r>
                    <a:rPr lang="en-GB" b="1" u="sng">
                      <a:latin typeface="Arial" panose="020B0604020202020204" pitchFamily="34" charset="0"/>
                      <a:cs typeface="Arial" panose="020B0604020202020204" pitchFamily="34" charset="0"/>
                    </a:rPr>
                    <a:t>1 Internet</a:t>
                  </a:r>
                </a:p>
              </p:txBody>
            </p:sp>
            <p:sp>
              <p:nvSpPr>
                <p:cNvPr id="20" name="TextBox 19"/>
                <p:cNvSpPr txBox="1"/>
                <p:nvPr/>
              </p:nvSpPr>
              <p:spPr>
                <a:xfrm>
                  <a:off x="2880312" y="1067141"/>
                  <a:ext cx="1739313" cy="328477"/>
                </a:xfrm>
                <a:prstGeom prst="rect">
                  <a:avLst/>
                </a:prstGeom>
                <a:noFill/>
              </p:spPr>
              <p:txBody>
                <a:bodyPr wrap="square" lIns="0" tIns="0" rIns="0" bIns="0" rtlCol="0">
                  <a:spAutoFit/>
                </a:bodyPr>
                <a:lstStyle/>
                <a:p>
                  <a:pPr algn="ctr"/>
                  <a:r>
                    <a:rPr lang="en-GB" b="1" u="sng">
                      <a:latin typeface="Arial" panose="020B0604020202020204" pitchFamily="34" charset="0"/>
                      <a:cs typeface="Arial" panose="020B0604020202020204" pitchFamily="34" charset="0"/>
                    </a:rPr>
                    <a:t>2 TV</a:t>
                  </a:r>
                </a:p>
              </p:txBody>
            </p:sp>
            <p:sp>
              <p:nvSpPr>
                <p:cNvPr id="21" name="TextBox 20"/>
                <p:cNvSpPr txBox="1"/>
                <p:nvPr/>
              </p:nvSpPr>
              <p:spPr>
                <a:xfrm>
                  <a:off x="1894671" y="3269679"/>
                  <a:ext cx="1739313" cy="328477"/>
                </a:xfrm>
                <a:prstGeom prst="rect">
                  <a:avLst/>
                </a:prstGeom>
                <a:noFill/>
              </p:spPr>
              <p:txBody>
                <a:bodyPr wrap="square" lIns="0" tIns="0" rIns="0" bIns="0" rtlCol="0">
                  <a:spAutoFit/>
                </a:bodyPr>
                <a:lstStyle/>
                <a:p>
                  <a:pPr algn="ctr"/>
                  <a:r>
                    <a:rPr lang="en-GB" b="1" u="sng">
                      <a:latin typeface="Arial" panose="020B0604020202020204" pitchFamily="34" charset="0"/>
                      <a:cs typeface="Arial" panose="020B0604020202020204" pitchFamily="34" charset="0"/>
                    </a:rPr>
                    <a:t>3 Print </a:t>
                  </a:r>
                </a:p>
              </p:txBody>
            </p:sp>
          </p:grpSp>
          <p:sp>
            <p:nvSpPr>
              <p:cNvPr id="14" name="TextBox 13"/>
              <p:cNvSpPr txBox="1"/>
              <p:nvPr/>
            </p:nvSpPr>
            <p:spPr>
              <a:xfrm>
                <a:off x="1626725" y="1466850"/>
                <a:ext cx="1264770" cy="246221"/>
              </a:xfrm>
              <a:prstGeom prst="rect">
                <a:avLst/>
              </a:prstGeom>
              <a:noFill/>
            </p:spPr>
            <p:txBody>
              <a:bodyPr wrap="none" lIns="0" tIns="0" rIns="0" bIns="0" rtlCol="0">
                <a:spAutoFit/>
              </a:bodyPr>
              <a:lstStyle/>
              <a:p>
                <a:r>
                  <a:rPr lang="en-GB" sz="1600" b="1" u="sng">
                    <a:latin typeface="Arial" panose="020B0604020202020204" pitchFamily="34" charset="0"/>
                    <a:cs typeface="Arial" panose="020B0604020202020204" pitchFamily="34" charset="0"/>
                  </a:rPr>
                  <a:t>First response</a:t>
                </a:r>
              </a:p>
            </p:txBody>
          </p:sp>
        </p:grpSp>
        <p:sp>
          <p:nvSpPr>
            <p:cNvPr id="36" name="Rectangle 35"/>
            <p:cNvSpPr/>
            <p:nvPr/>
          </p:nvSpPr>
          <p:spPr>
            <a:xfrm>
              <a:off x="8006433" y="4583562"/>
              <a:ext cx="3714750" cy="954107"/>
            </a:xfrm>
            <a:prstGeom prst="rect">
              <a:avLst/>
            </a:prstGeom>
          </p:spPr>
          <p:txBody>
            <a:bodyPr wrap="square">
              <a:spAutoFit/>
            </a:bodyPr>
            <a:lstStyle/>
            <a:p>
              <a:pPr marL="0" lvl="1" algn="just">
                <a:spcAft>
                  <a:spcPts val="300"/>
                </a:spcAft>
                <a:buClr>
                  <a:srgbClr val="660033"/>
                </a:buClr>
                <a:buSzPct val="145000"/>
                <a:tabLst>
                  <a:tab pos="268288" algn="l"/>
                </a:tabLst>
                <a:defRPr/>
              </a:pPr>
              <a:r>
                <a:rPr lang="en-GB" sz="1400" dirty="0">
                  <a:latin typeface="Arial" panose="020B0604020202020204" pitchFamily="34" charset="0"/>
                  <a:ea typeface="Arial"/>
                  <a:cs typeface="Arial" panose="020B0604020202020204" pitchFamily="34" charset="0"/>
                </a:rPr>
                <a:t>The </a:t>
              </a:r>
              <a:r>
                <a:rPr lang="en-GB" sz="1400" b="1" dirty="0">
                  <a:latin typeface="Arial" panose="020B0604020202020204" pitchFamily="34" charset="0"/>
                  <a:ea typeface="Arial"/>
                  <a:cs typeface="Arial" panose="020B0604020202020204" pitchFamily="34" charset="0"/>
                </a:rPr>
                <a:t>Internet</a:t>
              </a:r>
              <a:r>
                <a:rPr lang="en-GB" sz="1400" dirty="0">
                  <a:latin typeface="Arial" panose="020B0604020202020204" pitchFamily="34" charset="0"/>
                  <a:ea typeface="Arial"/>
                  <a:cs typeface="Arial" panose="020B0604020202020204" pitchFamily="34" charset="0"/>
                </a:rPr>
                <a:t> is the primary source of information for BiH's inhabitants regarding European integration, followed by </a:t>
              </a:r>
              <a:r>
                <a:rPr lang="en-GB" sz="1400" b="1" dirty="0">
                  <a:latin typeface="Arial" panose="020B0604020202020204" pitchFamily="34" charset="0"/>
                  <a:ea typeface="Arial"/>
                  <a:cs typeface="Arial" panose="020B0604020202020204" pitchFamily="34" charset="0"/>
                </a:rPr>
                <a:t>television</a:t>
              </a:r>
              <a:r>
                <a:rPr lang="en-GB" sz="1400" dirty="0">
                  <a:latin typeface="Arial" panose="020B0604020202020204" pitchFamily="34" charset="0"/>
                  <a:ea typeface="Arial"/>
                  <a:cs typeface="Arial" panose="020B0604020202020204" pitchFamily="34" charset="0"/>
                </a:rPr>
                <a:t> and </a:t>
              </a:r>
              <a:r>
                <a:rPr lang="en-GB" sz="1400" b="1" dirty="0">
                  <a:latin typeface="Arial" panose="020B0604020202020204" pitchFamily="34" charset="0"/>
                  <a:ea typeface="Arial"/>
                  <a:cs typeface="Arial" panose="020B0604020202020204" pitchFamily="34" charset="0"/>
                </a:rPr>
                <a:t>print media</a:t>
              </a:r>
              <a:r>
                <a:rPr lang="en-GB" sz="1400" dirty="0">
                  <a:latin typeface="Arial" panose="020B0604020202020204" pitchFamily="34" charset="0"/>
                  <a:ea typeface="Arial"/>
                  <a:cs typeface="Arial" panose="020B0604020202020204" pitchFamily="34" charset="0"/>
                </a:rPr>
                <a:t>.</a:t>
              </a:r>
            </a:p>
          </p:txBody>
        </p:sp>
      </p:grpSp>
      <p:grpSp>
        <p:nvGrpSpPr>
          <p:cNvPr id="4" name="Group 3">
            <a:extLst>
              <a:ext uri="{FF2B5EF4-FFF2-40B4-BE49-F238E27FC236}">
                <a16:creationId xmlns:a16="http://schemas.microsoft.com/office/drawing/2014/main" id="{403BB9C5-7A43-4640-6F0C-DF760809EE8D}"/>
              </a:ext>
            </a:extLst>
          </p:cNvPr>
          <p:cNvGrpSpPr>
            <a:grpSpLocks noChangeAspect="1"/>
          </p:cNvGrpSpPr>
          <p:nvPr/>
        </p:nvGrpSpPr>
        <p:grpSpPr>
          <a:xfrm>
            <a:off x="2407105" y="4160329"/>
            <a:ext cx="490506" cy="512101"/>
            <a:chOff x="3060700" y="266700"/>
            <a:chExt cx="6057900" cy="6324600"/>
          </a:xfrm>
          <a:gradFill flip="none" rotWithShape="1">
            <a:gsLst>
              <a:gs pos="0">
                <a:srgbClr val="F2DA64"/>
              </a:gs>
              <a:gs pos="100000">
                <a:srgbClr val="987000"/>
              </a:gs>
              <a:gs pos="18000">
                <a:srgbClr val="A27700"/>
              </a:gs>
              <a:gs pos="51000">
                <a:srgbClr val="F2DA64"/>
              </a:gs>
              <a:gs pos="71000">
                <a:srgbClr val="D7B446"/>
              </a:gs>
            </a:gsLst>
            <a:lin ang="0" scaled="1"/>
            <a:tileRect/>
          </a:gradFill>
        </p:grpSpPr>
        <p:sp>
          <p:nvSpPr>
            <p:cNvPr id="5" name="Freeform 259">
              <a:extLst>
                <a:ext uri="{FF2B5EF4-FFF2-40B4-BE49-F238E27FC236}">
                  <a16:creationId xmlns:a16="http://schemas.microsoft.com/office/drawing/2014/main" id="{074FC08D-B340-78FF-16B9-3BDCAA9F5957}"/>
                </a:ext>
              </a:extLst>
            </p:cNvPr>
            <p:cNvSpPr>
              <a:spLocks noChangeArrowheads="1"/>
            </p:cNvSpPr>
            <p:nvPr/>
          </p:nvSpPr>
          <p:spPr bwMode="auto">
            <a:xfrm>
              <a:off x="3060700" y="266700"/>
              <a:ext cx="6057900" cy="6324600"/>
            </a:xfrm>
            <a:custGeom>
              <a:avLst/>
              <a:gdLst>
                <a:gd name="T0" fmla="*/ 15030 w 16828"/>
                <a:gd name="T1" fmla="*/ 0 h 17568"/>
                <a:gd name="T2" fmla="*/ 1868 w 16828"/>
                <a:gd name="T3" fmla="*/ 0 h 17568"/>
                <a:gd name="T4" fmla="*/ 0 w 16828"/>
                <a:gd name="T5" fmla="*/ 1799 h 17568"/>
                <a:gd name="T6" fmla="*/ 0 w 16828"/>
                <a:gd name="T7" fmla="*/ 15706 h 17568"/>
                <a:gd name="T8" fmla="*/ 1797 w 16828"/>
                <a:gd name="T9" fmla="*/ 17567 h 17568"/>
                <a:gd name="T10" fmla="*/ 14959 w 16828"/>
                <a:gd name="T11" fmla="*/ 17567 h 17568"/>
                <a:gd name="T12" fmla="*/ 16827 w 16828"/>
                <a:gd name="T13" fmla="*/ 15768 h 17568"/>
                <a:gd name="T14" fmla="*/ 16827 w 16828"/>
                <a:gd name="T15" fmla="*/ 1861 h 17568"/>
                <a:gd name="T16" fmla="*/ 15030 w 16828"/>
                <a:gd name="T17" fmla="*/ 0 h 17568"/>
                <a:gd name="T18" fmla="*/ 16246 w 16828"/>
                <a:gd name="T19" fmla="*/ 15521 h 17568"/>
                <a:gd name="T20" fmla="*/ 14730 w 16828"/>
                <a:gd name="T21" fmla="*/ 16985 h 17568"/>
                <a:gd name="T22" fmla="*/ 2044 w 16828"/>
                <a:gd name="T23" fmla="*/ 16985 h 17568"/>
                <a:gd name="T24" fmla="*/ 581 w 16828"/>
                <a:gd name="T25" fmla="*/ 15468 h 17568"/>
                <a:gd name="T26" fmla="*/ 581 w 16828"/>
                <a:gd name="T27" fmla="*/ 2046 h 17568"/>
                <a:gd name="T28" fmla="*/ 2097 w 16828"/>
                <a:gd name="T29" fmla="*/ 582 h 17568"/>
                <a:gd name="T30" fmla="*/ 14783 w 16828"/>
                <a:gd name="T31" fmla="*/ 582 h 17568"/>
                <a:gd name="T32" fmla="*/ 16246 w 16828"/>
                <a:gd name="T33" fmla="*/ 2099 h 17568"/>
                <a:gd name="T34" fmla="*/ 16246 w 16828"/>
                <a:gd name="T35" fmla="*/ 15521 h 17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828" h="17568">
                  <a:moveTo>
                    <a:pt x="15030" y="0"/>
                  </a:moveTo>
                  <a:lnTo>
                    <a:pt x="1868" y="0"/>
                  </a:lnTo>
                  <a:lnTo>
                    <a:pt x="0" y="1799"/>
                  </a:lnTo>
                  <a:lnTo>
                    <a:pt x="0" y="15706"/>
                  </a:lnTo>
                  <a:lnTo>
                    <a:pt x="1797" y="17567"/>
                  </a:lnTo>
                  <a:lnTo>
                    <a:pt x="14959" y="17567"/>
                  </a:lnTo>
                  <a:lnTo>
                    <a:pt x="16827" y="15768"/>
                  </a:lnTo>
                  <a:lnTo>
                    <a:pt x="16827" y="1861"/>
                  </a:lnTo>
                  <a:lnTo>
                    <a:pt x="15030" y="0"/>
                  </a:lnTo>
                  <a:close/>
                  <a:moveTo>
                    <a:pt x="16246" y="15521"/>
                  </a:moveTo>
                  <a:lnTo>
                    <a:pt x="14730" y="16985"/>
                  </a:lnTo>
                  <a:lnTo>
                    <a:pt x="2044" y="16985"/>
                  </a:lnTo>
                  <a:lnTo>
                    <a:pt x="581" y="15468"/>
                  </a:lnTo>
                  <a:lnTo>
                    <a:pt x="581" y="2046"/>
                  </a:lnTo>
                  <a:lnTo>
                    <a:pt x="2097" y="582"/>
                  </a:lnTo>
                  <a:lnTo>
                    <a:pt x="14783" y="582"/>
                  </a:lnTo>
                  <a:lnTo>
                    <a:pt x="16246" y="2099"/>
                  </a:lnTo>
                  <a:lnTo>
                    <a:pt x="16246" y="1552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Freeform 260">
              <a:extLst>
                <a:ext uri="{FF2B5EF4-FFF2-40B4-BE49-F238E27FC236}">
                  <a16:creationId xmlns:a16="http://schemas.microsoft.com/office/drawing/2014/main" id="{ED47E24A-D9EA-1585-7AA4-4FDC4C445798}"/>
                </a:ext>
              </a:extLst>
            </p:cNvPr>
            <p:cNvSpPr>
              <a:spLocks noChangeArrowheads="1"/>
            </p:cNvSpPr>
            <p:nvPr/>
          </p:nvSpPr>
          <p:spPr bwMode="auto">
            <a:xfrm>
              <a:off x="3925888" y="1368425"/>
              <a:ext cx="4325937" cy="4121150"/>
            </a:xfrm>
            <a:custGeom>
              <a:avLst/>
              <a:gdLst>
                <a:gd name="T0" fmla="*/ 2265 w 12018"/>
                <a:gd name="T1" fmla="*/ 0 h 11448"/>
                <a:gd name="T2" fmla="*/ 2203 w 12018"/>
                <a:gd name="T3" fmla="*/ 9 h 11448"/>
                <a:gd name="T4" fmla="*/ 2079 w 12018"/>
                <a:gd name="T5" fmla="*/ 53 h 11448"/>
                <a:gd name="T6" fmla="*/ 2000 w 12018"/>
                <a:gd name="T7" fmla="*/ 141 h 11448"/>
                <a:gd name="T8" fmla="*/ 1947 w 12018"/>
                <a:gd name="T9" fmla="*/ 256 h 11448"/>
                <a:gd name="T10" fmla="*/ 1938 w 12018"/>
                <a:gd name="T11" fmla="*/ 1694 h 11448"/>
                <a:gd name="T12" fmla="*/ 326 w 12018"/>
                <a:gd name="T13" fmla="*/ 1694 h 11448"/>
                <a:gd name="T14" fmla="*/ 203 w 12018"/>
                <a:gd name="T15" fmla="*/ 1720 h 11448"/>
                <a:gd name="T16" fmla="*/ 97 w 12018"/>
                <a:gd name="T17" fmla="*/ 1791 h 11448"/>
                <a:gd name="T18" fmla="*/ 26 w 12018"/>
                <a:gd name="T19" fmla="*/ 1896 h 11448"/>
                <a:gd name="T20" fmla="*/ 0 w 12018"/>
                <a:gd name="T21" fmla="*/ 2020 h 11448"/>
                <a:gd name="T22" fmla="*/ 0 w 12018"/>
                <a:gd name="T23" fmla="*/ 11121 h 11448"/>
                <a:gd name="T24" fmla="*/ 26 w 12018"/>
                <a:gd name="T25" fmla="*/ 11244 h 11448"/>
                <a:gd name="T26" fmla="*/ 97 w 12018"/>
                <a:gd name="T27" fmla="*/ 11350 h 11448"/>
                <a:gd name="T28" fmla="*/ 203 w 12018"/>
                <a:gd name="T29" fmla="*/ 11421 h 11448"/>
                <a:gd name="T30" fmla="*/ 326 w 12018"/>
                <a:gd name="T31" fmla="*/ 11447 h 11448"/>
                <a:gd name="T32" fmla="*/ 11691 w 12018"/>
                <a:gd name="T33" fmla="*/ 11447 h 11448"/>
                <a:gd name="T34" fmla="*/ 11752 w 12018"/>
                <a:gd name="T35" fmla="*/ 11438 h 11448"/>
                <a:gd name="T36" fmla="*/ 11876 w 12018"/>
                <a:gd name="T37" fmla="*/ 11394 h 11448"/>
                <a:gd name="T38" fmla="*/ 11964 w 12018"/>
                <a:gd name="T39" fmla="*/ 11306 h 11448"/>
                <a:gd name="T40" fmla="*/ 12008 w 12018"/>
                <a:gd name="T41" fmla="*/ 11191 h 11448"/>
                <a:gd name="T42" fmla="*/ 12017 w 12018"/>
                <a:gd name="T43" fmla="*/ 326 h 11448"/>
                <a:gd name="T44" fmla="*/ 12008 w 12018"/>
                <a:gd name="T45" fmla="*/ 256 h 11448"/>
                <a:gd name="T46" fmla="*/ 11964 w 12018"/>
                <a:gd name="T47" fmla="*/ 141 h 11448"/>
                <a:gd name="T48" fmla="*/ 11876 w 12018"/>
                <a:gd name="T49" fmla="*/ 53 h 11448"/>
                <a:gd name="T50" fmla="*/ 11752 w 12018"/>
                <a:gd name="T51" fmla="*/ 9 h 11448"/>
                <a:gd name="T52" fmla="*/ 652 w 12018"/>
                <a:gd name="T53" fmla="*/ 2346 h 11448"/>
                <a:gd name="T54" fmla="*/ 1938 w 12018"/>
                <a:gd name="T55" fmla="*/ 10794 h 11448"/>
                <a:gd name="T56" fmla="*/ 652 w 12018"/>
                <a:gd name="T57" fmla="*/ 2346 h 11448"/>
                <a:gd name="T58" fmla="*/ 2590 w 12018"/>
                <a:gd name="T59" fmla="*/ 10794 h 11448"/>
                <a:gd name="T60" fmla="*/ 2590 w 12018"/>
                <a:gd name="T61" fmla="*/ 653 h 11448"/>
                <a:gd name="T62" fmla="*/ 11365 w 12018"/>
                <a:gd name="T63" fmla="*/ 10794 h 1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18" h="11448">
                  <a:moveTo>
                    <a:pt x="11691" y="0"/>
                  </a:moveTo>
                  <a:lnTo>
                    <a:pt x="2265" y="0"/>
                  </a:lnTo>
                  <a:lnTo>
                    <a:pt x="2265" y="0"/>
                  </a:lnTo>
                  <a:lnTo>
                    <a:pt x="2203" y="9"/>
                  </a:lnTo>
                  <a:lnTo>
                    <a:pt x="2141" y="26"/>
                  </a:lnTo>
                  <a:lnTo>
                    <a:pt x="2079" y="53"/>
                  </a:lnTo>
                  <a:lnTo>
                    <a:pt x="2035" y="97"/>
                  </a:lnTo>
                  <a:lnTo>
                    <a:pt x="2000" y="141"/>
                  </a:lnTo>
                  <a:lnTo>
                    <a:pt x="1965" y="203"/>
                  </a:lnTo>
                  <a:lnTo>
                    <a:pt x="1947" y="256"/>
                  </a:lnTo>
                  <a:lnTo>
                    <a:pt x="1938" y="326"/>
                  </a:lnTo>
                  <a:lnTo>
                    <a:pt x="1938" y="1694"/>
                  </a:lnTo>
                  <a:lnTo>
                    <a:pt x="326" y="1694"/>
                  </a:lnTo>
                  <a:lnTo>
                    <a:pt x="326" y="1694"/>
                  </a:lnTo>
                  <a:lnTo>
                    <a:pt x="265" y="1703"/>
                  </a:lnTo>
                  <a:lnTo>
                    <a:pt x="203" y="1720"/>
                  </a:lnTo>
                  <a:lnTo>
                    <a:pt x="141" y="1756"/>
                  </a:lnTo>
                  <a:lnTo>
                    <a:pt x="97" y="1791"/>
                  </a:lnTo>
                  <a:lnTo>
                    <a:pt x="53" y="1843"/>
                  </a:lnTo>
                  <a:lnTo>
                    <a:pt x="26" y="1896"/>
                  </a:lnTo>
                  <a:lnTo>
                    <a:pt x="9" y="1958"/>
                  </a:lnTo>
                  <a:lnTo>
                    <a:pt x="0" y="2020"/>
                  </a:lnTo>
                  <a:lnTo>
                    <a:pt x="0" y="11121"/>
                  </a:lnTo>
                  <a:lnTo>
                    <a:pt x="0" y="11121"/>
                  </a:lnTo>
                  <a:lnTo>
                    <a:pt x="9" y="11191"/>
                  </a:lnTo>
                  <a:lnTo>
                    <a:pt x="26" y="11244"/>
                  </a:lnTo>
                  <a:lnTo>
                    <a:pt x="53" y="11306"/>
                  </a:lnTo>
                  <a:lnTo>
                    <a:pt x="97" y="11350"/>
                  </a:lnTo>
                  <a:lnTo>
                    <a:pt x="141" y="11394"/>
                  </a:lnTo>
                  <a:lnTo>
                    <a:pt x="203" y="11421"/>
                  </a:lnTo>
                  <a:lnTo>
                    <a:pt x="265" y="11438"/>
                  </a:lnTo>
                  <a:lnTo>
                    <a:pt x="326" y="11447"/>
                  </a:lnTo>
                  <a:lnTo>
                    <a:pt x="2265" y="11447"/>
                  </a:lnTo>
                  <a:lnTo>
                    <a:pt x="11691" y="11447"/>
                  </a:lnTo>
                  <a:lnTo>
                    <a:pt x="11691" y="11447"/>
                  </a:lnTo>
                  <a:lnTo>
                    <a:pt x="11752" y="11438"/>
                  </a:lnTo>
                  <a:lnTo>
                    <a:pt x="11814" y="11421"/>
                  </a:lnTo>
                  <a:lnTo>
                    <a:pt x="11876" y="11394"/>
                  </a:lnTo>
                  <a:lnTo>
                    <a:pt x="11920" y="11350"/>
                  </a:lnTo>
                  <a:lnTo>
                    <a:pt x="11964" y="11306"/>
                  </a:lnTo>
                  <a:lnTo>
                    <a:pt x="11991" y="11244"/>
                  </a:lnTo>
                  <a:lnTo>
                    <a:pt x="12008" y="11191"/>
                  </a:lnTo>
                  <a:lnTo>
                    <a:pt x="12017" y="11121"/>
                  </a:lnTo>
                  <a:lnTo>
                    <a:pt x="12017" y="326"/>
                  </a:lnTo>
                  <a:lnTo>
                    <a:pt x="12017" y="326"/>
                  </a:lnTo>
                  <a:lnTo>
                    <a:pt x="12008" y="256"/>
                  </a:lnTo>
                  <a:lnTo>
                    <a:pt x="11991" y="203"/>
                  </a:lnTo>
                  <a:lnTo>
                    <a:pt x="11964" y="141"/>
                  </a:lnTo>
                  <a:lnTo>
                    <a:pt x="11920" y="97"/>
                  </a:lnTo>
                  <a:lnTo>
                    <a:pt x="11876" y="53"/>
                  </a:lnTo>
                  <a:lnTo>
                    <a:pt x="11814" y="26"/>
                  </a:lnTo>
                  <a:lnTo>
                    <a:pt x="11752" y="9"/>
                  </a:lnTo>
                  <a:lnTo>
                    <a:pt x="11691" y="0"/>
                  </a:lnTo>
                  <a:close/>
                  <a:moveTo>
                    <a:pt x="652" y="2346"/>
                  </a:moveTo>
                  <a:lnTo>
                    <a:pt x="1938" y="2346"/>
                  </a:lnTo>
                  <a:lnTo>
                    <a:pt x="1938" y="10794"/>
                  </a:lnTo>
                  <a:lnTo>
                    <a:pt x="652" y="10794"/>
                  </a:lnTo>
                  <a:lnTo>
                    <a:pt x="652" y="2346"/>
                  </a:lnTo>
                  <a:close/>
                  <a:moveTo>
                    <a:pt x="11365" y="10794"/>
                  </a:moveTo>
                  <a:lnTo>
                    <a:pt x="2590" y="10794"/>
                  </a:lnTo>
                  <a:lnTo>
                    <a:pt x="2590" y="2020"/>
                  </a:lnTo>
                  <a:lnTo>
                    <a:pt x="2590" y="653"/>
                  </a:lnTo>
                  <a:lnTo>
                    <a:pt x="11365" y="653"/>
                  </a:lnTo>
                  <a:lnTo>
                    <a:pt x="11365" y="1079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Freeform 261">
              <a:extLst>
                <a:ext uri="{FF2B5EF4-FFF2-40B4-BE49-F238E27FC236}">
                  <a16:creationId xmlns:a16="http://schemas.microsoft.com/office/drawing/2014/main" id="{A70D3955-A664-CA47-FB0A-9DA4F05C9B25}"/>
                </a:ext>
              </a:extLst>
            </p:cNvPr>
            <p:cNvSpPr>
              <a:spLocks noChangeArrowheads="1"/>
            </p:cNvSpPr>
            <p:nvPr/>
          </p:nvSpPr>
          <p:spPr bwMode="auto">
            <a:xfrm>
              <a:off x="6451600" y="1978025"/>
              <a:ext cx="1149350" cy="1435100"/>
            </a:xfrm>
            <a:custGeom>
              <a:avLst/>
              <a:gdLst>
                <a:gd name="T0" fmla="*/ 3190 w 3191"/>
                <a:gd name="T1" fmla="*/ 0 h 3987"/>
                <a:gd name="T2" fmla="*/ 0 w 3191"/>
                <a:gd name="T3" fmla="*/ 0 h 3987"/>
                <a:gd name="T4" fmla="*/ 0 w 3191"/>
                <a:gd name="T5" fmla="*/ 3986 h 3987"/>
                <a:gd name="T6" fmla="*/ 3190 w 3191"/>
                <a:gd name="T7" fmla="*/ 3986 h 3987"/>
                <a:gd name="T8" fmla="*/ 3190 w 3191"/>
                <a:gd name="T9" fmla="*/ 0 h 3987"/>
                <a:gd name="T10" fmla="*/ 2538 w 3191"/>
                <a:gd name="T11" fmla="*/ 3333 h 3987"/>
                <a:gd name="T12" fmla="*/ 652 w 3191"/>
                <a:gd name="T13" fmla="*/ 3333 h 3987"/>
                <a:gd name="T14" fmla="*/ 652 w 3191"/>
                <a:gd name="T15" fmla="*/ 652 h 3987"/>
                <a:gd name="T16" fmla="*/ 2538 w 3191"/>
                <a:gd name="T17" fmla="*/ 652 h 3987"/>
                <a:gd name="T18" fmla="*/ 2538 w 3191"/>
                <a:gd name="T19" fmla="*/ 3333 h 3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91" h="3987">
                  <a:moveTo>
                    <a:pt x="3190" y="0"/>
                  </a:moveTo>
                  <a:lnTo>
                    <a:pt x="0" y="0"/>
                  </a:lnTo>
                  <a:lnTo>
                    <a:pt x="0" y="3986"/>
                  </a:lnTo>
                  <a:lnTo>
                    <a:pt x="3190" y="3986"/>
                  </a:lnTo>
                  <a:lnTo>
                    <a:pt x="3190" y="0"/>
                  </a:lnTo>
                  <a:close/>
                  <a:moveTo>
                    <a:pt x="2538" y="3333"/>
                  </a:moveTo>
                  <a:lnTo>
                    <a:pt x="652" y="3333"/>
                  </a:lnTo>
                  <a:lnTo>
                    <a:pt x="652" y="652"/>
                  </a:lnTo>
                  <a:lnTo>
                    <a:pt x="2538" y="652"/>
                  </a:lnTo>
                  <a:lnTo>
                    <a:pt x="2538" y="333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 name="Freeform 262">
              <a:extLst>
                <a:ext uri="{FF2B5EF4-FFF2-40B4-BE49-F238E27FC236}">
                  <a16:creationId xmlns:a16="http://schemas.microsoft.com/office/drawing/2014/main" id="{EF4845C3-FA5E-14E5-C93D-BD7E55E48327}"/>
                </a:ext>
              </a:extLst>
            </p:cNvPr>
            <p:cNvSpPr>
              <a:spLocks noChangeArrowheads="1"/>
            </p:cNvSpPr>
            <p:nvPr/>
          </p:nvSpPr>
          <p:spPr bwMode="auto">
            <a:xfrm>
              <a:off x="5287963" y="3778250"/>
              <a:ext cx="2320925" cy="234950"/>
            </a:xfrm>
            <a:custGeom>
              <a:avLst/>
              <a:gdLst>
                <a:gd name="T0" fmla="*/ 6448 w 6449"/>
                <a:gd name="T1" fmla="*/ 0 h 654"/>
                <a:gd name="T2" fmla="*/ 0 w 6449"/>
                <a:gd name="T3" fmla="*/ 0 h 654"/>
                <a:gd name="T4" fmla="*/ 0 w 6449"/>
                <a:gd name="T5" fmla="*/ 653 h 654"/>
                <a:gd name="T6" fmla="*/ 6448 w 6449"/>
                <a:gd name="T7" fmla="*/ 653 h 654"/>
                <a:gd name="T8" fmla="*/ 6448 w 6449"/>
                <a:gd name="T9" fmla="*/ 0 h 654"/>
              </a:gdLst>
              <a:ahLst/>
              <a:cxnLst>
                <a:cxn ang="0">
                  <a:pos x="T0" y="T1"/>
                </a:cxn>
                <a:cxn ang="0">
                  <a:pos x="T2" y="T3"/>
                </a:cxn>
                <a:cxn ang="0">
                  <a:pos x="T4" y="T5"/>
                </a:cxn>
                <a:cxn ang="0">
                  <a:pos x="T6" y="T7"/>
                </a:cxn>
                <a:cxn ang="0">
                  <a:pos x="T8" y="T9"/>
                </a:cxn>
              </a:cxnLst>
              <a:rect l="0" t="0" r="r" b="b"/>
              <a:pathLst>
                <a:path w="6449" h="654">
                  <a:moveTo>
                    <a:pt x="6448" y="0"/>
                  </a:moveTo>
                  <a:lnTo>
                    <a:pt x="0" y="0"/>
                  </a:lnTo>
                  <a:lnTo>
                    <a:pt x="0" y="653"/>
                  </a:lnTo>
                  <a:lnTo>
                    <a:pt x="6448" y="653"/>
                  </a:lnTo>
                  <a:lnTo>
                    <a:pt x="6448"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Freeform 263">
              <a:extLst>
                <a:ext uri="{FF2B5EF4-FFF2-40B4-BE49-F238E27FC236}">
                  <a16:creationId xmlns:a16="http://schemas.microsoft.com/office/drawing/2014/main" id="{3736506E-C132-5CFC-A11A-0881201AF9CA}"/>
                </a:ext>
              </a:extLst>
            </p:cNvPr>
            <p:cNvSpPr>
              <a:spLocks noChangeArrowheads="1"/>
            </p:cNvSpPr>
            <p:nvPr/>
          </p:nvSpPr>
          <p:spPr bwMode="auto">
            <a:xfrm>
              <a:off x="5287963" y="4378325"/>
              <a:ext cx="2320925" cy="231775"/>
            </a:xfrm>
            <a:custGeom>
              <a:avLst/>
              <a:gdLst>
                <a:gd name="T0" fmla="*/ 6448 w 6449"/>
                <a:gd name="T1" fmla="*/ 0 h 645"/>
                <a:gd name="T2" fmla="*/ 0 w 6449"/>
                <a:gd name="T3" fmla="*/ 0 h 645"/>
                <a:gd name="T4" fmla="*/ 0 w 6449"/>
                <a:gd name="T5" fmla="*/ 644 h 645"/>
                <a:gd name="T6" fmla="*/ 6448 w 6449"/>
                <a:gd name="T7" fmla="*/ 644 h 645"/>
                <a:gd name="T8" fmla="*/ 6448 w 6449"/>
                <a:gd name="T9" fmla="*/ 0 h 645"/>
              </a:gdLst>
              <a:ahLst/>
              <a:cxnLst>
                <a:cxn ang="0">
                  <a:pos x="T0" y="T1"/>
                </a:cxn>
                <a:cxn ang="0">
                  <a:pos x="T2" y="T3"/>
                </a:cxn>
                <a:cxn ang="0">
                  <a:pos x="T4" y="T5"/>
                </a:cxn>
                <a:cxn ang="0">
                  <a:pos x="T6" y="T7"/>
                </a:cxn>
                <a:cxn ang="0">
                  <a:pos x="T8" y="T9"/>
                </a:cxn>
              </a:cxnLst>
              <a:rect l="0" t="0" r="r" b="b"/>
              <a:pathLst>
                <a:path w="6449" h="645">
                  <a:moveTo>
                    <a:pt x="6448" y="0"/>
                  </a:moveTo>
                  <a:lnTo>
                    <a:pt x="0" y="0"/>
                  </a:lnTo>
                  <a:lnTo>
                    <a:pt x="0" y="644"/>
                  </a:lnTo>
                  <a:lnTo>
                    <a:pt x="6448" y="644"/>
                  </a:lnTo>
                  <a:lnTo>
                    <a:pt x="6448"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264">
              <a:extLst>
                <a:ext uri="{FF2B5EF4-FFF2-40B4-BE49-F238E27FC236}">
                  <a16:creationId xmlns:a16="http://schemas.microsoft.com/office/drawing/2014/main" id="{F3A00084-B8C7-3A2D-51B9-768955E2783E}"/>
                </a:ext>
              </a:extLst>
            </p:cNvPr>
            <p:cNvSpPr>
              <a:spLocks noChangeArrowheads="1"/>
            </p:cNvSpPr>
            <p:nvPr/>
          </p:nvSpPr>
          <p:spPr bwMode="auto">
            <a:xfrm>
              <a:off x="5287963" y="3178175"/>
              <a:ext cx="790575" cy="234950"/>
            </a:xfrm>
            <a:custGeom>
              <a:avLst/>
              <a:gdLst>
                <a:gd name="T0" fmla="*/ 2194 w 2195"/>
                <a:gd name="T1" fmla="*/ 0 h 654"/>
                <a:gd name="T2" fmla="*/ 0 w 2195"/>
                <a:gd name="T3" fmla="*/ 0 h 654"/>
                <a:gd name="T4" fmla="*/ 0 w 2195"/>
                <a:gd name="T5" fmla="*/ 653 h 654"/>
                <a:gd name="T6" fmla="*/ 2194 w 2195"/>
                <a:gd name="T7" fmla="*/ 653 h 654"/>
                <a:gd name="T8" fmla="*/ 2194 w 2195"/>
                <a:gd name="T9" fmla="*/ 0 h 654"/>
              </a:gdLst>
              <a:ahLst/>
              <a:cxnLst>
                <a:cxn ang="0">
                  <a:pos x="T0" y="T1"/>
                </a:cxn>
                <a:cxn ang="0">
                  <a:pos x="T2" y="T3"/>
                </a:cxn>
                <a:cxn ang="0">
                  <a:pos x="T4" y="T5"/>
                </a:cxn>
                <a:cxn ang="0">
                  <a:pos x="T6" y="T7"/>
                </a:cxn>
                <a:cxn ang="0">
                  <a:pos x="T8" y="T9"/>
                </a:cxn>
              </a:cxnLst>
              <a:rect l="0" t="0" r="r" b="b"/>
              <a:pathLst>
                <a:path w="2195" h="654">
                  <a:moveTo>
                    <a:pt x="2194" y="0"/>
                  </a:moveTo>
                  <a:lnTo>
                    <a:pt x="0" y="0"/>
                  </a:lnTo>
                  <a:lnTo>
                    <a:pt x="0" y="653"/>
                  </a:lnTo>
                  <a:lnTo>
                    <a:pt x="2194" y="653"/>
                  </a:lnTo>
                  <a:lnTo>
                    <a:pt x="219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 name="Freeform 265">
              <a:extLst>
                <a:ext uri="{FF2B5EF4-FFF2-40B4-BE49-F238E27FC236}">
                  <a16:creationId xmlns:a16="http://schemas.microsoft.com/office/drawing/2014/main" id="{8AF0A6F1-5696-098A-FCD2-491FBB03DA4B}"/>
                </a:ext>
              </a:extLst>
            </p:cNvPr>
            <p:cNvSpPr>
              <a:spLocks noChangeArrowheads="1"/>
            </p:cNvSpPr>
            <p:nvPr/>
          </p:nvSpPr>
          <p:spPr bwMode="auto">
            <a:xfrm>
              <a:off x="5287963" y="2578100"/>
              <a:ext cx="790575" cy="234950"/>
            </a:xfrm>
            <a:custGeom>
              <a:avLst/>
              <a:gdLst>
                <a:gd name="T0" fmla="*/ 2194 w 2195"/>
                <a:gd name="T1" fmla="*/ 0 h 653"/>
                <a:gd name="T2" fmla="*/ 0 w 2195"/>
                <a:gd name="T3" fmla="*/ 0 h 653"/>
                <a:gd name="T4" fmla="*/ 0 w 2195"/>
                <a:gd name="T5" fmla="*/ 652 h 653"/>
                <a:gd name="T6" fmla="*/ 2194 w 2195"/>
                <a:gd name="T7" fmla="*/ 652 h 653"/>
                <a:gd name="T8" fmla="*/ 2194 w 2195"/>
                <a:gd name="T9" fmla="*/ 0 h 653"/>
              </a:gdLst>
              <a:ahLst/>
              <a:cxnLst>
                <a:cxn ang="0">
                  <a:pos x="T0" y="T1"/>
                </a:cxn>
                <a:cxn ang="0">
                  <a:pos x="T2" y="T3"/>
                </a:cxn>
                <a:cxn ang="0">
                  <a:pos x="T4" y="T5"/>
                </a:cxn>
                <a:cxn ang="0">
                  <a:pos x="T6" y="T7"/>
                </a:cxn>
                <a:cxn ang="0">
                  <a:pos x="T8" y="T9"/>
                </a:cxn>
              </a:cxnLst>
              <a:rect l="0" t="0" r="r" b="b"/>
              <a:pathLst>
                <a:path w="2195" h="653">
                  <a:moveTo>
                    <a:pt x="2194" y="0"/>
                  </a:moveTo>
                  <a:lnTo>
                    <a:pt x="0" y="0"/>
                  </a:lnTo>
                  <a:lnTo>
                    <a:pt x="0" y="652"/>
                  </a:lnTo>
                  <a:lnTo>
                    <a:pt x="2194" y="652"/>
                  </a:lnTo>
                  <a:lnTo>
                    <a:pt x="219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4" name="Freeform 266">
              <a:extLst>
                <a:ext uri="{FF2B5EF4-FFF2-40B4-BE49-F238E27FC236}">
                  <a16:creationId xmlns:a16="http://schemas.microsoft.com/office/drawing/2014/main" id="{3288685F-3172-27C3-2B23-ABF29E41CED0}"/>
                </a:ext>
              </a:extLst>
            </p:cNvPr>
            <p:cNvSpPr>
              <a:spLocks noChangeArrowheads="1"/>
            </p:cNvSpPr>
            <p:nvPr/>
          </p:nvSpPr>
          <p:spPr bwMode="auto">
            <a:xfrm>
              <a:off x="5287963" y="1978025"/>
              <a:ext cx="790575" cy="234950"/>
            </a:xfrm>
            <a:custGeom>
              <a:avLst/>
              <a:gdLst>
                <a:gd name="T0" fmla="*/ 2194 w 2195"/>
                <a:gd name="T1" fmla="*/ 0 h 653"/>
                <a:gd name="T2" fmla="*/ 0 w 2195"/>
                <a:gd name="T3" fmla="*/ 0 h 653"/>
                <a:gd name="T4" fmla="*/ 0 w 2195"/>
                <a:gd name="T5" fmla="*/ 652 h 653"/>
                <a:gd name="T6" fmla="*/ 2194 w 2195"/>
                <a:gd name="T7" fmla="*/ 652 h 653"/>
                <a:gd name="T8" fmla="*/ 2194 w 2195"/>
                <a:gd name="T9" fmla="*/ 0 h 653"/>
              </a:gdLst>
              <a:ahLst/>
              <a:cxnLst>
                <a:cxn ang="0">
                  <a:pos x="T0" y="T1"/>
                </a:cxn>
                <a:cxn ang="0">
                  <a:pos x="T2" y="T3"/>
                </a:cxn>
                <a:cxn ang="0">
                  <a:pos x="T4" y="T5"/>
                </a:cxn>
                <a:cxn ang="0">
                  <a:pos x="T6" y="T7"/>
                </a:cxn>
                <a:cxn ang="0">
                  <a:pos x="T8" y="T9"/>
                </a:cxn>
              </a:cxnLst>
              <a:rect l="0" t="0" r="r" b="b"/>
              <a:pathLst>
                <a:path w="2195" h="653">
                  <a:moveTo>
                    <a:pt x="2194" y="0"/>
                  </a:moveTo>
                  <a:lnTo>
                    <a:pt x="0" y="0"/>
                  </a:lnTo>
                  <a:lnTo>
                    <a:pt x="0" y="652"/>
                  </a:lnTo>
                  <a:lnTo>
                    <a:pt x="2194" y="652"/>
                  </a:lnTo>
                  <a:lnTo>
                    <a:pt x="219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Tree>
    <p:extLst>
      <p:ext uri="{BB962C8B-B14F-4D97-AF65-F5344CB8AC3E}">
        <p14:creationId xmlns:p14="http://schemas.microsoft.com/office/powerpoint/2010/main" val="3110535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794069" y="110674"/>
            <a:ext cx="11302794" cy="646331"/>
          </a:xfrm>
          <a:prstGeom prst="rect">
            <a:avLst/>
          </a:prstGeom>
          <a:solidFill>
            <a:srgbClr val="FFC000"/>
          </a:solidFill>
        </p:spPr>
        <p:txBody>
          <a:bodyPr wrap="square">
            <a:spAutoFit/>
          </a:bodyPr>
          <a:lstStyle/>
          <a:p>
            <a:r>
              <a:rPr lang="en-GB" sz="2000" cap="all">
                <a:latin typeface="Arial" panose="020B0604020202020204" pitchFamily="34" charset="0"/>
                <a:cs typeface="Arial" panose="020B0604020202020204" pitchFamily="34" charset="0"/>
              </a:rPr>
              <a:t>12 THE LARGEST DONOR OF FUNDS TO BiH IS...?</a:t>
            </a:r>
            <a:br>
              <a:rPr lang="en-GB" sz="2000" cap="all">
                <a:solidFill>
                  <a:schemeClr val="bg1"/>
                </a:solidFill>
                <a:latin typeface="Arial" panose="020B0604020202020204" pitchFamily="34" charset="0"/>
                <a:cs typeface="Arial" panose="020B0604020202020204" pitchFamily="34" charset="0"/>
              </a:rPr>
            </a:br>
            <a:endParaRPr lang="en-GB" sz="2000" cap="all">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7A3ED78B-AEE9-467A-9060-57BD37EE63BD}"/>
              </a:ext>
            </a:extLst>
          </p:cNvPr>
          <p:cNvSpPr/>
          <p:nvPr/>
        </p:nvSpPr>
        <p:spPr>
          <a:xfrm>
            <a:off x="966817" y="515954"/>
            <a:ext cx="2965877" cy="276999"/>
          </a:xfrm>
          <a:prstGeom prst="rect">
            <a:avLst/>
          </a:prstGeom>
          <a:noFill/>
        </p:spPr>
        <p:txBody>
          <a:bodyPr wrap="none">
            <a:spAutoFit/>
          </a:bodyPr>
          <a:lstStyle/>
          <a:p>
            <a:pPr marL="0" lvl="1" fontAlgn="auto">
              <a:spcBef>
                <a:spcPts val="0"/>
              </a:spcBef>
              <a:spcAft>
                <a:spcPts val="300"/>
              </a:spcAft>
              <a:buClr>
                <a:srgbClr val="660033"/>
              </a:buClr>
              <a:buSzPct val="145000"/>
              <a:tabLst>
                <a:tab pos="268288" algn="l"/>
              </a:tabLst>
              <a:defRPr/>
            </a:pPr>
            <a:r>
              <a:rPr lang="en-GB" sz="1200" b="1">
                <a:latin typeface="Arial" panose="020B0604020202020204" pitchFamily="34" charset="0"/>
                <a:cs typeface="Arial" panose="020B0604020202020204" pitchFamily="34" charset="0"/>
              </a:rPr>
              <a:t>N</a:t>
            </a:r>
            <a:r>
              <a:rPr lang="en-GB" sz="1200" b="1" baseline="-25000">
                <a:latin typeface="Arial" panose="020B0604020202020204" pitchFamily="34" charset="0"/>
                <a:cs typeface="Arial" panose="020B0604020202020204" pitchFamily="34" charset="0"/>
              </a:rPr>
              <a:t>BiH</a:t>
            </a:r>
            <a:r>
              <a:rPr lang="en-GB" sz="1200" b="1">
                <a:latin typeface="Arial" panose="020B0604020202020204" pitchFamily="34" charset="0"/>
                <a:cs typeface="Arial" panose="020B0604020202020204" pitchFamily="34" charset="0"/>
              </a:rPr>
              <a:t>=1,200, n</a:t>
            </a:r>
            <a:r>
              <a:rPr lang="en-GB" sz="1200" b="1" baseline="-25000">
                <a:latin typeface="Arial" panose="020B0604020202020204" pitchFamily="34" charset="0"/>
                <a:cs typeface="Arial" panose="020B0604020202020204" pitchFamily="34" charset="0"/>
              </a:rPr>
              <a:t>FBiH</a:t>
            </a:r>
            <a:r>
              <a:rPr lang="en-GB" sz="1200" b="1">
                <a:latin typeface="Arial" panose="020B0604020202020204" pitchFamily="34" charset="0"/>
                <a:cs typeface="Arial" panose="020B0604020202020204" pitchFamily="34" charset="0"/>
              </a:rPr>
              <a:t>=754, n</a:t>
            </a:r>
            <a:r>
              <a:rPr lang="en-GB" sz="1200" b="1" baseline="-25000">
                <a:latin typeface="Arial" panose="020B0604020202020204" pitchFamily="34" charset="0"/>
                <a:cs typeface="Arial" panose="020B0604020202020204" pitchFamily="34" charset="0"/>
              </a:rPr>
              <a:t>RS</a:t>
            </a:r>
            <a:r>
              <a:rPr lang="en-GB" sz="1200" b="1">
                <a:latin typeface="Arial" panose="020B0604020202020204" pitchFamily="34" charset="0"/>
                <a:cs typeface="Arial" panose="020B0604020202020204" pitchFamily="34" charset="0"/>
              </a:rPr>
              <a:t>=418, n</a:t>
            </a:r>
            <a:r>
              <a:rPr lang="en-GB" sz="1200" b="1" baseline="-25000">
                <a:latin typeface="Arial" panose="020B0604020202020204" pitchFamily="34" charset="0"/>
                <a:cs typeface="Arial" panose="020B0604020202020204" pitchFamily="34" charset="0"/>
              </a:rPr>
              <a:t>DB</a:t>
            </a:r>
            <a:r>
              <a:rPr lang="en-GB" sz="1200" b="1">
                <a:latin typeface="Arial" panose="020B0604020202020204" pitchFamily="34" charset="0"/>
                <a:cs typeface="Arial" panose="020B0604020202020204" pitchFamily="34" charset="0"/>
              </a:rPr>
              <a:t>=28</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sp>
        <p:nvSpPr>
          <p:cNvPr id="11" name="TextBox 10"/>
          <p:cNvSpPr txBox="1"/>
          <p:nvPr/>
        </p:nvSpPr>
        <p:spPr>
          <a:xfrm>
            <a:off x="1057276" y="2257692"/>
            <a:ext cx="2847974" cy="2015936"/>
          </a:xfrm>
          <a:prstGeom prst="rect">
            <a:avLst/>
          </a:prstGeom>
          <a:noFill/>
        </p:spPr>
        <p:txBody>
          <a:bodyPr wrap="square" lIns="0" tIns="0" rIns="0" bIns="0" rtlCol="0">
            <a:spAutoFit/>
          </a:bodyPr>
          <a:lstStyle/>
          <a:p>
            <a:pPr marL="0" lvl="1" algn="just">
              <a:spcAft>
                <a:spcPts val="300"/>
              </a:spcAft>
              <a:buClr>
                <a:srgbClr val="660033"/>
              </a:buClr>
              <a:buSzPct val="145000"/>
              <a:tabLst>
                <a:tab pos="268288" algn="l"/>
              </a:tabLst>
              <a:defRPr/>
            </a:pPr>
            <a:r>
              <a:rPr lang="en-GB" sz="1400" dirty="0">
                <a:latin typeface="Arial" panose="020B0604020202020204" pitchFamily="34" charset="0"/>
                <a:ea typeface="Arial"/>
                <a:cs typeface="Arial" panose="020B0604020202020204" pitchFamily="34" charset="0"/>
              </a:rPr>
              <a:t>According to the majority of residents of BiH, the </a:t>
            </a:r>
            <a:r>
              <a:rPr lang="bs-Latn-BA" sz="1400" dirty="0">
                <a:latin typeface="Arial" panose="020B0604020202020204" pitchFamily="34" charset="0"/>
                <a:ea typeface="Arial"/>
                <a:cs typeface="Arial" panose="020B0604020202020204" pitchFamily="34" charset="0"/>
              </a:rPr>
              <a:t>largest</a:t>
            </a:r>
            <a:r>
              <a:rPr lang="en-GB" sz="1400" dirty="0">
                <a:latin typeface="Arial" panose="020B0604020202020204" pitchFamily="34" charset="0"/>
                <a:ea typeface="Arial"/>
                <a:cs typeface="Arial" panose="020B0604020202020204" pitchFamily="34" charset="0"/>
              </a:rPr>
              <a:t> donor of funds is the EU.</a:t>
            </a:r>
          </a:p>
          <a:p>
            <a:pPr marL="0" lvl="1" algn="just">
              <a:spcAft>
                <a:spcPts val="300"/>
              </a:spcAft>
              <a:buClr>
                <a:srgbClr val="660033"/>
              </a:buClr>
              <a:buSzPct val="145000"/>
              <a:tabLst>
                <a:tab pos="268288" algn="l"/>
              </a:tabLst>
              <a:defRPr/>
            </a:pPr>
            <a:endParaRPr lang="bs-Latn-BA" sz="1400" dirty="0">
              <a:latin typeface="Arial" panose="020B0604020202020204" pitchFamily="34" charset="0"/>
              <a:ea typeface="Times New Roman"/>
              <a:cs typeface="Arial" panose="020B0604020202020204" pitchFamily="34" charset="0"/>
            </a:endParaRPr>
          </a:p>
          <a:p>
            <a:pPr marL="0" lvl="1" algn="just">
              <a:spcAft>
                <a:spcPts val="300"/>
              </a:spcAft>
              <a:buClr>
                <a:srgbClr val="660033"/>
              </a:buClr>
              <a:buSzPct val="145000"/>
              <a:tabLst>
                <a:tab pos="268288" algn="l"/>
              </a:tabLst>
              <a:defRPr/>
            </a:pPr>
            <a:r>
              <a:rPr lang="en-GB" sz="1400" dirty="0">
                <a:latin typeface="Arial" panose="020B0604020202020204" pitchFamily="34" charset="0"/>
                <a:ea typeface="Arial"/>
                <a:cs typeface="Arial" panose="020B0604020202020204" pitchFamily="34" charset="0"/>
              </a:rPr>
              <a:t>For the FBiH residents, Turkey is the largest donor after the EU, whereas RS residents believe that the largest donors are Russia and China.</a:t>
            </a:r>
          </a:p>
        </p:txBody>
      </p:sp>
      <p:graphicFrame>
        <p:nvGraphicFramePr>
          <p:cNvPr id="12" name="Content Placeholder 7"/>
          <p:cNvGraphicFramePr>
            <a:graphicFrameLocks noGrp="1"/>
          </p:cNvGraphicFramePr>
          <p:nvPr>
            <p:ph idx="1"/>
            <p:extLst>
              <p:ext uri="{D42A27DB-BD31-4B8C-83A1-F6EECF244321}">
                <p14:modId xmlns:p14="http://schemas.microsoft.com/office/powerpoint/2010/main" val="1089209251"/>
              </p:ext>
            </p:extLst>
          </p:nvPr>
        </p:nvGraphicFramePr>
        <p:xfrm>
          <a:off x="4770437" y="941387"/>
          <a:ext cx="6650037" cy="48974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3333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794069" y="145388"/>
            <a:ext cx="11302794" cy="646331"/>
          </a:xfrm>
          <a:prstGeom prst="rect">
            <a:avLst/>
          </a:prstGeom>
          <a:solidFill>
            <a:srgbClr val="FFC000"/>
          </a:solidFill>
        </p:spPr>
        <p:txBody>
          <a:bodyPr wrap="square">
            <a:spAutoFit/>
          </a:bodyPr>
          <a:lstStyle/>
          <a:p>
            <a:r>
              <a:rPr lang="en-GB" sz="2000" cap="all">
                <a:latin typeface="Arial" panose="020B0604020202020204" pitchFamily="34" charset="0"/>
                <a:cs typeface="Arial" panose="020B0604020202020204" pitchFamily="34" charset="0"/>
              </a:rPr>
              <a:t>13 ACCORDING TO YOUR ESTIMATES, WHEN WILL BIH ENTER THE EU?</a:t>
            </a:r>
            <a:br>
              <a:rPr lang="en-GB" sz="2000" cap="all">
                <a:solidFill>
                  <a:schemeClr val="bg1"/>
                </a:solidFill>
                <a:latin typeface="Arial" panose="020B0604020202020204" pitchFamily="34" charset="0"/>
                <a:cs typeface="Arial" panose="020B0604020202020204" pitchFamily="34" charset="0"/>
              </a:rPr>
            </a:br>
            <a:endParaRPr lang="en-GB" sz="2000" cap="all">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7A3ED78B-AEE9-467A-9060-57BD37EE63BD}"/>
              </a:ext>
            </a:extLst>
          </p:cNvPr>
          <p:cNvSpPr/>
          <p:nvPr/>
        </p:nvSpPr>
        <p:spPr>
          <a:xfrm>
            <a:off x="966817" y="567230"/>
            <a:ext cx="2965877" cy="276999"/>
          </a:xfrm>
          <a:prstGeom prst="rect">
            <a:avLst/>
          </a:prstGeom>
          <a:noFill/>
        </p:spPr>
        <p:txBody>
          <a:bodyPr wrap="none">
            <a:spAutoFit/>
          </a:bodyPr>
          <a:lstStyle/>
          <a:p>
            <a:pPr marL="0" lvl="1" fontAlgn="auto">
              <a:spcBef>
                <a:spcPts val="0"/>
              </a:spcBef>
              <a:spcAft>
                <a:spcPts val="300"/>
              </a:spcAft>
              <a:buClr>
                <a:srgbClr val="660033"/>
              </a:buClr>
              <a:buSzPct val="145000"/>
              <a:tabLst>
                <a:tab pos="268288" algn="l"/>
              </a:tabLst>
              <a:defRPr/>
            </a:pPr>
            <a:r>
              <a:rPr lang="en-GB" sz="1200" b="1">
                <a:latin typeface="Arial" panose="020B0604020202020204" pitchFamily="34" charset="0"/>
                <a:cs typeface="Arial" panose="020B0604020202020204" pitchFamily="34" charset="0"/>
              </a:rPr>
              <a:t>N</a:t>
            </a:r>
            <a:r>
              <a:rPr lang="en-GB" sz="1200" b="1" baseline="-25000">
                <a:latin typeface="Arial" panose="020B0604020202020204" pitchFamily="34" charset="0"/>
                <a:cs typeface="Arial" panose="020B0604020202020204" pitchFamily="34" charset="0"/>
              </a:rPr>
              <a:t>BiH</a:t>
            </a:r>
            <a:r>
              <a:rPr lang="en-GB" sz="1200" b="1">
                <a:latin typeface="Arial" panose="020B0604020202020204" pitchFamily="34" charset="0"/>
                <a:cs typeface="Arial" panose="020B0604020202020204" pitchFamily="34" charset="0"/>
              </a:rPr>
              <a:t>=1,200, n</a:t>
            </a:r>
            <a:r>
              <a:rPr lang="en-GB" sz="1200" b="1" baseline="-25000">
                <a:latin typeface="Arial" panose="020B0604020202020204" pitchFamily="34" charset="0"/>
                <a:cs typeface="Arial" panose="020B0604020202020204" pitchFamily="34" charset="0"/>
              </a:rPr>
              <a:t>FBiH</a:t>
            </a:r>
            <a:r>
              <a:rPr lang="en-GB" sz="1200" b="1">
                <a:latin typeface="Arial" panose="020B0604020202020204" pitchFamily="34" charset="0"/>
                <a:cs typeface="Arial" panose="020B0604020202020204" pitchFamily="34" charset="0"/>
              </a:rPr>
              <a:t>=754, n</a:t>
            </a:r>
            <a:r>
              <a:rPr lang="en-GB" sz="1200" b="1" baseline="-25000">
                <a:latin typeface="Arial" panose="020B0604020202020204" pitchFamily="34" charset="0"/>
                <a:cs typeface="Arial" panose="020B0604020202020204" pitchFamily="34" charset="0"/>
              </a:rPr>
              <a:t>RS</a:t>
            </a:r>
            <a:r>
              <a:rPr lang="en-GB" sz="1200" b="1">
                <a:latin typeface="Arial" panose="020B0604020202020204" pitchFamily="34" charset="0"/>
                <a:cs typeface="Arial" panose="020B0604020202020204" pitchFamily="34" charset="0"/>
              </a:rPr>
              <a:t>=418, n</a:t>
            </a:r>
            <a:r>
              <a:rPr lang="en-GB" sz="1200" b="1" baseline="-25000">
                <a:latin typeface="Arial" panose="020B0604020202020204" pitchFamily="34" charset="0"/>
                <a:cs typeface="Arial" panose="020B0604020202020204" pitchFamily="34" charset="0"/>
              </a:rPr>
              <a:t>DB</a:t>
            </a:r>
            <a:r>
              <a:rPr lang="en-GB" sz="1200" b="1">
                <a:latin typeface="Arial" panose="020B0604020202020204" pitchFamily="34" charset="0"/>
                <a:cs typeface="Arial" panose="020B0604020202020204" pitchFamily="34" charset="0"/>
              </a:rPr>
              <a:t>=28</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graphicFrame>
        <p:nvGraphicFramePr>
          <p:cNvPr id="11" name="Content Placeholder 7"/>
          <p:cNvGraphicFramePr>
            <a:graphicFrameLocks noGrp="1"/>
          </p:cNvGraphicFramePr>
          <p:nvPr>
            <p:ph idx="1"/>
            <p:extLst>
              <p:ext uri="{D42A27DB-BD31-4B8C-83A1-F6EECF244321}">
                <p14:modId xmlns:p14="http://schemas.microsoft.com/office/powerpoint/2010/main" val="4135873229"/>
              </p:ext>
            </p:extLst>
          </p:nvPr>
        </p:nvGraphicFramePr>
        <p:xfrm>
          <a:off x="4653644" y="867990"/>
          <a:ext cx="7060746" cy="5109628"/>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1255799" y="1567542"/>
            <a:ext cx="2847974" cy="3385542"/>
          </a:xfrm>
          <a:prstGeom prst="rect">
            <a:avLst/>
          </a:prstGeom>
          <a:noFill/>
        </p:spPr>
        <p:txBody>
          <a:bodyPr wrap="square" lIns="0" tIns="0" rIns="0" bIns="0" rtlCol="0">
            <a:spAutoFit/>
          </a:bodyPr>
          <a:lstStyle/>
          <a:p>
            <a:pPr marL="0" lvl="1" algn="just">
              <a:spcAft>
                <a:spcPts val="300"/>
              </a:spcAft>
              <a:buClr>
                <a:srgbClr val="660033"/>
              </a:buClr>
              <a:buSzPct val="145000"/>
              <a:tabLst>
                <a:tab pos="268288" algn="l"/>
              </a:tabLst>
              <a:defRPr/>
            </a:pPr>
            <a:r>
              <a:rPr lang="en-GB" sz="1400" dirty="0">
                <a:latin typeface="Arial" panose="020B0604020202020204" pitchFamily="34" charset="0"/>
                <a:ea typeface="Arial"/>
                <a:cs typeface="Arial" panose="020B0604020202020204" pitchFamily="34" charset="0"/>
              </a:rPr>
              <a:t>One third of BiH residents believe that the country will join the EU within a maximum of 10 years (34.0%), while slightly less than one third (28.9%) believe that it will never happen.</a:t>
            </a:r>
          </a:p>
          <a:p>
            <a:pPr marL="0" lvl="1" algn="just">
              <a:spcAft>
                <a:spcPts val="300"/>
              </a:spcAft>
              <a:buClr>
                <a:srgbClr val="660033"/>
              </a:buClr>
              <a:buSzPct val="145000"/>
              <a:tabLst>
                <a:tab pos="268288" algn="l"/>
              </a:tabLst>
              <a:defRPr/>
            </a:pPr>
            <a:endParaRPr lang="hr-BA" altLang="sr-Latn-RS" sz="1400" dirty="0">
              <a:latin typeface="Arial" panose="020B0604020202020204" pitchFamily="34" charset="0"/>
              <a:ea typeface="Times New Roman"/>
              <a:cs typeface="Arial" panose="020B0604020202020204" pitchFamily="34" charset="0"/>
            </a:endParaRPr>
          </a:p>
          <a:p>
            <a:pPr marL="0" lvl="1" algn="just">
              <a:spcAft>
                <a:spcPts val="300"/>
              </a:spcAft>
              <a:buClr>
                <a:srgbClr val="660033"/>
              </a:buClr>
              <a:buSzPct val="145000"/>
              <a:tabLst>
                <a:tab pos="268288" algn="l"/>
              </a:tabLst>
              <a:defRPr/>
            </a:pPr>
            <a:r>
              <a:rPr lang="en-GB" sz="1400" dirty="0">
                <a:latin typeface="Arial" panose="020B0604020202020204" pitchFamily="34" charset="0"/>
                <a:ea typeface="Arial"/>
                <a:cs typeface="Arial" panose="020B0604020202020204" pitchFamily="34" charset="0"/>
              </a:rPr>
              <a:t>In the FBiH, 38.7% see BiH joining the EU within a maximum of 10 years, while nearly one quarter of residents in the RS share this view.</a:t>
            </a:r>
          </a:p>
          <a:p>
            <a:pPr marL="0" lvl="1" algn="just">
              <a:spcAft>
                <a:spcPts val="300"/>
              </a:spcAft>
              <a:buClr>
                <a:srgbClr val="660033"/>
              </a:buClr>
              <a:buSzPct val="145000"/>
              <a:tabLst>
                <a:tab pos="268288" algn="l"/>
              </a:tabLst>
              <a:defRPr/>
            </a:pPr>
            <a:endParaRPr lang="hr-BA" altLang="sr-Latn-RS" sz="1400" dirty="0">
              <a:latin typeface="Arial" panose="020B0604020202020204" pitchFamily="34" charset="0"/>
              <a:ea typeface="Times New Roman"/>
              <a:cs typeface="Arial" panose="020B0604020202020204" pitchFamily="34" charset="0"/>
            </a:endParaRPr>
          </a:p>
          <a:p>
            <a:pPr marL="0" lvl="1" algn="just">
              <a:spcAft>
                <a:spcPts val="300"/>
              </a:spcAft>
              <a:buClr>
                <a:srgbClr val="660033"/>
              </a:buClr>
              <a:buSzPct val="145000"/>
              <a:tabLst>
                <a:tab pos="268288" algn="l"/>
              </a:tabLst>
              <a:defRPr/>
            </a:pPr>
            <a:r>
              <a:rPr lang="bs-Latn-BA" sz="1400" dirty="0">
                <a:latin typeface="Arial" panose="020B0604020202020204" pitchFamily="34" charset="0"/>
                <a:ea typeface="Arial"/>
                <a:cs typeface="Arial" panose="020B0604020202020204" pitchFamily="34" charset="0"/>
              </a:rPr>
              <a:t>Four</a:t>
            </a:r>
            <a:r>
              <a:rPr lang="en-GB" sz="1400" dirty="0">
                <a:latin typeface="Arial" panose="020B0604020202020204" pitchFamily="34" charset="0"/>
                <a:ea typeface="Arial"/>
                <a:cs typeface="Arial" panose="020B0604020202020204" pitchFamily="34" charset="0"/>
              </a:rPr>
              <a:t> out of </a:t>
            </a:r>
            <a:r>
              <a:rPr lang="bs-Latn-BA" sz="1400" dirty="0">
                <a:latin typeface="Arial" panose="020B0604020202020204" pitchFamily="34" charset="0"/>
                <a:ea typeface="Arial"/>
                <a:cs typeface="Arial" panose="020B0604020202020204" pitchFamily="34" charset="0"/>
              </a:rPr>
              <a:t>ten</a:t>
            </a:r>
            <a:r>
              <a:rPr lang="en-GB" sz="1400" dirty="0">
                <a:latin typeface="Arial" panose="020B0604020202020204" pitchFamily="34" charset="0"/>
                <a:ea typeface="Arial"/>
                <a:cs typeface="Arial" panose="020B0604020202020204" pitchFamily="34" charset="0"/>
              </a:rPr>
              <a:t> residents of the RS estimate that BiH will never join the EU.</a:t>
            </a:r>
          </a:p>
        </p:txBody>
      </p:sp>
    </p:spTree>
    <p:extLst>
      <p:ext uri="{BB962C8B-B14F-4D97-AF65-F5344CB8AC3E}">
        <p14:creationId xmlns:p14="http://schemas.microsoft.com/office/powerpoint/2010/main" val="397232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19744" y="136841"/>
            <a:ext cx="11302794" cy="646331"/>
          </a:xfrm>
          <a:prstGeom prst="rect">
            <a:avLst/>
          </a:prstGeom>
          <a:solidFill>
            <a:srgbClr val="FFC000"/>
          </a:solidFill>
        </p:spPr>
        <p:txBody>
          <a:bodyPr wrap="square">
            <a:spAutoFit/>
          </a:bodyPr>
          <a:lstStyle/>
          <a:p>
            <a:r>
              <a:rPr lang="en-GB" sz="2000" cap="all">
                <a:latin typeface="Arial" panose="020B0604020202020204" pitchFamily="34" charset="0"/>
                <a:cs typeface="Arial" panose="020B0604020202020204" pitchFamily="34" charset="0"/>
              </a:rPr>
              <a:t>14 Is there an alternative to BiH's European path, in your opinion?</a:t>
            </a:r>
            <a:br>
              <a:rPr lang="en-GB" sz="2000" cap="all">
                <a:solidFill>
                  <a:schemeClr val="bg1"/>
                </a:solidFill>
                <a:latin typeface="Arial" panose="020B0604020202020204" pitchFamily="34" charset="0"/>
                <a:cs typeface="Arial" panose="020B0604020202020204" pitchFamily="34" charset="0"/>
              </a:rPr>
            </a:br>
            <a:endParaRPr lang="en-GB" sz="2000" cap="all">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7A3ED78B-AEE9-467A-9060-57BD37EE63BD}"/>
              </a:ext>
            </a:extLst>
          </p:cNvPr>
          <p:cNvSpPr/>
          <p:nvPr/>
        </p:nvSpPr>
        <p:spPr>
          <a:xfrm>
            <a:off x="966817" y="550520"/>
            <a:ext cx="2965877" cy="276999"/>
          </a:xfrm>
          <a:prstGeom prst="rect">
            <a:avLst/>
          </a:prstGeom>
          <a:noFill/>
        </p:spPr>
        <p:txBody>
          <a:bodyPr wrap="none">
            <a:spAutoFit/>
          </a:bodyPr>
          <a:lstStyle/>
          <a:p>
            <a:pPr marL="0" lvl="1" fontAlgn="auto">
              <a:spcBef>
                <a:spcPts val="0"/>
              </a:spcBef>
              <a:spcAft>
                <a:spcPts val="300"/>
              </a:spcAft>
              <a:buClr>
                <a:srgbClr val="660033"/>
              </a:buClr>
              <a:buSzPct val="145000"/>
              <a:tabLst>
                <a:tab pos="268288" algn="l"/>
              </a:tabLst>
              <a:defRPr/>
            </a:pPr>
            <a:r>
              <a:rPr lang="en-GB" sz="1200" b="1">
                <a:latin typeface="Arial" panose="020B0604020202020204" pitchFamily="34" charset="0"/>
                <a:cs typeface="Arial" panose="020B0604020202020204" pitchFamily="34" charset="0"/>
              </a:rPr>
              <a:t>N</a:t>
            </a:r>
            <a:r>
              <a:rPr lang="en-GB" sz="1200" b="1" baseline="-25000">
                <a:latin typeface="Arial" panose="020B0604020202020204" pitchFamily="34" charset="0"/>
                <a:cs typeface="Arial" panose="020B0604020202020204" pitchFamily="34" charset="0"/>
              </a:rPr>
              <a:t>BiH</a:t>
            </a:r>
            <a:r>
              <a:rPr lang="en-GB" sz="1200" b="1">
                <a:latin typeface="Arial" panose="020B0604020202020204" pitchFamily="34" charset="0"/>
                <a:cs typeface="Arial" panose="020B0604020202020204" pitchFamily="34" charset="0"/>
              </a:rPr>
              <a:t>=1,200, n</a:t>
            </a:r>
            <a:r>
              <a:rPr lang="en-GB" sz="1200" b="1" baseline="-25000">
                <a:latin typeface="Arial" panose="020B0604020202020204" pitchFamily="34" charset="0"/>
                <a:cs typeface="Arial" panose="020B0604020202020204" pitchFamily="34" charset="0"/>
              </a:rPr>
              <a:t>FBiH</a:t>
            </a:r>
            <a:r>
              <a:rPr lang="en-GB" sz="1200" b="1">
                <a:latin typeface="Arial" panose="020B0604020202020204" pitchFamily="34" charset="0"/>
                <a:cs typeface="Arial" panose="020B0604020202020204" pitchFamily="34" charset="0"/>
              </a:rPr>
              <a:t>=754, n</a:t>
            </a:r>
            <a:r>
              <a:rPr lang="en-GB" sz="1200" b="1" baseline="-25000">
                <a:latin typeface="Arial" panose="020B0604020202020204" pitchFamily="34" charset="0"/>
                <a:cs typeface="Arial" panose="020B0604020202020204" pitchFamily="34" charset="0"/>
              </a:rPr>
              <a:t>RS</a:t>
            </a:r>
            <a:r>
              <a:rPr lang="en-GB" sz="1200" b="1">
                <a:latin typeface="Arial" panose="020B0604020202020204" pitchFamily="34" charset="0"/>
                <a:cs typeface="Arial" panose="020B0604020202020204" pitchFamily="34" charset="0"/>
              </a:rPr>
              <a:t>=418, n</a:t>
            </a:r>
            <a:r>
              <a:rPr lang="en-GB" sz="1200" b="1" baseline="-25000">
                <a:latin typeface="Arial" panose="020B0604020202020204" pitchFamily="34" charset="0"/>
                <a:cs typeface="Arial" panose="020B0604020202020204" pitchFamily="34" charset="0"/>
              </a:rPr>
              <a:t>DB</a:t>
            </a:r>
            <a:r>
              <a:rPr lang="en-GB" sz="1200" b="1">
                <a:latin typeface="Arial" panose="020B0604020202020204" pitchFamily="34" charset="0"/>
                <a:cs typeface="Arial" panose="020B0604020202020204" pitchFamily="34" charset="0"/>
              </a:rPr>
              <a:t>=28</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grpSp>
        <p:nvGrpSpPr>
          <p:cNvPr id="11" name="Group 10"/>
          <p:cNvGrpSpPr/>
          <p:nvPr/>
        </p:nvGrpSpPr>
        <p:grpSpPr>
          <a:xfrm>
            <a:off x="1310348" y="1052967"/>
            <a:ext cx="10318873" cy="4506912"/>
            <a:chOff x="714376" y="1052967"/>
            <a:chExt cx="10318873" cy="4506912"/>
          </a:xfrm>
        </p:grpSpPr>
        <p:graphicFrame>
          <p:nvGraphicFramePr>
            <p:cNvPr id="12" name="Content Placeholder 7"/>
            <p:cNvGraphicFramePr>
              <a:graphicFrameLocks/>
            </p:cNvGraphicFramePr>
            <p:nvPr>
              <p:extLst>
                <p:ext uri="{D42A27DB-BD31-4B8C-83A1-F6EECF244321}">
                  <p14:modId xmlns:p14="http://schemas.microsoft.com/office/powerpoint/2010/main" val="4286468682"/>
                </p:ext>
              </p:extLst>
            </p:nvPr>
          </p:nvGraphicFramePr>
          <p:xfrm>
            <a:off x="2478211" y="1052967"/>
            <a:ext cx="8555038" cy="4506912"/>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714376" y="2588174"/>
              <a:ext cx="2686049" cy="861774"/>
            </a:xfrm>
            <a:prstGeom prst="rect">
              <a:avLst/>
            </a:prstGeom>
            <a:noFill/>
          </p:spPr>
          <p:txBody>
            <a:bodyPr wrap="square" lIns="0" tIns="0" rIns="0" bIns="0" rtlCol="0">
              <a:spAutoFit/>
            </a:bodyPr>
            <a:lstStyle/>
            <a:p>
              <a:pPr marL="0" lvl="1" algn="just">
                <a:spcAft>
                  <a:spcPts val="300"/>
                </a:spcAft>
                <a:buClr>
                  <a:srgbClr val="660033"/>
                </a:buClr>
                <a:buSzPct val="145000"/>
                <a:tabLst>
                  <a:tab pos="268288" algn="l"/>
                </a:tabLst>
                <a:defRPr/>
              </a:pPr>
              <a:r>
                <a:rPr lang="bs-Latn-BA" sz="1400" dirty="0">
                  <a:latin typeface="Arial" panose="020B0604020202020204" pitchFamily="34" charset="0"/>
                  <a:ea typeface="Arial"/>
                  <a:cs typeface="Arial" panose="020B0604020202020204" pitchFamily="34" charset="0"/>
                </a:rPr>
                <a:t>Five</a:t>
              </a:r>
              <a:r>
                <a:rPr lang="en-GB" sz="1400" dirty="0">
                  <a:latin typeface="Arial" panose="020B0604020202020204" pitchFamily="34" charset="0"/>
                  <a:ea typeface="Arial"/>
                  <a:cs typeface="Arial" panose="020B0604020202020204" pitchFamily="34" charset="0"/>
                </a:rPr>
                <a:t> out of </a:t>
              </a:r>
              <a:r>
                <a:rPr lang="bs-Latn-BA" sz="1400" dirty="0">
                  <a:latin typeface="Arial" panose="020B0604020202020204" pitchFamily="34" charset="0"/>
                  <a:ea typeface="Arial"/>
                  <a:cs typeface="Arial" panose="020B0604020202020204" pitchFamily="34" charset="0"/>
                </a:rPr>
                <a:t>ten</a:t>
              </a:r>
              <a:r>
                <a:rPr lang="en-GB" sz="1400" dirty="0">
                  <a:latin typeface="Arial" panose="020B0604020202020204" pitchFamily="34" charset="0"/>
                  <a:ea typeface="Arial"/>
                  <a:cs typeface="Arial" panose="020B0604020202020204" pitchFamily="34" charset="0"/>
                </a:rPr>
                <a:t> residents believe that BiH’s path toward the EU has no alternative, while </a:t>
              </a:r>
              <a:r>
                <a:rPr lang="bs-Latn-BA" sz="1400" dirty="0">
                  <a:latin typeface="Arial" panose="020B0604020202020204" pitchFamily="34" charset="0"/>
                  <a:ea typeface="Arial"/>
                  <a:cs typeface="Arial" panose="020B0604020202020204" pitchFamily="34" charset="0"/>
                </a:rPr>
                <a:t>four</a:t>
              </a:r>
              <a:r>
                <a:rPr lang="en-GB" sz="1400" dirty="0">
                  <a:latin typeface="Arial" panose="020B0604020202020204" pitchFamily="34" charset="0"/>
                  <a:ea typeface="Arial"/>
                  <a:cs typeface="Arial" panose="020B0604020202020204" pitchFamily="34" charset="0"/>
                </a:rPr>
                <a:t> out of </a:t>
              </a:r>
              <a:r>
                <a:rPr lang="bs-Latn-BA" sz="1400" dirty="0">
                  <a:latin typeface="Arial" panose="020B0604020202020204" pitchFamily="34" charset="0"/>
                  <a:ea typeface="Arial"/>
                  <a:cs typeface="Arial" panose="020B0604020202020204" pitchFamily="34" charset="0"/>
                </a:rPr>
                <a:t>ten</a:t>
              </a:r>
              <a:r>
                <a:rPr lang="en-GB" sz="1400" dirty="0">
                  <a:latin typeface="Arial" panose="020B0604020202020204" pitchFamily="34" charset="0"/>
                  <a:ea typeface="Arial"/>
                  <a:cs typeface="Arial" panose="020B0604020202020204" pitchFamily="34" charset="0"/>
                </a:rPr>
                <a:t> hold the opposite view.</a:t>
              </a:r>
            </a:p>
          </p:txBody>
        </p:sp>
      </p:grpSp>
    </p:spTree>
    <p:extLst>
      <p:ext uri="{BB962C8B-B14F-4D97-AF65-F5344CB8AC3E}">
        <p14:creationId xmlns:p14="http://schemas.microsoft.com/office/powerpoint/2010/main" val="2149982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a:extLst>
            <a:ext uri="{FF2B5EF4-FFF2-40B4-BE49-F238E27FC236}">
              <a16:creationId xmlns:a16="http://schemas.microsoft.com/office/drawing/2014/main" id="{04E915AA-A608-DA93-E5F9-AEC559943E8B}"/>
            </a:ext>
          </a:extLst>
        </p:cNvPr>
        <p:cNvGrpSpPr/>
        <p:nvPr/>
      </p:nvGrpSpPr>
      <p:grpSpPr>
        <a:xfrm>
          <a:off x="0" y="0"/>
          <a:ext cx="0" cy="0"/>
          <a:chOff x="0" y="0"/>
          <a:chExt cx="0" cy="0"/>
        </a:xfrm>
      </p:grpSpPr>
      <p:sp>
        <p:nvSpPr>
          <p:cNvPr id="3" name="Title 15">
            <a:extLst>
              <a:ext uri="{FF2B5EF4-FFF2-40B4-BE49-F238E27FC236}">
                <a16:creationId xmlns:a16="http://schemas.microsoft.com/office/drawing/2014/main" id="{943FE1F9-D374-88A3-7710-B5A14D72D526}"/>
              </a:ext>
            </a:extLst>
          </p:cNvPr>
          <p:cNvSpPr>
            <a:spLocks noGrp="1"/>
          </p:cNvSpPr>
          <p:nvPr>
            <p:ph type="title"/>
          </p:nvPr>
        </p:nvSpPr>
        <p:spPr>
          <a:xfrm>
            <a:off x="794069" y="145388"/>
            <a:ext cx="11302794" cy="646331"/>
          </a:xfrm>
          <a:prstGeom prst="rect">
            <a:avLst/>
          </a:prstGeom>
          <a:solidFill>
            <a:srgbClr val="FFC000"/>
          </a:solidFill>
        </p:spPr>
        <p:txBody>
          <a:bodyPr wrap="square">
            <a:spAutoFit/>
          </a:bodyPr>
          <a:lstStyle/>
          <a:p>
            <a:r>
              <a:rPr lang="en-GB" sz="2000" cap="all">
                <a:latin typeface="Arial" panose="020B0604020202020204" pitchFamily="34" charset="0"/>
                <a:cs typeface="Arial" panose="020B0604020202020204" pitchFamily="34" charset="0"/>
              </a:rPr>
              <a:t>15 </a:t>
            </a:r>
            <a:r>
              <a:rPr lang="en-GB" sz="2000">
                <a:latin typeface="Arial" panose="020B0604020202020204" pitchFamily="34" charset="0"/>
                <a:cs typeface="Arial" panose="020B0604020202020204" pitchFamily="34" charset="0"/>
              </a:rPr>
              <a:t>WHICH AREA DO YOU CONSIDER MOST IMPORTANT FOR IMPROVEMENT WITHIN IPA SUPPORT? </a:t>
            </a:r>
            <a:br>
              <a:rPr lang="en-GB" sz="2000" cap="all">
                <a:solidFill>
                  <a:schemeClr val="bg1"/>
                </a:solidFill>
                <a:latin typeface="Arial" panose="020B0604020202020204" pitchFamily="34" charset="0"/>
                <a:cs typeface="Arial" panose="020B0604020202020204" pitchFamily="34" charset="0"/>
              </a:rPr>
            </a:br>
            <a:endParaRPr lang="en-GB" sz="2000" cap="all">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26533BEC-F7E4-37D0-09BB-6B22992F0A01}"/>
              </a:ext>
            </a:extLst>
          </p:cNvPr>
          <p:cNvSpPr/>
          <p:nvPr/>
        </p:nvSpPr>
        <p:spPr>
          <a:xfrm>
            <a:off x="966817" y="567230"/>
            <a:ext cx="2965877" cy="276999"/>
          </a:xfrm>
          <a:prstGeom prst="rect">
            <a:avLst/>
          </a:prstGeom>
          <a:noFill/>
        </p:spPr>
        <p:txBody>
          <a:bodyPr wrap="none">
            <a:spAutoFit/>
          </a:bodyPr>
          <a:lstStyle/>
          <a:p>
            <a:pPr marL="0" lvl="1" fontAlgn="auto">
              <a:spcBef>
                <a:spcPts val="0"/>
              </a:spcBef>
              <a:spcAft>
                <a:spcPts val="300"/>
              </a:spcAft>
              <a:buClr>
                <a:srgbClr val="660033"/>
              </a:buClr>
              <a:buSzPct val="145000"/>
              <a:tabLst>
                <a:tab pos="268288" algn="l"/>
              </a:tabLst>
              <a:defRPr/>
            </a:pPr>
            <a:r>
              <a:rPr lang="en-GB" sz="1200" b="1">
                <a:latin typeface="Arial" panose="020B0604020202020204" pitchFamily="34" charset="0"/>
                <a:cs typeface="Arial" panose="020B0604020202020204" pitchFamily="34" charset="0"/>
              </a:rPr>
              <a:t>N</a:t>
            </a:r>
            <a:r>
              <a:rPr lang="en-GB" sz="1200" b="1" baseline="-25000">
                <a:latin typeface="Arial" panose="020B0604020202020204" pitchFamily="34" charset="0"/>
                <a:cs typeface="Arial" panose="020B0604020202020204" pitchFamily="34" charset="0"/>
              </a:rPr>
              <a:t>BiH</a:t>
            </a:r>
            <a:r>
              <a:rPr lang="en-GB" sz="1200" b="1">
                <a:latin typeface="Arial" panose="020B0604020202020204" pitchFamily="34" charset="0"/>
                <a:cs typeface="Arial" panose="020B0604020202020204" pitchFamily="34" charset="0"/>
              </a:rPr>
              <a:t>=1,200, n</a:t>
            </a:r>
            <a:r>
              <a:rPr lang="en-GB" sz="1200" b="1" baseline="-25000">
                <a:latin typeface="Arial" panose="020B0604020202020204" pitchFamily="34" charset="0"/>
                <a:cs typeface="Arial" panose="020B0604020202020204" pitchFamily="34" charset="0"/>
              </a:rPr>
              <a:t>FBiH</a:t>
            </a:r>
            <a:r>
              <a:rPr lang="en-GB" sz="1200" b="1">
                <a:latin typeface="Arial" panose="020B0604020202020204" pitchFamily="34" charset="0"/>
                <a:cs typeface="Arial" panose="020B0604020202020204" pitchFamily="34" charset="0"/>
              </a:rPr>
              <a:t>=754, n</a:t>
            </a:r>
            <a:r>
              <a:rPr lang="en-GB" sz="1200" b="1" baseline="-25000">
                <a:latin typeface="Arial" panose="020B0604020202020204" pitchFamily="34" charset="0"/>
                <a:cs typeface="Arial" panose="020B0604020202020204" pitchFamily="34" charset="0"/>
              </a:rPr>
              <a:t>RS</a:t>
            </a:r>
            <a:r>
              <a:rPr lang="en-GB" sz="1200" b="1">
                <a:latin typeface="Arial" panose="020B0604020202020204" pitchFamily="34" charset="0"/>
                <a:cs typeface="Arial" panose="020B0604020202020204" pitchFamily="34" charset="0"/>
              </a:rPr>
              <a:t>=418, n</a:t>
            </a:r>
            <a:r>
              <a:rPr lang="en-GB" sz="1200" b="1" baseline="-25000">
                <a:latin typeface="Arial" panose="020B0604020202020204" pitchFamily="34" charset="0"/>
                <a:cs typeface="Arial" panose="020B0604020202020204" pitchFamily="34" charset="0"/>
              </a:rPr>
              <a:t>DB</a:t>
            </a:r>
            <a:r>
              <a:rPr lang="en-GB" sz="1200" b="1">
                <a:latin typeface="Arial" panose="020B0604020202020204" pitchFamily="34" charset="0"/>
                <a:cs typeface="Arial" panose="020B0604020202020204" pitchFamily="34" charset="0"/>
              </a:rPr>
              <a:t>=28</a:t>
            </a:r>
          </a:p>
        </p:txBody>
      </p:sp>
      <p:pic>
        <p:nvPicPr>
          <p:cNvPr id="10" name="Picture 9">
            <a:extLst>
              <a:ext uri="{FF2B5EF4-FFF2-40B4-BE49-F238E27FC236}">
                <a16:creationId xmlns:a16="http://schemas.microsoft.com/office/drawing/2014/main" id="{7971EB73-8B25-A139-EF36-F5A022178B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graphicFrame>
        <p:nvGraphicFramePr>
          <p:cNvPr id="11" name="Content Placeholder 7">
            <a:extLst>
              <a:ext uri="{FF2B5EF4-FFF2-40B4-BE49-F238E27FC236}">
                <a16:creationId xmlns:a16="http://schemas.microsoft.com/office/drawing/2014/main" id="{76C3129B-CC63-74F7-1481-FBAC60B551C0}"/>
              </a:ext>
            </a:extLst>
          </p:cNvPr>
          <p:cNvGraphicFramePr>
            <a:graphicFrameLocks noGrp="1"/>
          </p:cNvGraphicFramePr>
          <p:nvPr>
            <p:ph idx="1"/>
            <p:extLst>
              <p:ext uri="{D42A27DB-BD31-4B8C-83A1-F6EECF244321}">
                <p14:modId xmlns:p14="http://schemas.microsoft.com/office/powerpoint/2010/main" val="1114281011"/>
              </p:ext>
            </p:extLst>
          </p:nvPr>
        </p:nvGraphicFramePr>
        <p:xfrm>
          <a:off x="4653644" y="867990"/>
          <a:ext cx="7060746" cy="5109628"/>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62423BDE-EA14-08FD-9EC2-83BB1B11A6AD}"/>
              </a:ext>
            </a:extLst>
          </p:cNvPr>
          <p:cNvSpPr txBox="1"/>
          <p:nvPr/>
        </p:nvSpPr>
        <p:spPr>
          <a:xfrm>
            <a:off x="1255799" y="1567542"/>
            <a:ext cx="2847974" cy="4424288"/>
          </a:xfrm>
          <a:prstGeom prst="rect">
            <a:avLst/>
          </a:prstGeom>
          <a:noFill/>
        </p:spPr>
        <p:txBody>
          <a:bodyPr wrap="square" lIns="0" tIns="0" rIns="0" bIns="0" rtlCol="0">
            <a:spAutoFit/>
          </a:bodyPr>
          <a:lstStyle/>
          <a:p>
            <a:pPr marL="0" lvl="1" algn="just">
              <a:spcAft>
                <a:spcPts val="300"/>
              </a:spcAft>
              <a:buClr>
                <a:srgbClr val="660033"/>
              </a:buClr>
              <a:buSzPct val="145000"/>
              <a:tabLst>
                <a:tab pos="268288" algn="l"/>
              </a:tabLst>
              <a:defRPr/>
            </a:pPr>
            <a:r>
              <a:rPr lang="en-GB" sz="1400" dirty="0">
                <a:latin typeface="Arial" panose="020B0604020202020204" pitchFamily="34" charset="0"/>
                <a:ea typeface="Arial"/>
                <a:cs typeface="Arial" panose="020B0604020202020204" pitchFamily="34" charset="0"/>
              </a:rPr>
              <a:t>Two</a:t>
            </a:r>
            <a:r>
              <a:rPr lang="bs-Latn-BA" sz="1400" dirty="0">
                <a:latin typeface="Arial" panose="020B0604020202020204" pitchFamily="34" charset="0"/>
                <a:ea typeface="Arial"/>
                <a:cs typeface="Arial" panose="020B0604020202020204" pitchFamily="34" charset="0"/>
              </a:rPr>
              <a:t> </a:t>
            </a:r>
            <a:r>
              <a:rPr lang="en-GB" sz="1400" dirty="0">
                <a:latin typeface="Arial" panose="020B0604020202020204" pitchFamily="34" charset="0"/>
                <a:ea typeface="Arial"/>
                <a:cs typeface="Arial" panose="020B0604020202020204" pitchFamily="34" charset="0"/>
              </a:rPr>
              <a:t>fifths of the citizens of BiH believe that the economy, market development and agriculture are the most important for improvement under IPA support. </a:t>
            </a:r>
          </a:p>
          <a:p>
            <a:pPr marL="0" lvl="1" algn="just">
              <a:spcAft>
                <a:spcPts val="300"/>
              </a:spcAft>
              <a:buClr>
                <a:srgbClr val="660033"/>
              </a:buClr>
              <a:buSzPct val="145000"/>
              <a:tabLst>
                <a:tab pos="268288" algn="l"/>
              </a:tabLst>
              <a:defRPr/>
            </a:pPr>
            <a:r>
              <a:rPr lang="en-GB" sz="1400" dirty="0">
                <a:latin typeface="Arial" panose="020B0604020202020204" pitchFamily="34" charset="0"/>
                <a:ea typeface="Arial"/>
                <a:cs typeface="Arial" panose="020B0604020202020204" pitchFamily="34" charset="0"/>
              </a:rPr>
              <a:t>In addition to the economic area, the rule of law and the fight against corruption have equal importance for citizens.</a:t>
            </a:r>
          </a:p>
          <a:p>
            <a:pPr marL="0" lvl="1" algn="just">
              <a:spcAft>
                <a:spcPts val="300"/>
              </a:spcAft>
              <a:buClr>
                <a:srgbClr val="660033"/>
              </a:buClr>
              <a:buSzPct val="145000"/>
              <a:tabLst>
                <a:tab pos="268288" algn="l"/>
              </a:tabLst>
              <a:defRPr/>
            </a:pPr>
            <a:endParaRPr lang="hr-BA" altLang="sr-Latn-RS" sz="1400" dirty="0">
              <a:latin typeface="Arial" panose="020B0604020202020204" pitchFamily="34" charset="0"/>
              <a:ea typeface="Times New Roman"/>
              <a:cs typeface="Arial" panose="020B0604020202020204" pitchFamily="34" charset="0"/>
            </a:endParaRPr>
          </a:p>
          <a:p>
            <a:pPr marL="0" lvl="1" algn="just">
              <a:spcAft>
                <a:spcPts val="300"/>
              </a:spcAft>
              <a:buClr>
                <a:srgbClr val="660033"/>
              </a:buClr>
              <a:buSzPct val="145000"/>
              <a:tabLst>
                <a:tab pos="268288" algn="l"/>
              </a:tabLst>
              <a:defRPr/>
            </a:pPr>
            <a:r>
              <a:rPr lang="en-GB" sz="1400" dirty="0">
                <a:latin typeface="Arial" panose="020B0604020202020204" pitchFamily="34" charset="0"/>
                <a:ea typeface="Arial"/>
                <a:cs typeface="Arial" panose="020B0604020202020204" pitchFamily="34" charset="0"/>
              </a:rPr>
              <a:t>In addition to these two areas within IPA support, the residents of the RS place greater importance on the development of infrastructure in the energy sector compared to the residents of the FBiH (21.2% vs 14.7%), while the FBiH residents consider the rule of law and the fight against corruption as more important (43.2% vs 34.9%).</a:t>
            </a:r>
          </a:p>
        </p:txBody>
      </p:sp>
      <p:sp>
        <p:nvSpPr>
          <p:cNvPr id="4" name="TextBox 3">
            <a:extLst>
              <a:ext uri="{FF2B5EF4-FFF2-40B4-BE49-F238E27FC236}">
                <a16:creationId xmlns:a16="http://schemas.microsoft.com/office/drawing/2014/main" id="{82196DAD-EAD2-2729-52FC-FC03CE6467ED}"/>
              </a:ext>
            </a:extLst>
          </p:cNvPr>
          <p:cNvSpPr txBox="1"/>
          <p:nvPr/>
        </p:nvSpPr>
        <p:spPr>
          <a:xfrm>
            <a:off x="4837176" y="380239"/>
            <a:ext cx="7418896" cy="430887"/>
          </a:xfrm>
          <a:prstGeom prst="rect">
            <a:avLst/>
          </a:prstGeom>
          <a:noFill/>
        </p:spPr>
        <p:txBody>
          <a:bodyPr wrap="square">
            <a:spAutoFit/>
          </a:bodyPr>
          <a:lstStyle/>
          <a:p>
            <a:r>
              <a:rPr lang="en-GB" sz="1100" b="1" i="1">
                <a:solidFill>
                  <a:schemeClr val="tx1">
                    <a:lumMod val="75000"/>
                    <a:lumOff val="25000"/>
                  </a:schemeClr>
                </a:solidFill>
                <a:effectLst/>
                <a:latin typeface="Arial" panose="020B0604020202020204" pitchFamily="34" charset="0"/>
                <a:cs typeface="Arial" panose="020B0604020202020204" pitchFamily="34" charset="0"/>
              </a:rPr>
              <a:t>(The Instrument for Pre-Accession Assistance is the main financial instrument of the the EU for the provision of assistance to beneficiary countries in gradual alignment with the standards and policies of the EU, the Acquis, aimed at accession to the EU)</a:t>
            </a:r>
          </a:p>
        </p:txBody>
      </p:sp>
    </p:spTree>
    <p:extLst>
      <p:ext uri="{BB962C8B-B14F-4D97-AF65-F5344CB8AC3E}">
        <p14:creationId xmlns:p14="http://schemas.microsoft.com/office/powerpoint/2010/main" val="1436146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a:extLst>
            <a:ext uri="{FF2B5EF4-FFF2-40B4-BE49-F238E27FC236}">
              <a16:creationId xmlns:a16="http://schemas.microsoft.com/office/drawing/2014/main" id="{127EBFBA-8680-D3B6-ABA1-D62DD6ABE0AF}"/>
            </a:ext>
          </a:extLst>
        </p:cNvPr>
        <p:cNvGrpSpPr/>
        <p:nvPr/>
      </p:nvGrpSpPr>
      <p:grpSpPr>
        <a:xfrm>
          <a:off x="0" y="0"/>
          <a:ext cx="0" cy="0"/>
          <a:chOff x="0" y="0"/>
          <a:chExt cx="0" cy="0"/>
        </a:xfrm>
      </p:grpSpPr>
      <p:sp>
        <p:nvSpPr>
          <p:cNvPr id="3" name="Title 15">
            <a:extLst>
              <a:ext uri="{FF2B5EF4-FFF2-40B4-BE49-F238E27FC236}">
                <a16:creationId xmlns:a16="http://schemas.microsoft.com/office/drawing/2014/main" id="{00B8FD97-E9C8-2FD9-68AC-4D0BEAE2DF14}"/>
              </a:ext>
            </a:extLst>
          </p:cNvPr>
          <p:cNvSpPr>
            <a:spLocks noGrp="1"/>
          </p:cNvSpPr>
          <p:nvPr>
            <p:ph type="title"/>
          </p:nvPr>
        </p:nvSpPr>
        <p:spPr>
          <a:xfrm>
            <a:off x="819744" y="98926"/>
            <a:ext cx="11302794" cy="923330"/>
          </a:xfrm>
          <a:prstGeom prst="rect">
            <a:avLst/>
          </a:prstGeom>
          <a:solidFill>
            <a:srgbClr val="FFC000"/>
          </a:solidFill>
        </p:spPr>
        <p:txBody>
          <a:bodyPr wrap="square">
            <a:spAutoFit/>
          </a:bodyPr>
          <a:lstStyle/>
          <a:p>
            <a:r>
              <a:rPr lang="en-GB" sz="2000" cap="all">
                <a:latin typeface="Arial" panose="020B0604020202020204" pitchFamily="34" charset="0"/>
                <a:cs typeface="Arial" panose="020B0604020202020204" pitchFamily="34" charset="0"/>
              </a:rPr>
              <a:t>16 </a:t>
            </a:r>
            <a:r>
              <a:rPr lang="en-GB" sz="2000">
                <a:latin typeface="Arial" panose="020B0604020202020204" pitchFamily="34" charset="0"/>
                <a:cs typeface="Arial" panose="020B0604020202020204" pitchFamily="34" charset="0"/>
              </a:rPr>
              <a:t>HAVE YOU HEARD OF TERRITORIAL COOPERATION PROGRAMMES (CROSS-BORDER, TRANSNATIONAL, INTERREGIONAL)</a:t>
            </a:r>
            <a:r>
              <a:rPr lang="en-GB" sz="2000" cap="all">
                <a:latin typeface="Arial" panose="020B0604020202020204" pitchFamily="34" charset="0"/>
                <a:cs typeface="Arial" panose="020B0604020202020204" pitchFamily="34" charset="0"/>
              </a:rPr>
              <a:t>?</a:t>
            </a:r>
            <a:br>
              <a:rPr lang="en-GB" sz="2000" cap="all">
                <a:solidFill>
                  <a:schemeClr val="bg1"/>
                </a:solidFill>
                <a:latin typeface="Arial" panose="020B0604020202020204" pitchFamily="34" charset="0"/>
                <a:cs typeface="Arial" panose="020B0604020202020204" pitchFamily="34" charset="0"/>
              </a:rPr>
            </a:br>
            <a:endParaRPr lang="en-GB" sz="2000" cap="all">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E6E7E715-146F-ACD5-2807-089016A55182}"/>
              </a:ext>
            </a:extLst>
          </p:cNvPr>
          <p:cNvSpPr/>
          <p:nvPr/>
        </p:nvSpPr>
        <p:spPr>
          <a:xfrm>
            <a:off x="966817" y="733400"/>
            <a:ext cx="2965877" cy="276999"/>
          </a:xfrm>
          <a:prstGeom prst="rect">
            <a:avLst/>
          </a:prstGeom>
          <a:noFill/>
        </p:spPr>
        <p:txBody>
          <a:bodyPr wrap="none">
            <a:spAutoFit/>
          </a:bodyPr>
          <a:lstStyle/>
          <a:p>
            <a:pPr marL="0" lvl="1" fontAlgn="auto">
              <a:spcBef>
                <a:spcPts val="0"/>
              </a:spcBef>
              <a:spcAft>
                <a:spcPts val="300"/>
              </a:spcAft>
              <a:buClr>
                <a:srgbClr val="660033"/>
              </a:buClr>
              <a:buSzPct val="145000"/>
              <a:tabLst>
                <a:tab pos="268288" algn="l"/>
              </a:tabLst>
              <a:defRPr/>
            </a:pPr>
            <a:r>
              <a:rPr lang="en-GB" sz="1200" b="1">
                <a:latin typeface="Arial" panose="020B0604020202020204" pitchFamily="34" charset="0"/>
                <a:cs typeface="Arial" panose="020B0604020202020204" pitchFamily="34" charset="0"/>
              </a:rPr>
              <a:t>N</a:t>
            </a:r>
            <a:r>
              <a:rPr lang="en-GB" sz="1200" b="1" baseline="-25000">
                <a:latin typeface="Arial" panose="020B0604020202020204" pitchFamily="34" charset="0"/>
                <a:cs typeface="Arial" panose="020B0604020202020204" pitchFamily="34" charset="0"/>
              </a:rPr>
              <a:t>BiH</a:t>
            </a:r>
            <a:r>
              <a:rPr lang="en-GB" sz="1200" b="1">
                <a:latin typeface="Arial" panose="020B0604020202020204" pitchFamily="34" charset="0"/>
                <a:cs typeface="Arial" panose="020B0604020202020204" pitchFamily="34" charset="0"/>
              </a:rPr>
              <a:t>=1,200, n</a:t>
            </a:r>
            <a:r>
              <a:rPr lang="en-GB" sz="1200" b="1" baseline="-25000">
                <a:latin typeface="Arial" panose="020B0604020202020204" pitchFamily="34" charset="0"/>
                <a:cs typeface="Arial" panose="020B0604020202020204" pitchFamily="34" charset="0"/>
              </a:rPr>
              <a:t>FBiH</a:t>
            </a:r>
            <a:r>
              <a:rPr lang="en-GB" sz="1200" b="1">
                <a:latin typeface="Arial" panose="020B0604020202020204" pitchFamily="34" charset="0"/>
                <a:cs typeface="Arial" panose="020B0604020202020204" pitchFamily="34" charset="0"/>
              </a:rPr>
              <a:t>=754, n</a:t>
            </a:r>
            <a:r>
              <a:rPr lang="en-GB" sz="1200" b="1" baseline="-25000">
                <a:latin typeface="Arial" panose="020B0604020202020204" pitchFamily="34" charset="0"/>
                <a:cs typeface="Arial" panose="020B0604020202020204" pitchFamily="34" charset="0"/>
              </a:rPr>
              <a:t>RS</a:t>
            </a:r>
            <a:r>
              <a:rPr lang="en-GB" sz="1200" b="1">
                <a:latin typeface="Arial" panose="020B0604020202020204" pitchFamily="34" charset="0"/>
                <a:cs typeface="Arial" panose="020B0604020202020204" pitchFamily="34" charset="0"/>
              </a:rPr>
              <a:t>=418, n</a:t>
            </a:r>
            <a:r>
              <a:rPr lang="en-GB" sz="1200" b="1" baseline="-25000">
                <a:latin typeface="Arial" panose="020B0604020202020204" pitchFamily="34" charset="0"/>
                <a:cs typeface="Arial" panose="020B0604020202020204" pitchFamily="34" charset="0"/>
              </a:rPr>
              <a:t>DB</a:t>
            </a:r>
            <a:r>
              <a:rPr lang="en-GB" sz="1200" b="1">
                <a:latin typeface="Arial" panose="020B0604020202020204" pitchFamily="34" charset="0"/>
                <a:cs typeface="Arial" panose="020B0604020202020204" pitchFamily="34" charset="0"/>
              </a:rPr>
              <a:t>=28</a:t>
            </a:r>
          </a:p>
        </p:txBody>
      </p:sp>
      <p:pic>
        <p:nvPicPr>
          <p:cNvPr id="8" name="Picture 7">
            <a:extLst>
              <a:ext uri="{FF2B5EF4-FFF2-40B4-BE49-F238E27FC236}">
                <a16:creationId xmlns:a16="http://schemas.microsoft.com/office/drawing/2014/main" id="{05462E8F-FE66-2430-DC05-EDD3F620FB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grpSp>
        <p:nvGrpSpPr>
          <p:cNvPr id="11" name="Group 10">
            <a:extLst>
              <a:ext uri="{FF2B5EF4-FFF2-40B4-BE49-F238E27FC236}">
                <a16:creationId xmlns:a16="http://schemas.microsoft.com/office/drawing/2014/main" id="{C3537ADE-F32F-7A54-61DF-691559227A25}"/>
              </a:ext>
            </a:extLst>
          </p:cNvPr>
          <p:cNvGrpSpPr/>
          <p:nvPr/>
        </p:nvGrpSpPr>
        <p:grpSpPr>
          <a:xfrm>
            <a:off x="1310348" y="1052967"/>
            <a:ext cx="10318873" cy="4506912"/>
            <a:chOff x="714376" y="1052967"/>
            <a:chExt cx="10318873" cy="4506912"/>
          </a:xfrm>
        </p:grpSpPr>
        <p:graphicFrame>
          <p:nvGraphicFramePr>
            <p:cNvPr id="12" name="Content Placeholder 7">
              <a:extLst>
                <a:ext uri="{FF2B5EF4-FFF2-40B4-BE49-F238E27FC236}">
                  <a16:creationId xmlns:a16="http://schemas.microsoft.com/office/drawing/2014/main" id="{82D1EE7F-B3A4-627F-686F-7F6F7674E819}"/>
                </a:ext>
              </a:extLst>
            </p:cNvPr>
            <p:cNvGraphicFramePr>
              <a:graphicFrameLocks/>
            </p:cNvGraphicFramePr>
            <p:nvPr>
              <p:extLst>
                <p:ext uri="{D42A27DB-BD31-4B8C-83A1-F6EECF244321}">
                  <p14:modId xmlns:p14="http://schemas.microsoft.com/office/powerpoint/2010/main" val="4076821704"/>
                </p:ext>
              </p:extLst>
            </p:nvPr>
          </p:nvGraphicFramePr>
          <p:xfrm>
            <a:off x="2478211" y="1052967"/>
            <a:ext cx="8555038" cy="4506912"/>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3B442F04-A4D9-4EC7-5BA8-B4C1F4E57D34}"/>
                </a:ext>
              </a:extLst>
            </p:cNvPr>
            <p:cNvSpPr txBox="1"/>
            <p:nvPr/>
          </p:nvSpPr>
          <p:spPr>
            <a:xfrm>
              <a:off x="714376" y="1752430"/>
              <a:ext cx="2686049" cy="1800493"/>
            </a:xfrm>
            <a:prstGeom prst="rect">
              <a:avLst/>
            </a:prstGeom>
            <a:noFill/>
          </p:spPr>
          <p:txBody>
            <a:bodyPr wrap="square" lIns="0" tIns="0" rIns="0" bIns="0" rtlCol="0">
              <a:spAutoFit/>
            </a:bodyPr>
            <a:lstStyle/>
            <a:p>
              <a:pPr marL="0" lvl="1" algn="just">
                <a:spcAft>
                  <a:spcPts val="300"/>
                </a:spcAft>
                <a:buClr>
                  <a:srgbClr val="660033"/>
                </a:buClr>
                <a:buSzPct val="145000"/>
                <a:tabLst>
                  <a:tab pos="268288" algn="l"/>
                </a:tabLst>
                <a:defRPr/>
              </a:pPr>
              <a:r>
                <a:rPr lang="en-GB" sz="1400" dirty="0">
                  <a:latin typeface="Arial" panose="020B0604020202020204" pitchFamily="34" charset="0"/>
                  <a:ea typeface="Arial"/>
                  <a:cs typeface="Arial" panose="020B0604020202020204" pitchFamily="34" charset="0"/>
                </a:rPr>
                <a:t>53% of residents of BiH have heard of territorial cooperation programmes</a:t>
              </a:r>
            </a:p>
            <a:p>
              <a:pPr marL="0" lvl="1" algn="just">
                <a:spcAft>
                  <a:spcPts val="300"/>
                </a:spcAft>
                <a:buClr>
                  <a:srgbClr val="660033"/>
                </a:buClr>
                <a:buSzPct val="145000"/>
                <a:tabLst>
                  <a:tab pos="268288" algn="l"/>
                </a:tabLst>
                <a:defRPr/>
              </a:pPr>
              <a:endParaRPr lang="hr-BA" altLang="sr-Latn-RS" sz="1400" dirty="0">
                <a:latin typeface="Arial" panose="020B0604020202020204" pitchFamily="34" charset="0"/>
                <a:ea typeface="Times New Roman"/>
                <a:cs typeface="Arial" panose="020B0604020202020204" pitchFamily="34" charset="0"/>
              </a:endParaRPr>
            </a:p>
            <a:p>
              <a:pPr marL="0" lvl="1" algn="just">
                <a:spcAft>
                  <a:spcPts val="300"/>
                </a:spcAft>
                <a:buClr>
                  <a:srgbClr val="660033"/>
                </a:buClr>
                <a:buSzPct val="145000"/>
                <a:tabLst>
                  <a:tab pos="268288" algn="l"/>
                </a:tabLst>
                <a:defRPr/>
              </a:pPr>
              <a:r>
                <a:rPr lang="en-GB" sz="1400" dirty="0">
                  <a:latin typeface="Arial" panose="020B0604020202020204" pitchFamily="34" charset="0"/>
                  <a:ea typeface="Arial"/>
                  <a:cs typeface="Arial" panose="020B0604020202020204" pitchFamily="34" charset="0"/>
                </a:rPr>
                <a:t>Residents of the FBiH and the Brčko District have heard about these programmes more than the RS residents (57.5% vs. 44.6%).</a:t>
              </a:r>
              <a:endParaRPr lang="bs-Latn-BA" altLang="sr-Latn-RS" sz="1400" dirty="0">
                <a:latin typeface="Arial" panose="020B0604020202020204" pitchFamily="34" charset="0"/>
                <a:ea typeface="Times New Roman"/>
                <a:cs typeface="Arial" panose="020B0604020202020204" pitchFamily="34" charset="0"/>
              </a:endParaRPr>
            </a:p>
          </p:txBody>
        </p:sp>
      </p:grpSp>
      <p:sp>
        <p:nvSpPr>
          <p:cNvPr id="4" name="TextBox 3">
            <a:extLst>
              <a:ext uri="{FF2B5EF4-FFF2-40B4-BE49-F238E27FC236}">
                <a16:creationId xmlns:a16="http://schemas.microsoft.com/office/drawing/2014/main" id="{11781CEC-5C97-C429-BA7C-5220637AFF07}"/>
              </a:ext>
            </a:extLst>
          </p:cNvPr>
          <p:cNvSpPr txBox="1"/>
          <p:nvPr/>
        </p:nvSpPr>
        <p:spPr>
          <a:xfrm>
            <a:off x="6430518" y="385680"/>
            <a:ext cx="5692020" cy="600164"/>
          </a:xfrm>
          <a:prstGeom prst="rect">
            <a:avLst/>
          </a:prstGeom>
          <a:noFill/>
        </p:spPr>
        <p:txBody>
          <a:bodyPr wrap="square">
            <a:spAutoFit/>
          </a:bodyPr>
          <a:lstStyle/>
          <a:p>
            <a:r>
              <a:rPr lang="en-GB" sz="1100" b="1" i="1">
                <a:solidFill>
                  <a:schemeClr val="tx1">
                    <a:lumMod val="75000"/>
                    <a:lumOff val="25000"/>
                  </a:schemeClr>
                </a:solidFill>
                <a:effectLst/>
                <a:latin typeface="Arial" panose="020B0604020202020204" pitchFamily="34" charset="0"/>
                <a:cs typeface="Arial" panose="020B0604020202020204" pitchFamily="34" charset="0"/>
              </a:rPr>
              <a:t>(EU-funded programmes - addressing common problems and finding joint  solutions in areas such as healthcare, entrepreneurship, innovation, sustainable energy, environment, tourism, etc.)</a:t>
            </a:r>
          </a:p>
        </p:txBody>
      </p:sp>
    </p:spTree>
    <p:extLst>
      <p:ext uri="{BB962C8B-B14F-4D97-AF65-F5344CB8AC3E}">
        <p14:creationId xmlns:p14="http://schemas.microsoft.com/office/powerpoint/2010/main" val="84231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562248" y="596757"/>
            <a:ext cx="4673660" cy="338554"/>
          </a:xfrm>
          <a:prstGeom prst="rect">
            <a:avLst/>
          </a:prstGeom>
        </p:spPr>
        <p:txBody>
          <a:bodyPr wrap="square">
            <a:spAutoFit/>
          </a:bodyPr>
          <a:lstStyle/>
          <a:p>
            <a:pPr marL="0" marR="0" algn="just">
              <a:spcBef>
                <a:spcPts val="0"/>
              </a:spcBef>
              <a:spcAft>
                <a:spcPts val="0"/>
              </a:spcAft>
            </a:pPr>
            <a:r>
              <a:rPr lang="en-GB" sz="1600" b="1">
                <a:ea typeface=""/>
              </a:rPr>
              <a:t>GEOGRAPHIC DISTRIBUTION OF THE SAMPLE </a:t>
            </a:r>
          </a:p>
        </p:txBody>
      </p:sp>
      <p:sp>
        <p:nvSpPr>
          <p:cNvPr id="6" name="Rectangle 5"/>
          <p:cNvSpPr/>
          <p:nvPr/>
        </p:nvSpPr>
        <p:spPr>
          <a:xfrm>
            <a:off x="1395607" y="4561699"/>
            <a:ext cx="9960914" cy="1226780"/>
          </a:xfrm>
          <a:prstGeom prst="rect">
            <a:avLst/>
          </a:prstGeom>
          <a:solidFill>
            <a:srgbClr val="F8B31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a:solidFill>
                  <a:schemeClr val="tx1"/>
                </a:solidFill>
                <a:latin typeface="Arial" panose="020B0604020202020204" pitchFamily="34" charset="0"/>
                <a:ea typeface="Arial"/>
                <a:cs typeface="Arial" panose="020B0604020202020204" pitchFamily="34" charset="0"/>
              </a:rPr>
              <a:t>Note:</a:t>
            </a:r>
          </a:p>
          <a:p>
            <a:pPr marL="171450" indent="-171450" algn="just">
              <a:buFont typeface="Arial" panose="020B0604020202020204" pitchFamily="34" charset="0"/>
              <a:buChar char="•"/>
            </a:pPr>
            <a:r>
              <a:rPr lang="en-GB" sz="1100" dirty="0">
                <a:solidFill>
                  <a:schemeClr val="tx1"/>
                </a:solidFill>
                <a:latin typeface="Arial" panose="020B0604020202020204" pitchFamily="34" charset="0"/>
                <a:ea typeface="Arial"/>
                <a:cs typeface="Arial" panose="020B0604020202020204" pitchFamily="34" charset="0"/>
              </a:rPr>
              <a:t>Regarding a statistically significant difference in findings, it was taken at a level of ≤0.05, meaning that there is a 5% or less probability that it was produced by accident, meaning that it can be argued with 95% certainty that it is the result of a systematic factor.</a:t>
            </a:r>
          </a:p>
          <a:p>
            <a:pPr marL="171450" lvl="2" indent="-171450" algn="just">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Post-stratification weights were applied to align the sample with known population parameters according to the 2013 Census. The variables used: gender x age.</a:t>
            </a:r>
          </a:p>
          <a:p>
            <a:pPr marL="171450" lvl="2" indent="-171450" algn="just">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The results for the Brčko District have limited reliability due to the small number of interviews.</a:t>
            </a:r>
          </a:p>
          <a:p>
            <a:pPr marL="171450" indent="-171450" algn="just">
              <a:buFont typeface="Arial" panose="020B0604020202020204" pitchFamily="34" charset="0"/>
              <a:buChar char="•"/>
            </a:pPr>
            <a:r>
              <a:rPr lang="en-GB" sz="1100" dirty="0">
                <a:solidFill>
                  <a:schemeClr val="tx1"/>
                </a:solidFill>
                <a:latin typeface="Arial" panose="020B0604020202020204" pitchFamily="34" charset="0"/>
                <a:ea typeface="Arial"/>
                <a:cs typeface="Arial" panose="020B0604020202020204" pitchFamily="34" charset="0"/>
              </a:rPr>
              <a:t>Comparison with the results of the survey from 2023 and 2024 was made for questions that were identical in their content to those from the current year of 2025.</a:t>
            </a:r>
          </a:p>
        </p:txBody>
      </p:sp>
      <p:graphicFrame>
        <p:nvGraphicFramePr>
          <p:cNvPr id="7" name="Table 6"/>
          <p:cNvGraphicFramePr>
            <a:graphicFrameLocks noGrp="1"/>
          </p:cNvGraphicFramePr>
          <p:nvPr>
            <p:extLst>
              <p:ext uri="{D42A27DB-BD31-4B8C-83A1-F6EECF244321}">
                <p14:modId xmlns:p14="http://schemas.microsoft.com/office/powerpoint/2010/main" val="2701434283"/>
              </p:ext>
            </p:extLst>
          </p:nvPr>
        </p:nvGraphicFramePr>
        <p:xfrm>
          <a:off x="1584430" y="962251"/>
          <a:ext cx="6894497" cy="3635625"/>
        </p:xfrm>
        <a:graphic>
          <a:graphicData uri="http://schemas.openxmlformats.org/drawingml/2006/table">
            <a:tbl>
              <a:tblPr>
                <a:tableStyleId>{BC89EF96-8CEA-46FF-86C4-4CE0E7609802}</a:tableStyleId>
              </a:tblPr>
              <a:tblGrid>
                <a:gridCol w="604800">
                  <a:extLst>
                    <a:ext uri="{9D8B030D-6E8A-4147-A177-3AD203B41FA5}">
                      <a16:colId xmlns:a16="http://schemas.microsoft.com/office/drawing/2014/main" val="20000"/>
                    </a:ext>
                  </a:extLst>
                </a:gridCol>
                <a:gridCol w="2865401">
                  <a:extLst>
                    <a:ext uri="{9D8B030D-6E8A-4147-A177-3AD203B41FA5}">
                      <a16:colId xmlns:a16="http://schemas.microsoft.com/office/drawing/2014/main" val="20001"/>
                    </a:ext>
                  </a:extLst>
                </a:gridCol>
                <a:gridCol w="620148">
                  <a:extLst>
                    <a:ext uri="{9D8B030D-6E8A-4147-A177-3AD203B41FA5}">
                      <a16:colId xmlns:a16="http://schemas.microsoft.com/office/drawing/2014/main" val="20002"/>
                    </a:ext>
                  </a:extLst>
                </a:gridCol>
                <a:gridCol w="1024593">
                  <a:extLst>
                    <a:ext uri="{9D8B030D-6E8A-4147-A177-3AD203B41FA5}">
                      <a16:colId xmlns:a16="http://schemas.microsoft.com/office/drawing/2014/main" val="20003"/>
                    </a:ext>
                  </a:extLst>
                </a:gridCol>
                <a:gridCol w="817876">
                  <a:extLst>
                    <a:ext uri="{9D8B030D-6E8A-4147-A177-3AD203B41FA5}">
                      <a16:colId xmlns:a16="http://schemas.microsoft.com/office/drawing/2014/main" val="20004"/>
                    </a:ext>
                  </a:extLst>
                </a:gridCol>
                <a:gridCol w="961679">
                  <a:extLst>
                    <a:ext uri="{9D8B030D-6E8A-4147-A177-3AD203B41FA5}">
                      <a16:colId xmlns:a16="http://schemas.microsoft.com/office/drawing/2014/main" val="20005"/>
                    </a:ext>
                  </a:extLst>
                </a:gridCol>
              </a:tblGrid>
              <a:tr h="244983">
                <a:tc>
                  <a:txBody>
                    <a:bodyPr/>
                    <a:lstStyle/>
                    <a:p>
                      <a:pPr algn="ctr" fontAlgn="ctr"/>
                      <a:r>
                        <a:rPr lang="en-GB" sz="1100" b="1" u="none" strike="noStrike">
                          <a:effectLst/>
                        </a:rPr>
                        <a:t>REGION</a:t>
                      </a:r>
                    </a:p>
                  </a:txBody>
                  <a:tcPr marL="7919" marR="7919" marT="7919" marB="0" anchor="ctr"/>
                </a:tc>
                <a:tc>
                  <a:txBody>
                    <a:bodyPr/>
                    <a:lstStyle/>
                    <a:p>
                      <a:pPr algn="ctr" fontAlgn="b"/>
                      <a:r>
                        <a:rPr lang="en-GB" sz="1100" b="1" u="none" strike="noStrike">
                          <a:effectLst/>
                        </a:rPr>
                        <a:t>BiH</a:t>
                      </a:r>
                    </a:p>
                  </a:txBody>
                  <a:tcPr marL="7919" marR="7919" marT="7919" marB="0" anchor="b"/>
                </a:tc>
                <a:tc>
                  <a:txBody>
                    <a:bodyPr/>
                    <a:lstStyle/>
                    <a:p>
                      <a:pPr algn="ctr" fontAlgn="b"/>
                      <a:r>
                        <a:rPr lang="en-GB" sz="1100" b="1" u="none" strike="noStrike">
                          <a:effectLst/>
                        </a:rPr>
                        <a:t>N</a:t>
                      </a:r>
                    </a:p>
                  </a:txBody>
                  <a:tcPr marL="7919" marR="7919" marT="7919" marB="0" anchor="b"/>
                </a:tc>
                <a:tc>
                  <a:txBody>
                    <a:bodyPr/>
                    <a:lstStyle/>
                    <a:p>
                      <a:pPr algn="ctr" fontAlgn="b"/>
                      <a:r>
                        <a:rPr lang="en-GB" sz="1100" b="1" u="none" strike="noStrike">
                          <a:effectLst/>
                        </a:rPr>
                        <a:t>18+</a:t>
                      </a:r>
                    </a:p>
                  </a:txBody>
                  <a:tcPr marL="7919" marR="7919" marT="7919" marB="0" anchor="b"/>
                </a:tc>
                <a:tc>
                  <a:txBody>
                    <a:bodyPr/>
                    <a:lstStyle/>
                    <a:p>
                      <a:pPr algn="ctr" fontAlgn="b"/>
                      <a:r>
                        <a:rPr lang="en-GB" sz="1100" b="1" u="none" strike="noStrike">
                          <a:effectLst/>
                        </a:rPr>
                        <a:t>18+ %</a:t>
                      </a:r>
                    </a:p>
                  </a:txBody>
                  <a:tcPr marL="7919" marR="7919" marT="7919" marB="0" anchor="b"/>
                </a:tc>
                <a:tc>
                  <a:txBody>
                    <a:bodyPr/>
                    <a:lstStyle/>
                    <a:p>
                      <a:pPr algn="ctr" fontAlgn="b"/>
                      <a:r>
                        <a:rPr lang="en-GB" sz="1100" b="1" i="0" u="none" strike="noStrike">
                          <a:solidFill>
                            <a:schemeClr val="tx1"/>
                          </a:solidFill>
                          <a:effectLst/>
                          <a:latin typeface="+mn-lt"/>
                        </a:rPr>
                        <a:t>Size of sample</a:t>
                      </a:r>
                    </a:p>
                  </a:txBody>
                  <a:tcPr marL="7919" marR="7919" marT="7919" marB="0" anchor="b"/>
                </a:tc>
                <a:extLst>
                  <a:ext uri="{0D108BD9-81ED-4DB2-BD59-A6C34878D82A}">
                    <a16:rowId xmlns:a16="http://schemas.microsoft.com/office/drawing/2014/main" val="10000"/>
                  </a:ext>
                </a:extLst>
              </a:tr>
              <a:tr h="135350">
                <a:tc rowSpan="10">
                  <a:txBody>
                    <a:bodyPr/>
                    <a:lstStyle/>
                    <a:p>
                      <a:pPr algn="ctr" fontAlgn="ctr"/>
                      <a:r>
                        <a:rPr lang="en-GB" sz="1100" b="1" u="none" strike="noStrike">
                          <a:effectLst/>
                        </a:rPr>
                        <a:t>FBiH</a:t>
                      </a:r>
                    </a:p>
                  </a:txBody>
                  <a:tcPr marL="7919" marR="7919" marT="7919" marB="0" anchor="ctr"/>
                </a:tc>
                <a:tc>
                  <a:txBody>
                    <a:bodyPr/>
                    <a:lstStyle/>
                    <a:p>
                      <a:pPr algn="l" rtl="0" fontAlgn="b"/>
                      <a:r>
                        <a:rPr lang="en-GB" sz="1100" u="none" strike="noStrike">
                          <a:effectLst/>
                        </a:rPr>
                        <a:t>Una-Sana Canton </a:t>
                      </a:r>
                    </a:p>
                  </a:txBody>
                  <a:tcPr marL="7919" marR="7919" marT="7919" marB="0" anchor="b"/>
                </a:tc>
                <a:tc rowSpan="10">
                  <a:txBody>
                    <a:bodyPr/>
                    <a:lstStyle/>
                    <a:p>
                      <a:pPr algn="ctr" rtl="0" fontAlgn="ctr"/>
                      <a:r>
                        <a:rPr lang="en-GB" sz="1100" b="1" u="none" strike="noStrike">
                          <a:effectLst/>
                        </a:rPr>
                        <a:t>754</a:t>
                      </a:r>
                    </a:p>
                  </a:txBody>
                  <a:tcPr marL="7919" marR="7919" marT="7919" marB="0" anchor="ctr"/>
                </a:tc>
                <a:tc>
                  <a:txBody>
                    <a:bodyPr/>
                    <a:lstStyle/>
                    <a:p>
                      <a:pPr algn="r" fontAlgn="ctr"/>
                      <a:r>
                        <a:rPr lang="en-GB" sz="1100" b="0" i="0" u="none" strike="noStrike">
                          <a:solidFill>
                            <a:srgbClr val="808080"/>
                          </a:solidFill>
                          <a:effectLst/>
                          <a:latin typeface="Calibri"/>
                        </a:rPr>
                        <a:t>211,166</a:t>
                      </a:r>
                    </a:p>
                  </a:txBody>
                  <a:tcPr marL="9525" marR="9525" marT="9525" marB="0" anchor="ctr"/>
                </a:tc>
                <a:tc>
                  <a:txBody>
                    <a:bodyPr/>
                    <a:lstStyle/>
                    <a:p>
                      <a:pPr algn="r" rtl="0" fontAlgn="b"/>
                      <a:r>
                        <a:rPr lang="en-GB" sz="1100" b="0" i="0" u="none" strike="noStrike">
                          <a:solidFill>
                            <a:srgbClr val="717171"/>
                          </a:solidFill>
                          <a:effectLst/>
                          <a:latin typeface="Arial"/>
                        </a:rPr>
                        <a:t>0.1198832</a:t>
                      </a:r>
                    </a:p>
                  </a:txBody>
                  <a:tcPr marL="9525" marR="9525" marT="9525" marB="0" anchor="b"/>
                </a:tc>
                <a:tc>
                  <a:txBody>
                    <a:bodyPr/>
                    <a:lstStyle/>
                    <a:p>
                      <a:pPr algn="r" rtl="0" fontAlgn="ctr"/>
                      <a:r>
                        <a:rPr lang="en-GB" sz="1100" b="0" i="0" u="none" strike="noStrike">
                          <a:solidFill>
                            <a:srgbClr val="717171"/>
                          </a:solidFill>
                          <a:effectLst/>
                          <a:latin typeface="Arial"/>
                        </a:rPr>
                        <a:t>93</a:t>
                      </a:r>
                    </a:p>
                  </a:txBody>
                  <a:tcPr marL="9525" marR="9525" marT="9525" marB="0" anchor="ctr"/>
                </a:tc>
                <a:extLst>
                  <a:ext uri="{0D108BD9-81ED-4DB2-BD59-A6C34878D82A}">
                    <a16:rowId xmlns:a16="http://schemas.microsoft.com/office/drawing/2014/main" val="10001"/>
                  </a:ext>
                </a:extLst>
              </a:tr>
              <a:tr h="135350">
                <a:tc vMerge="1">
                  <a:txBody>
                    <a:bodyPr/>
                    <a:lstStyle/>
                    <a:p>
                      <a:endParaRPr lang="bs-Latn-BA"/>
                    </a:p>
                  </a:txBody>
                  <a:tcPr/>
                </a:tc>
                <a:tc>
                  <a:txBody>
                    <a:bodyPr/>
                    <a:lstStyle/>
                    <a:p>
                      <a:pPr algn="l" rtl="0" fontAlgn="b"/>
                      <a:r>
                        <a:rPr lang="en-GB" sz="1100" u="none" strike="noStrike" dirty="0">
                          <a:effectLst/>
                        </a:rPr>
                        <a:t>Posavina Canton</a:t>
                      </a:r>
                    </a:p>
                  </a:txBody>
                  <a:tcPr marL="7919" marR="7919" marT="7919" marB="0" anchor="b"/>
                </a:tc>
                <a:tc vMerge="1">
                  <a:txBody>
                    <a:bodyPr/>
                    <a:lstStyle/>
                    <a:p>
                      <a:endParaRPr lang="bs-Latn-BA"/>
                    </a:p>
                  </a:txBody>
                  <a:tcPr/>
                </a:tc>
                <a:tc>
                  <a:txBody>
                    <a:bodyPr/>
                    <a:lstStyle/>
                    <a:p>
                      <a:pPr algn="r" fontAlgn="ctr"/>
                      <a:r>
                        <a:rPr lang="en-GB" sz="1100" b="0" i="0" u="none" strike="noStrike">
                          <a:solidFill>
                            <a:srgbClr val="808080"/>
                          </a:solidFill>
                          <a:effectLst/>
                          <a:latin typeface="Calibri"/>
                        </a:rPr>
                        <a:t>35,564</a:t>
                      </a:r>
                    </a:p>
                  </a:txBody>
                  <a:tcPr marL="9525" marR="9525" marT="9525" marB="0" anchor="ctr"/>
                </a:tc>
                <a:tc>
                  <a:txBody>
                    <a:bodyPr/>
                    <a:lstStyle/>
                    <a:p>
                      <a:pPr algn="r" rtl="0" fontAlgn="b"/>
                      <a:r>
                        <a:rPr lang="en-GB" sz="1100" b="0" i="0" u="none" strike="noStrike">
                          <a:solidFill>
                            <a:srgbClr val="717171"/>
                          </a:solidFill>
                          <a:effectLst/>
                          <a:latin typeface="Arial"/>
                        </a:rPr>
                        <a:t>0.0201904</a:t>
                      </a:r>
                    </a:p>
                  </a:txBody>
                  <a:tcPr marL="9525" marR="9525" marT="9525" marB="0" anchor="b"/>
                </a:tc>
                <a:tc>
                  <a:txBody>
                    <a:bodyPr/>
                    <a:lstStyle/>
                    <a:p>
                      <a:pPr algn="r" rtl="0" fontAlgn="ctr"/>
                      <a:r>
                        <a:rPr lang="en-GB" sz="1100" b="0" i="0" u="none" strike="noStrike">
                          <a:solidFill>
                            <a:srgbClr val="717171"/>
                          </a:solidFill>
                          <a:effectLst/>
                          <a:latin typeface="Arial"/>
                        </a:rPr>
                        <a:t>15</a:t>
                      </a:r>
                    </a:p>
                  </a:txBody>
                  <a:tcPr marL="9525" marR="9525" marT="9525" marB="0" anchor="ctr"/>
                </a:tc>
                <a:extLst>
                  <a:ext uri="{0D108BD9-81ED-4DB2-BD59-A6C34878D82A}">
                    <a16:rowId xmlns:a16="http://schemas.microsoft.com/office/drawing/2014/main" val="10002"/>
                  </a:ext>
                </a:extLst>
              </a:tr>
              <a:tr h="135350">
                <a:tc vMerge="1">
                  <a:txBody>
                    <a:bodyPr/>
                    <a:lstStyle/>
                    <a:p>
                      <a:endParaRPr lang="bs-Latn-BA"/>
                    </a:p>
                  </a:txBody>
                  <a:tcPr/>
                </a:tc>
                <a:tc>
                  <a:txBody>
                    <a:bodyPr/>
                    <a:lstStyle/>
                    <a:p>
                      <a:pPr algn="l" rtl="0" fontAlgn="b"/>
                      <a:r>
                        <a:rPr lang="en-GB" sz="1100" u="none" strike="noStrike">
                          <a:effectLst/>
                        </a:rPr>
                        <a:t>Tuzla Canton </a:t>
                      </a:r>
                    </a:p>
                  </a:txBody>
                  <a:tcPr marL="7919" marR="7919" marT="7919" marB="0" anchor="b"/>
                </a:tc>
                <a:tc vMerge="1">
                  <a:txBody>
                    <a:bodyPr/>
                    <a:lstStyle/>
                    <a:p>
                      <a:endParaRPr lang="bs-Latn-BA"/>
                    </a:p>
                  </a:txBody>
                  <a:tcPr/>
                </a:tc>
                <a:tc>
                  <a:txBody>
                    <a:bodyPr/>
                    <a:lstStyle/>
                    <a:p>
                      <a:pPr algn="r" fontAlgn="ctr"/>
                      <a:r>
                        <a:rPr lang="en-GB" sz="1100" b="0" i="0" u="none" strike="noStrike">
                          <a:solidFill>
                            <a:srgbClr val="808080"/>
                          </a:solidFill>
                          <a:effectLst/>
                          <a:latin typeface="Calibri"/>
                        </a:rPr>
                        <a:t>355,263</a:t>
                      </a:r>
                    </a:p>
                  </a:txBody>
                  <a:tcPr marL="9525" marR="9525" marT="9525" marB="0" anchor="ctr"/>
                </a:tc>
                <a:tc>
                  <a:txBody>
                    <a:bodyPr/>
                    <a:lstStyle/>
                    <a:p>
                      <a:pPr algn="r" rtl="0" fontAlgn="b"/>
                      <a:r>
                        <a:rPr lang="en-GB" sz="1100" b="0" i="0" u="none" strike="noStrike">
                          <a:solidFill>
                            <a:srgbClr val="717171"/>
                          </a:solidFill>
                          <a:effectLst/>
                          <a:latin typeface="Arial"/>
                        </a:rPr>
                        <a:t>0.2016900</a:t>
                      </a:r>
                    </a:p>
                  </a:txBody>
                  <a:tcPr marL="9525" marR="9525" marT="9525" marB="0" anchor="b"/>
                </a:tc>
                <a:tc>
                  <a:txBody>
                    <a:bodyPr/>
                    <a:lstStyle/>
                    <a:p>
                      <a:pPr algn="r" rtl="0" fontAlgn="ctr"/>
                      <a:r>
                        <a:rPr lang="en-GB" sz="1100" b="0" i="0" u="none" strike="noStrike">
                          <a:solidFill>
                            <a:srgbClr val="717171"/>
                          </a:solidFill>
                          <a:effectLst/>
                          <a:latin typeface="Arial"/>
                        </a:rPr>
                        <a:t>151</a:t>
                      </a:r>
                    </a:p>
                  </a:txBody>
                  <a:tcPr marL="9525" marR="9525" marT="9525" marB="0" anchor="ctr"/>
                </a:tc>
                <a:extLst>
                  <a:ext uri="{0D108BD9-81ED-4DB2-BD59-A6C34878D82A}">
                    <a16:rowId xmlns:a16="http://schemas.microsoft.com/office/drawing/2014/main" val="10003"/>
                  </a:ext>
                </a:extLst>
              </a:tr>
              <a:tr h="135350">
                <a:tc vMerge="1">
                  <a:txBody>
                    <a:bodyPr/>
                    <a:lstStyle/>
                    <a:p>
                      <a:endParaRPr lang="bs-Latn-BA"/>
                    </a:p>
                  </a:txBody>
                  <a:tcPr/>
                </a:tc>
                <a:tc>
                  <a:txBody>
                    <a:bodyPr/>
                    <a:lstStyle/>
                    <a:p>
                      <a:pPr algn="l" rtl="0" fontAlgn="b"/>
                      <a:r>
                        <a:rPr lang="en-GB" sz="1100" u="none" strike="noStrike">
                          <a:effectLst/>
                        </a:rPr>
                        <a:t>Zenica-Doboj Canton </a:t>
                      </a:r>
                    </a:p>
                  </a:txBody>
                  <a:tcPr marL="7919" marR="7919" marT="7919" marB="0" anchor="b"/>
                </a:tc>
                <a:tc vMerge="1">
                  <a:txBody>
                    <a:bodyPr/>
                    <a:lstStyle/>
                    <a:p>
                      <a:endParaRPr lang="bs-Latn-BA"/>
                    </a:p>
                  </a:txBody>
                  <a:tcPr/>
                </a:tc>
                <a:tc>
                  <a:txBody>
                    <a:bodyPr/>
                    <a:lstStyle/>
                    <a:p>
                      <a:pPr algn="r" fontAlgn="ctr"/>
                      <a:r>
                        <a:rPr lang="en-GB" sz="1100" b="0" i="0" u="none" strike="noStrike">
                          <a:solidFill>
                            <a:srgbClr val="808080"/>
                          </a:solidFill>
                          <a:effectLst/>
                          <a:latin typeface="Calibri"/>
                        </a:rPr>
                        <a:t>286,503</a:t>
                      </a:r>
                    </a:p>
                  </a:txBody>
                  <a:tcPr marL="9525" marR="9525" marT="9525" marB="0" anchor="ctr"/>
                </a:tc>
                <a:tc>
                  <a:txBody>
                    <a:bodyPr/>
                    <a:lstStyle/>
                    <a:p>
                      <a:pPr algn="r" rtl="0" fontAlgn="b"/>
                      <a:r>
                        <a:rPr lang="en-GB" sz="1100" b="0" i="0" u="none" strike="noStrike">
                          <a:solidFill>
                            <a:srgbClr val="717171"/>
                          </a:solidFill>
                          <a:effectLst/>
                          <a:latin typeface="Arial"/>
                        </a:rPr>
                        <a:t>0.1626535</a:t>
                      </a:r>
                    </a:p>
                  </a:txBody>
                  <a:tcPr marL="9525" marR="9525" marT="9525" marB="0" anchor="b"/>
                </a:tc>
                <a:tc>
                  <a:txBody>
                    <a:bodyPr/>
                    <a:lstStyle/>
                    <a:p>
                      <a:pPr algn="r" rtl="0" fontAlgn="ctr"/>
                      <a:r>
                        <a:rPr lang="en-GB" sz="1100" b="0" i="0" u="none" strike="noStrike">
                          <a:solidFill>
                            <a:srgbClr val="717171"/>
                          </a:solidFill>
                          <a:effectLst/>
                          <a:latin typeface="Arial"/>
                        </a:rPr>
                        <a:t>124</a:t>
                      </a:r>
                    </a:p>
                  </a:txBody>
                  <a:tcPr marL="9525" marR="9525" marT="9525" marB="0" anchor="ctr"/>
                </a:tc>
                <a:extLst>
                  <a:ext uri="{0D108BD9-81ED-4DB2-BD59-A6C34878D82A}">
                    <a16:rowId xmlns:a16="http://schemas.microsoft.com/office/drawing/2014/main" val="10004"/>
                  </a:ext>
                </a:extLst>
              </a:tr>
              <a:tr h="135350">
                <a:tc vMerge="1">
                  <a:txBody>
                    <a:bodyPr/>
                    <a:lstStyle/>
                    <a:p>
                      <a:endParaRPr lang="bs-Latn-BA"/>
                    </a:p>
                  </a:txBody>
                  <a:tcPr/>
                </a:tc>
                <a:tc>
                  <a:txBody>
                    <a:bodyPr/>
                    <a:lstStyle/>
                    <a:p>
                      <a:pPr algn="l" rtl="0" fontAlgn="b"/>
                      <a:r>
                        <a:rPr lang="en-GB" sz="1100" u="none" strike="noStrike">
                          <a:effectLst/>
                        </a:rPr>
                        <a:t>Bosnian Podrinje Canton</a:t>
                      </a:r>
                    </a:p>
                  </a:txBody>
                  <a:tcPr marL="7919" marR="7919" marT="7919" marB="0" anchor="b"/>
                </a:tc>
                <a:tc vMerge="1">
                  <a:txBody>
                    <a:bodyPr/>
                    <a:lstStyle/>
                    <a:p>
                      <a:endParaRPr lang="bs-Latn-BA"/>
                    </a:p>
                  </a:txBody>
                  <a:tcPr/>
                </a:tc>
                <a:tc>
                  <a:txBody>
                    <a:bodyPr/>
                    <a:lstStyle/>
                    <a:p>
                      <a:pPr algn="r" fontAlgn="ctr"/>
                      <a:r>
                        <a:rPr lang="en-GB" sz="1100" b="0" i="0" u="none" strike="noStrike">
                          <a:solidFill>
                            <a:srgbClr val="808080"/>
                          </a:solidFill>
                          <a:effectLst/>
                          <a:latin typeface="Calibri"/>
                        </a:rPr>
                        <a:t>19,340</a:t>
                      </a:r>
                    </a:p>
                  </a:txBody>
                  <a:tcPr marL="9525" marR="9525" marT="9525" marB="0" anchor="ctr"/>
                </a:tc>
                <a:tc>
                  <a:txBody>
                    <a:bodyPr/>
                    <a:lstStyle/>
                    <a:p>
                      <a:pPr algn="r" rtl="0" fontAlgn="b"/>
                      <a:r>
                        <a:rPr lang="en-GB" sz="1100" b="0" i="0" u="none" strike="noStrike">
                          <a:solidFill>
                            <a:srgbClr val="717171"/>
                          </a:solidFill>
                          <a:effectLst/>
                          <a:latin typeface="Arial"/>
                        </a:rPr>
                        <a:t>0.0109797</a:t>
                      </a:r>
                    </a:p>
                  </a:txBody>
                  <a:tcPr marL="9525" marR="9525" marT="9525" marB="0" anchor="b"/>
                </a:tc>
                <a:tc>
                  <a:txBody>
                    <a:bodyPr/>
                    <a:lstStyle/>
                    <a:p>
                      <a:pPr algn="r" rtl="0" fontAlgn="ctr"/>
                      <a:r>
                        <a:rPr lang="en-GB" sz="1100" b="0" i="0" u="none" strike="noStrike">
                          <a:solidFill>
                            <a:srgbClr val="717171"/>
                          </a:solidFill>
                          <a:effectLst/>
                          <a:latin typeface="Arial"/>
                        </a:rPr>
                        <a:t>8</a:t>
                      </a:r>
                    </a:p>
                  </a:txBody>
                  <a:tcPr marL="9525" marR="9525" marT="9525" marB="0" anchor="ctr"/>
                </a:tc>
                <a:extLst>
                  <a:ext uri="{0D108BD9-81ED-4DB2-BD59-A6C34878D82A}">
                    <a16:rowId xmlns:a16="http://schemas.microsoft.com/office/drawing/2014/main" val="10005"/>
                  </a:ext>
                </a:extLst>
              </a:tr>
              <a:tr h="135350">
                <a:tc vMerge="1">
                  <a:txBody>
                    <a:bodyPr/>
                    <a:lstStyle/>
                    <a:p>
                      <a:endParaRPr lang="bs-Latn-BA"/>
                    </a:p>
                  </a:txBody>
                  <a:tcPr/>
                </a:tc>
                <a:tc>
                  <a:txBody>
                    <a:bodyPr/>
                    <a:lstStyle/>
                    <a:p>
                      <a:pPr algn="l" rtl="0" fontAlgn="b"/>
                      <a:r>
                        <a:rPr lang="en-GB" sz="1100" u="none" strike="noStrike">
                          <a:effectLst/>
                        </a:rPr>
                        <a:t>Central Bosnia Canton </a:t>
                      </a:r>
                    </a:p>
                  </a:txBody>
                  <a:tcPr marL="7919" marR="7919" marT="7919" marB="0" anchor="b"/>
                </a:tc>
                <a:tc vMerge="1">
                  <a:txBody>
                    <a:bodyPr/>
                    <a:lstStyle/>
                    <a:p>
                      <a:endParaRPr lang="bs-Latn-BA"/>
                    </a:p>
                  </a:txBody>
                  <a:tcPr/>
                </a:tc>
                <a:tc>
                  <a:txBody>
                    <a:bodyPr/>
                    <a:lstStyle/>
                    <a:p>
                      <a:pPr algn="r" fontAlgn="ctr"/>
                      <a:r>
                        <a:rPr lang="en-GB" sz="1100" b="0" i="0" u="none" strike="noStrike">
                          <a:solidFill>
                            <a:srgbClr val="808080"/>
                          </a:solidFill>
                          <a:effectLst/>
                          <a:latin typeface="Calibri"/>
                        </a:rPr>
                        <a:t>199,064</a:t>
                      </a:r>
                    </a:p>
                  </a:txBody>
                  <a:tcPr marL="9525" marR="9525" marT="9525" marB="0" anchor="ctr"/>
                </a:tc>
                <a:tc>
                  <a:txBody>
                    <a:bodyPr/>
                    <a:lstStyle/>
                    <a:p>
                      <a:pPr algn="r" rtl="0" fontAlgn="b"/>
                      <a:r>
                        <a:rPr lang="en-GB" sz="1100" b="0" i="0" u="none" strike="noStrike">
                          <a:solidFill>
                            <a:srgbClr val="717171"/>
                          </a:solidFill>
                          <a:effectLst/>
                          <a:latin typeface="Arial"/>
                        </a:rPr>
                        <a:t>0.1130127</a:t>
                      </a:r>
                    </a:p>
                  </a:txBody>
                  <a:tcPr marL="9525" marR="9525" marT="9525" marB="0" anchor="b"/>
                </a:tc>
                <a:tc>
                  <a:txBody>
                    <a:bodyPr/>
                    <a:lstStyle/>
                    <a:p>
                      <a:pPr algn="r" rtl="0" fontAlgn="ctr"/>
                      <a:r>
                        <a:rPr lang="en-GB" sz="1100" b="0" i="0" u="none" strike="noStrike">
                          <a:solidFill>
                            <a:srgbClr val="717171"/>
                          </a:solidFill>
                          <a:effectLst/>
                          <a:latin typeface="Arial"/>
                        </a:rPr>
                        <a:t>86</a:t>
                      </a:r>
                    </a:p>
                  </a:txBody>
                  <a:tcPr marL="9525" marR="9525" marT="9525" marB="0" anchor="ctr"/>
                </a:tc>
                <a:extLst>
                  <a:ext uri="{0D108BD9-81ED-4DB2-BD59-A6C34878D82A}">
                    <a16:rowId xmlns:a16="http://schemas.microsoft.com/office/drawing/2014/main" val="10006"/>
                  </a:ext>
                </a:extLst>
              </a:tr>
              <a:tr h="201672">
                <a:tc vMerge="1">
                  <a:txBody>
                    <a:bodyPr/>
                    <a:lstStyle/>
                    <a:p>
                      <a:endParaRPr lang="bs-Latn-BA"/>
                    </a:p>
                  </a:txBody>
                  <a:tcPr/>
                </a:tc>
                <a:tc>
                  <a:txBody>
                    <a:bodyPr/>
                    <a:lstStyle/>
                    <a:p>
                      <a:pPr algn="l" rtl="0" fontAlgn="b"/>
                      <a:r>
                        <a:rPr lang="en-GB" sz="1100" u="none" strike="noStrike">
                          <a:effectLst/>
                        </a:rPr>
                        <a:t>Herzegovina-Neretva Canton</a:t>
                      </a:r>
                    </a:p>
                  </a:txBody>
                  <a:tcPr marL="7919" marR="7919" marT="7919" marB="0" anchor="b"/>
                </a:tc>
                <a:tc vMerge="1">
                  <a:txBody>
                    <a:bodyPr/>
                    <a:lstStyle/>
                    <a:p>
                      <a:endParaRPr lang="bs-Latn-BA"/>
                    </a:p>
                  </a:txBody>
                  <a:tcPr/>
                </a:tc>
                <a:tc>
                  <a:txBody>
                    <a:bodyPr/>
                    <a:lstStyle/>
                    <a:p>
                      <a:pPr algn="r" fontAlgn="ctr"/>
                      <a:r>
                        <a:rPr lang="en-GB" sz="1100" b="0" i="0" u="none" strike="noStrike">
                          <a:solidFill>
                            <a:srgbClr val="808080"/>
                          </a:solidFill>
                          <a:effectLst/>
                          <a:latin typeface="Calibri"/>
                        </a:rPr>
                        <a:t>177,911</a:t>
                      </a:r>
                    </a:p>
                  </a:txBody>
                  <a:tcPr marL="9525" marR="9525" marT="9525" marB="0" anchor="ctr"/>
                </a:tc>
                <a:tc>
                  <a:txBody>
                    <a:bodyPr/>
                    <a:lstStyle/>
                    <a:p>
                      <a:pPr algn="r" rtl="0" fontAlgn="b"/>
                      <a:r>
                        <a:rPr lang="en-GB" sz="1100" b="0" i="0" u="none" strike="noStrike">
                          <a:solidFill>
                            <a:srgbClr val="717171"/>
                          </a:solidFill>
                          <a:effectLst/>
                          <a:latin typeface="Arial"/>
                        </a:rPr>
                        <a:t>0.1010037</a:t>
                      </a:r>
                    </a:p>
                  </a:txBody>
                  <a:tcPr marL="9525" marR="9525" marT="9525" marB="0" anchor="b"/>
                </a:tc>
                <a:tc>
                  <a:txBody>
                    <a:bodyPr/>
                    <a:lstStyle/>
                    <a:p>
                      <a:pPr algn="r" rtl="0" fontAlgn="ctr"/>
                      <a:r>
                        <a:rPr lang="en-GB" sz="1100" b="0" i="0" u="none" strike="noStrike">
                          <a:solidFill>
                            <a:srgbClr val="717171"/>
                          </a:solidFill>
                          <a:effectLst/>
                          <a:latin typeface="Arial"/>
                        </a:rPr>
                        <a:t>75</a:t>
                      </a:r>
                    </a:p>
                  </a:txBody>
                  <a:tcPr marL="9525" marR="9525" marT="9525" marB="0" anchor="ctr"/>
                </a:tc>
                <a:extLst>
                  <a:ext uri="{0D108BD9-81ED-4DB2-BD59-A6C34878D82A}">
                    <a16:rowId xmlns:a16="http://schemas.microsoft.com/office/drawing/2014/main" val="10007"/>
                  </a:ext>
                </a:extLst>
              </a:tr>
              <a:tr h="135350">
                <a:tc vMerge="1">
                  <a:txBody>
                    <a:bodyPr/>
                    <a:lstStyle/>
                    <a:p>
                      <a:endParaRPr lang="bs-Latn-BA"/>
                    </a:p>
                  </a:txBody>
                  <a:tcPr/>
                </a:tc>
                <a:tc>
                  <a:txBody>
                    <a:bodyPr/>
                    <a:lstStyle/>
                    <a:p>
                      <a:pPr algn="l" rtl="0" fontAlgn="b"/>
                      <a:r>
                        <a:rPr lang="en-GB" sz="1100" u="none" strike="noStrike">
                          <a:effectLst/>
                        </a:rPr>
                        <a:t>West Herzegovina Canton </a:t>
                      </a:r>
                    </a:p>
                  </a:txBody>
                  <a:tcPr marL="7919" marR="7919" marT="7919" marB="0" anchor="b"/>
                </a:tc>
                <a:tc vMerge="1">
                  <a:txBody>
                    <a:bodyPr/>
                    <a:lstStyle/>
                    <a:p>
                      <a:endParaRPr lang="bs-Latn-BA"/>
                    </a:p>
                  </a:txBody>
                  <a:tcPr/>
                </a:tc>
                <a:tc>
                  <a:txBody>
                    <a:bodyPr/>
                    <a:lstStyle/>
                    <a:p>
                      <a:pPr algn="r" fontAlgn="ctr"/>
                      <a:r>
                        <a:rPr lang="en-GB" sz="1100" b="0" i="0" u="none" strike="noStrike">
                          <a:solidFill>
                            <a:srgbClr val="808080"/>
                          </a:solidFill>
                          <a:effectLst/>
                          <a:latin typeface="Calibri"/>
                        </a:rPr>
                        <a:t>73,587</a:t>
                      </a:r>
                    </a:p>
                  </a:txBody>
                  <a:tcPr marL="9525" marR="9525" marT="9525" marB="0" anchor="ctr"/>
                </a:tc>
                <a:tc>
                  <a:txBody>
                    <a:bodyPr/>
                    <a:lstStyle/>
                    <a:p>
                      <a:pPr algn="r" rtl="0" fontAlgn="b"/>
                      <a:r>
                        <a:rPr lang="en-GB" sz="1100" b="0" i="0" u="none" strike="noStrike">
                          <a:solidFill>
                            <a:srgbClr val="717171"/>
                          </a:solidFill>
                          <a:effectLst/>
                          <a:latin typeface="Arial"/>
                        </a:rPr>
                        <a:t>0.0417768</a:t>
                      </a:r>
                    </a:p>
                  </a:txBody>
                  <a:tcPr marL="9525" marR="9525" marT="9525" marB="0" anchor="b"/>
                </a:tc>
                <a:tc>
                  <a:txBody>
                    <a:bodyPr/>
                    <a:lstStyle/>
                    <a:p>
                      <a:pPr algn="r" rtl="0" fontAlgn="ctr"/>
                      <a:r>
                        <a:rPr lang="en-GB" sz="1100" b="0" i="0" u="none" strike="noStrike">
                          <a:solidFill>
                            <a:srgbClr val="717171"/>
                          </a:solidFill>
                          <a:effectLst/>
                          <a:latin typeface="Arial"/>
                        </a:rPr>
                        <a:t>32</a:t>
                      </a:r>
                    </a:p>
                  </a:txBody>
                  <a:tcPr marL="9525" marR="9525" marT="9525" marB="0" anchor="ctr"/>
                </a:tc>
                <a:extLst>
                  <a:ext uri="{0D108BD9-81ED-4DB2-BD59-A6C34878D82A}">
                    <a16:rowId xmlns:a16="http://schemas.microsoft.com/office/drawing/2014/main" val="10008"/>
                  </a:ext>
                </a:extLst>
              </a:tr>
              <a:tr h="135350">
                <a:tc vMerge="1">
                  <a:txBody>
                    <a:bodyPr/>
                    <a:lstStyle/>
                    <a:p>
                      <a:endParaRPr lang="bs-Latn-BA"/>
                    </a:p>
                  </a:txBody>
                  <a:tcPr/>
                </a:tc>
                <a:tc>
                  <a:txBody>
                    <a:bodyPr/>
                    <a:lstStyle/>
                    <a:p>
                      <a:pPr algn="l" rtl="0" fontAlgn="b"/>
                      <a:r>
                        <a:rPr lang="en-GB" sz="1100" u="none" strike="noStrike" dirty="0">
                          <a:effectLst/>
                        </a:rPr>
                        <a:t>S</a:t>
                      </a:r>
                      <a:r>
                        <a:rPr lang="bs-Latn-BA" sz="1100" u="none" strike="noStrike" dirty="0">
                          <a:effectLst/>
                        </a:rPr>
                        <a:t>arajevo Canton</a:t>
                      </a:r>
                      <a:endParaRPr lang="en-GB" sz="1100" u="none" strike="noStrike" dirty="0">
                        <a:effectLst/>
                      </a:endParaRPr>
                    </a:p>
                  </a:txBody>
                  <a:tcPr marL="7919" marR="7919" marT="7919" marB="0" anchor="b"/>
                </a:tc>
                <a:tc vMerge="1">
                  <a:txBody>
                    <a:bodyPr/>
                    <a:lstStyle/>
                    <a:p>
                      <a:endParaRPr lang="bs-Latn-BA"/>
                    </a:p>
                  </a:txBody>
                  <a:tcPr/>
                </a:tc>
                <a:tc>
                  <a:txBody>
                    <a:bodyPr/>
                    <a:lstStyle/>
                    <a:p>
                      <a:pPr algn="r" fontAlgn="ctr"/>
                      <a:r>
                        <a:rPr lang="en-GB" sz="1100" b="0" i="0" u="none" strike="noStrike">
                          <a:solidFill>
                            <a:srgbClr val="808080"/>
                          </a:solidFill>
                          <a:effectLst/>
                          <a:latin typeface="Calibri"/>
                        </a:rPr>
                        <a:t>334,334</a:t>
                      </a:r>
                    </a:p>
                  </a:txBody>
                  <a:tcPr marL="9525" marR="9525" marT="9525" marB="0" anchor="ctr"/>
                </a:tc>
                <a:tc>
                  <a:txBody>
                    <a:bodyPr/>
                    <a:lstStyle/>
                    <a:p>
                      <a:pPr algn="r" rtl="0" fontAlgn="b"/>
                      <a:r>
                        <a:rPr lang="en-GB" sz="1100" b="0" i="0" u="none" strike="noStrike">
                          <a:solidFill>
                            <a:srgbClr val="717171"/>
                          </a:solidFill>
                          <a:effectLst/>
                          <a:latin typeface="Arial"/>
                        </a:rPr>
                        <a:t>0.1898082</a:t>
                      </a:r>
                    </a:p>
                  </a:txBody>
                  <a:tcPr marL="9525" marR="9525" marT="9525" marB="0" anchor="b"/>
                </a:tc>
                <a:tc>
                  <a:txBody>
                    <a:bodyPr/>
                    <a:lstStyle/>
                    <a:p>
                      <a:pPr algn="r" rtl="0" fontAlgn="ctr"/>
                      <a:r>
                        <a:rPr lang="en-GB" sz="1100" b="0" i="0" u="none" strike="noStrike">
                          <a:solidFill>
                            <a:srgbClr val="717171"/>
                          </a:solidFill>
                          <a:effectLst/>
                          <a:latin typeface="Arial"/>
                        </a:rPr>
                        <a:t>141</a:t>
                      </a:r>
                    </a:p>
                  </a:txBody>
                  <a:tcPr marL="9525" marR="9525" marT="9525" marB="0" anchor="ctr"/>
                </a:tc>
                <a:extLst>
                  <a:ext uri="{0D108BD9-81ED-4DB2-BD59-A6C34878D82A}">
                    <a16:rowId xmlns:a16="http://schemas.microsoft.com/office/drawing/2014/main" val="10009"/>
                  </a:ext>
                </a:extLst>
              </a:tr>
              <a:tr h="135350">
                <a:tc vMerge="1">
                  <a:txBody>
                    <a:bodyPr/>
                    <a:lstStyle/>
                    <a:p>
                      <a:endParaRPr lang="bs-Latn-BA"/>
                    </a:p>
                  </a:txBody>
                  <a:tcPr/>
                </a:tc>
                <a:tc>
                  <a:txBody>
                    <a:bodyPr/>
                    <a:lstStyle/>
                    <a:p>
                      <a:pPr algn="l" rtl="0" fontAlgn="b"/>
                      <a:r>
                        <a:rPr lang="en-GB" sz="1100" u="none" strike="noStrike">
                          <a:effectLst/>
                        </a:rPr>
                        <a:t>CANTON 10</a:t>
                      </a:r>
                    </a:p>
                  </a:txBody>
                  <a:tcPr marL="7919" marR="7919" marT="7919" marB="0" anchor="b"/>
                </a:tc>
                <a:tc vMerge="1">
                  <a:txBody>
                    <a:bodyPr/>
                    <a:lstStyle/>
                    <a:p>
                      <a:endParaRPr lang="bs-Latn-BA"/>
                    </a:p>
                  </a:txBody>
                  <a:tcPr/>
                </a:tc>
                <a:tc>
                  <a:txBody>
                    <a:bodyPr/>
                    <a:lstStyle/>
                    <a:p>
                      <a:pPr algn="r" fontAlgn="ctr"/>
                      <a:r>
                        <a:rPr lang="en-GB" sz="1100" b="0" i="0" u="none" strike="noStrike">
                          <a:solidFill>
                            <a:srgbClr val="808080"/>
                          </a:solidFill>
                          <a:effectLst/>
                          <a:latin typeface="Calibri"/>
                        </a:rPr>
                        <a:t>68,699</a:t>
                      </a:r>
                    </a:p>
                  </a:txBody>
                  <a:tcPr marL="9525" marR="9525" marT="9525" marB="0" anchor="ctr"/>
                </a:tc>
                <a:tc>
                  <a:txBody>
                    <a:bodyPr/>
                    <a:lstStyle/>
                    <a:p>
                      <a:pPr algn="r" rtl="0" fontAlgn="b"/>
                      <a:r>
                        <a:rPr lang="en-GB" sz="1100" b="0" i="0" u="none" strike="noStrike">
                          <a:solidFill>
                            <a:srgbClr val="717171"/>
                          </a:solidFill>
                          <a:effectLst/>
                          <a:latin typeface="Arial"/>
                        </a:rPr>
                        <a:t>0.0390018</a:t>
                      </a:r>
                    </a:p>
                  </a:txBody>
                  <a:tcPr marL="9525" marR="9525" marT="9525" marB="0" anchor="b"/>
                </a:tc>
                <a:tc>
                  <a:txBody>
                    <a:bodyPr/>
                    <a:lstStyle/>
                    <a:p>
                      <a:pPr algn="r" rtl="0" fontAlgn="ctr"/>
                      <a:r>
                        <a:rPr lang="en-GB" sz="1100" b="0" i="0" u="none" strike="noStrike">
                          <a:solidFill>
                            <a:srgbClr val="717171"/>
                          </a:solidFill>
                          <a:effectLst/>
                          <a:latin typeface="Arial"/>
                        </a:rPr>
                        <a:t>29</a:t>
                      </a:r>
                    </a:p>
                  </a:txBody>
                  <a:tcPr marL="9525" marR="9525" marT="9525" marB="0" anchor="ctr"/>
                </a:tc>
                <a:extLst>
                  <a:ext uri="{0D108BD9-81ED-4DB2-BD59-A6C34878D82A}">
                    <a16:rowId xmlns:a16="http://schemas.microsoft.com/office/drawing/2014/main" val="10010"/>
                  </a:ext>
                </a:extLst>
              </a:tr>
              <a:tr h="135350">
                <a:tc>
                  <a:txBody>
                    <a:bodyPr/>
                    <a:lstStyle/>
                    <a:p>
                      <a:pPr algn="l" rtl="0" fontAlgn="ctr"/>
                      <a:endParaRPr lang="bs-Latn-BA" sz="1100" b="1" i="0" u="none" strike="noStrike" dirty="0">
                        <a:solidFill>
                          <a:srgbClr val="000000"/>
                        </a:solidFill>
                        <a:effectLst/>
                        <a:latin typeface="+mn-lt"/>
                      </a:endParaRPr>
                    </a:p>
                  </a:txBody>
                  <a:tcPr marL="7919" marR="7919" marT="7919" marB="0" anchor="ctr"/>
                </a:tc>
                <a:tc>
                  <a:txBody>
                    <a:bodyPr/>
                    <a:lstStyle/>
                    <a:p>
                      <a:pPr algn="l" rtl="0" fontAlgn="b"/>
                      <a:r>
                        <a:rPr lang="en-GB" sz="1100" b="1" u="none" strike="noStrike">
                          <a:effectLst/>
                        </a:rPr>
                        <a:t>FBIH</a:t>
                      </a:r>
                    </a:p>
                  </a:txBody>
                  <a:tcPr marL="7919" marR="7919" marT="7919" marB="0" anchor="b"/>
                </a:tc>
                <a:tc>
                  <a:txBody>
                    <a:bodyPr/>
                    <a:lstStyle/>
                    <a:p>
                      <a:pPr algn="l" rtl="0" fontAlgn="ctr"/>
                      <a:r>
                        <a:rPr lang="en-GB" sz="1100" b="1" u="none" strike="noStrike">
                          <a:effectLst/>
                        </a:rPr>
                        <a:t> </a:t>
                      </a:r>
                    </a:p>
                  </a:txBody>
                  <a:tcPr marL="7919" marR="7919" marT="7919" marB="0" anchor="ctr"/>
                </a:tc>
                <a:tc>
                  <a:txBody>
                    <a:bodyPr/>
                    <a:lstStyle/>
                    <a:p>
                      <a:pPr algn="r" rtl="0" fontAlgn="b"/>
                      <a:r>
                        <a:rPr lang="en-GB" sz="1100" b="1" i="0" u="none" strike="noStrike">
                          <a:solidFill>
                            <a:srgbClr val="717171"/>
                          </a:solidFill>
                          <a:effectLst/>
                          <a:latin typeface="Arial"/>
                        </a:rPr>
                        <a:t>1,761,431</a:t>
                      </a:r>
                    </a:p>
                  </a:txBody>
                  <a:tcPr marL="9525" marR="9525" marT="9525" marB="0" anchor="b"/>
                </a:tc>
                <a:tc>
                  <a:txBody>
                    <a:bodyPr/>
                    <a:lstStyle/>
                    <a:p>
                      <a:pPr algn="r" rtl="0" fontAlgn="b"/>
                      <a:r>
                        <a:rPr lang="en-GB" sz="1100" b="1" i="0" u="none" strike="noStrike">
                          <a:solidFill>
                            <a:srgbClr val="717171"/>
                          </a:solidFill>
                          <a:effectLst/>
                          <a:latin typeface="Arial"/>
                        </a:rPr>
                        <a:t>1</a:t>
                      </a:r>
                    </a:p>
                  </a:txBody>
                  <a:tcPr marL="9525" marR="9525" marT="9525" marB="0" anchor="b"/>
                </a:tc>
                <a:tc>
                  <a:txBody>
                    <a:bodyPr/>
                    <a:lstStyle/>
                    <a:p>
                      <a:pPr algn="r" rtl="0" fontAlgn="b"/>
                      <a:r>
                        <a:rPr lang="en-GB" sz="1100" b="1" i="0" u="none" strike="noStrike">
                          <a:solidFill>
                            <a:srgbClr val="717171"/>
                          </a:solidFill>
                          <a:effectLst/>
                          <a:latin typeface="Arial"/>
                        </a:rPr>
                        <a:t>754</a:t>
                      </a:r>
                    </a:p>
                  </a:txBody>
                  <a:tcPr marL="9525" marR="9525" marT="9525" marB="0" anchor="b"/>
                </a:tc>
                <a:extLst>
                  <a:ext uri="{0D108BD9-81ED-4DB2-BD59-A6C34878D82A}">
                    <a16:rowId xmlns:a16="http://schemas.microsoft.com/office/drawing/2014/main" val="10011"/>
                  </a:ext>
                </a:extLst>
              </a:tr>
              <a:tr h="135350">
                <a:tc rowSpan="6">
                  <a:txBody>
                    <a:bodyPr/>
                    <a:lstStyle/>
                    <a:p>
                      <a:pPr algn="ctr" fontAlgn="ctr"/>
                      <a:r>
                        <a:rPr lang="en-GB" sz="1100" b="1" u="none" strike="noStrike">
                          <a:effectLst/>
                        </a:rPr>
                        <a:t>RS</a:t>
                      </a:r>
                    </a:p>
                  </a:txBody>
                  <a:tcPr marL="7919" marR="7919" marT="7919" marB="0" anchor="ctr"/>
                </a:tc>
                <a:tc>
                  <a:txBody>
                    <a:bodyPr/>
                    <a:lstStyle/>
                    <a:p>
                      <a:pPr algn="l" rtl="0" fontAlgn="b"/>
                      <a:r>
                        <a:rPr lang="en-GB" sz="1100" u="none" strike="noStrike">
                          <a:effectLst/>
                        </a:rPr>
                        <a:t>REGION OF BANJA LUKA</a:t>
                      </a:r>
                    </a:p>
                  </a:txBody>
                  <a:tcPr marL="7919" marR="7919" marT="7919" marB="0" anchor="b"/>
                </a:tc>
                <a:tc rowSpan="7">
                  <a:txBody>
                    <a:bodyPr/>
                    <a:lstStyle/>
                    <a:p>
                      <a:pPr algn="ctr" rtl="0" fontAlgn="ctr"/>
                      <a:r>
                        <a:rPr lang="en-GB" sz="1100" b="1" u="none" strike="noStrike">
                          <a:effectLst/>
                        </a:rPr>
                        <a:t>418</a:t>
                      </a:r>
                    </a:p>
                  </a:txBody>
                  <a:tcPr marL="7919" marR="7919" marT="7919" marB="0" anchor="ctr"/>
                </a:tc>
                <a:tc>
                  <a:txBody>
                    <a:bodyPr/>
                    <a:lstStyle/>
                    <a:p>
                      <a:pPr algn="r" rtl="0" fontAlgn="ctr"/>
                      <a:r>
                        <a:rPr lang="en-GB" sz="1100" b="0" i="0" u="none" strike="noStrike">
                          <a:solidFill>
                            <a:srgbClr val="717171"/>
                          </a:solidFill>
                          <a:effectLst/>
                          <a:latin typeface="Arial"/>
                        </a:rPr>
                        <a:t>455,968</a:t>
                      </a:r>
                    </a:p>
                  </a:txBody>
                  <a:tcPr marL="9525" marR="9525" marT="9525" marB="0" anchor="ctr"/>
                </a:tc>
                <a:tc>
                  <a:txBody>
                    <a:bodyPr/>
                    <a:lstStyle/>
                    <a:p>
                      <a:pPr algn="r" rtl="0" fontAlgn="b"/>
                      <a:r>
                        <a:rPr lang="en-GB" sz="1100" b="0" i="0" u="none" strike="noStrike">
                          <a:solidFill>
                            <a:srgbClr val="717171"/>
                          </a:solidFill>
                          <a:effectLst/>
                          <a:latin typeface="Arial"/>
                        </a:rPr>
                        <a:t>0.451478</a:t>
                      </a:r>
                    </a:p>
                  </a:txBody>
                  <a:tcPr marL="9525" marR="9525" marT="9525" marB="0" anchor="b"/>
                </a:tc>
                <a:tc>
                  <a:txBody>
                    <a:bodyPr/>
                    <a:lstStyle/>
                    <a:p>
                      <a:pPr algn="r" rtl="0" fontAlgn="b"/>
                      <a:r>
                        <a:rPr lang="en-GB" sz="1100" b="0" i="0" u="none" strike="noStrike">
                          <a:solidFill>
                            <a:srgbClr val="717171"/>
                          </a:solidFill>
                          <a:effectLst/>
                          <a:latin typeface="Arial"/>
                        </a:rPr>
                        <a:t>188</a:t>
                      </a:r>
                    </a:p>
                  </a:txBody>
                  <a:tcPr marL="9525" marR="9525" marT="9525" marB="0" anchor="b"/>
                </a:tc>
                <a:extLst>
                  <a:ext uri="{0D108BD9-81ED-4DB2-BD59-A6C34878D82A}">
                    <a16:rowId xmlns:a16="http://schemas.microsoft.com/office/drawing/2014/main" val="10012"/>
                  </a:ext>
                </a:extLst>
              </a:tr>
              <a:tr h="135350">
                <a:tc vMerge="1">
                  <a:txBody>
                    <a:bodyPr/>
                    <a:lstStyle/>
                    <a:p>
                      <a:endParaRPr lang="bs-Latn-BA"/>
                    </a:p>
                  </a:txBody>
                  <a:tcPr/>
                </a:tc>
                <a:tc>
                  <a:txBody>
                    <a:bodyPr/>
                    <a:lstStyle/>
                    <a:p>
                      <a:pPr algn="l" rtl="0" fontAlgn="b"/>
                      <a:r>
                        <a:rPr lang="en-GB" sz="1100" u="none" strike="noStrike">
                          <a:effectLst/>
                        </a:rPr>
                        <a:t>DOBOJ REGION</a:t>
                      </a:r>
                    </a:p>
                  </a:txBody>
                  <a:tcPr marL="7919" marR="7919" marT="7919" marB="0" anchor="b"/>
                </a:tc>
                <a:tc vMerge="1">
                  <a:txBody>
                    <a:bodyPr/>
                    <a:lstStyle/>
                    <a:p>
                      <a:endParaRPr lang="bs-Latn-BA"/>
                    </a:p>
                  </a:txBody>
                  <a:tcPr/>
                </a:tc>
                <a:tc>
                  <a:txBody>
                    <a:bodyPr/>
                    <a:lstStyle/>
                    <a:p>
                      <a:pPr algn="r" rtl="0" fontAlgn="ctr"/>
                      <a:r>
                        <a:rPr lang="en-GB" sz="1100" b="0" i="0" u="none" strike="noStrike">
                          <a:solidFill>
                            <a:srgbClr val="717171"/>
                          </a:solidFill>
                          <a:effectLst/>
                          <a:latin typeface="Arial"/>
                        </a:rPr>
                        <a:t>178,521</a:t>
                      </a:r>
                    </a:p>
                  </a:txBody>
                  <a:tcPr marL="9525" marR="9525" marT="9525" marB="0" anchor="ctr"/>
                </a:tc>
                <a:tc>
                  <a:txBody>
                    <a:bodyPr/>
                    <a:lstStyle/>
                    <a:p>
                      <a:pPr algn="r" rtl="0" fontAlgn="b"/>
                      <a:r>
                        <a:rPr lang="en-GB" sz="1100" b="0" i="0" u="none" strike="noStrike">
                          <a:solidFill>
                            <a:srgbClr val="717171"/>
                          </a:solidFill>
                          <a:effectLst/>
                          <a:latin typeface="Arial"/>
                        </a:rPr>
                        <a:t>0.176763</a:t>
                      </a:r>
                    </a:p>
                  </a:txBody>
                  <a:tcPr marL="9525" marR="9525" marT="9525" marB="0" anchor="b"/>
                </a:tc>
                <a:tc>
                  <a:txBody>
                    <a:bodyPr/>
                    <a:lstStyle/>
                    <a:p>
                      <a:pPr algn="r" rtl="0" fontAlgn="b"/>
                      <a:r>
                        <a:rPr lang="en-GB" sz="1100" b="0" i="0" u="none" strike="noStrike">
                          <a:solidFill>
                            <a:srgbClr val="717171"/>
                          </a:solidFill>
                          <a:effectLst/>
                          <a:latin typeface="Arial"/>
                        </a:rPr>
                        <a:t>74</a:t>
                      </a:r>
                    </a:p>
                  </a:txBody>
                  <a:tcPr marL="9525" marR="9525" marT="9525" marB="0" anchor="b"/>
                </a:tc>
                <a:extLst>
                  <a:ext uri="{0D108BD9-81ED-4DB2-BD59-A6C34878D82A}">
                    <a16:rowId xmlns:a16="http://schemas.microsoft.com/office/drawing/2014/main" val="10013"/>
                  </a:ext>
                </a:extLst>
              </a:tr>
              <a:tr h="135350">
                <a:tc vMerge="1">
                  <a:txBody>
                    <a:bodyPr/>
                    <a:lstStyle/>
                    <a:p>
                      <a:endParaRPr lang="bs-Latn-BA"/>
                    </a:p>
                  </a:txBody>
                  <a:tcPr/>
                </a:tc>
                <a:tc>
                  <a:txBody>
                    <a:bodyPr/>
                    <a:lstStyle/>
                    <a:p>
                      <a:pPr algn="l" rtl="0" fontAlgn="b"/>
                      <a:r>
                        <a:rPr lang="en-GB" sz="1100" u="none" strike="noStrike">
                          <a:effectLst/>
                        </a:rPr>
                        <a:t>BIJELJINA REGION</a:t>
                      </a:r>
                    </a:p>
                  </a:txBody>
                  <a:tcPr marL="7919" marR="7919" marT="7919" marB="0" anchor="b"/>
                </a:tc>
                <a:tc vMerge="1">
                  <a:txBody>
                    <a:bodyPr/>
                    <a:lstStyle/>
                    <a:p>
                      <a:endParaRPr lang="bs-Latn-BA"/>
                    </a:p>
                  </a:txBody>
                  <a:tcPr/>
                </a:tc>
                <a:tc>
                  <a:txBody>
                    <a:bodyPr/>
                    <a:lstStyle/>
                    <a:p>
                      <a:pPr algn="r" rtl="0" fontAlgn="ctr"/>
                      <a:r>
                        <a:rPr lang="en-GB" sz="1100" b="0" i="0" u="none" strike="noStrike">
                          <a:solidFill>
                            <a:srgbClr val="717171"/>
                          </a:solidFill>
                          <a:effectLst/>
                          <a:latin typeface="Arial"/>
                        </a:rPr>
                        <a:t>113,817</a:t>
                      </a:r>
                    </a:p>
                  </a:txBody>
                  <a:tcPr marL="9525" marR="9525" marT="9525" marB="0" anchor="ctr"/>
                </a:tc>
                <a:tc>
                  <a:txBody>
                    <a:bodyPr/>
                    <a:lstStyle/>
                    <a:p>
                      <a:pPr algn="r" rtl="0" fontAlgn="b"/>
                      <a:r>
                        <a:rPr lang="en-GB" sz="1100" b="0" i="0" u="none" strike="noStrike">
                          <a:solidFill>
                            <a:srgbClr val="717171"/>
                          </a:solidFill>
                          <a:effectLst/>
                          <a:latin typeface="Arial"/>
                        </a:rPr>
                        <a:t>0.112696</a:t>
                      </a:r>
                    </a:p>
                  </a:txBody>
                  <a:tcPr marL="9525" marR="9525" marT="9525" marB="0" anchor="b"/>
                </a:tc>
                <a:tc>
                  <a:txBody>
                    <a:bodyPr/>
                    <a:lstStyle/>
                    <a:p>
                      <a:pPr algn="r" rtl="0" fontAlgn="b"/>
                      <a:r>
                        <a:rPr lang="en-GB" sz="1100" b="0" i="0" u="none" strike="noStrike">
                          <a:solidFill>
                            <a:srgbClr val="717171"/>
                          </a:solidFill>
                          <a:effectLst/>
                          <a:latin typeface="Arial"/>
                        </a:rPr>
                        <a:t>47</a:t>
                      </a:r>
                    </a:p>
                  </a:txBody>
                  <a:tcPr marL="9525" marR="9525" marT="9525" marB="0" anchor="b"/>
                </a:tc>
                <a:extLst>
                  <a:ext uri="{0D108BD9-81ED-4DB2-BD59-A6C34878D82A}">
                    <a16:rowId xmlns:a16="http://schemas.microsoft.com/office/drawing/2014/main" val="10014"/>
                  </a:ext>
                </a:extLst>
              </a:tr>
              <a:tr h="135350">
                <a:tc vMerge="1">
                  <a:txBody>
                    <a:bodyPr/>
                    <a:lstStyle/>
                    <a:p>
                      <a:endParaRPr lang="bs-Latn-BA"/>
                    </a:p>
                  </a:txBody>
                  <a:tcPr/>
                </a:tc>
                <a:tc>
                  <a:txBody>
                    <a:bodyPr/>
                    <a:lstStyle/>
                    <a:p>
                      <a:pPr algn="l" rtl="0" fontAlgn="b"/>
                      <a:r>
                        <a:rPr lang="en-GB" sz="1100" u="none" strike="noStrike">
                          <a:effectLst/>
                        </a:rPr>
                        <a:t>ISTOČNO SARAJEVO REGION</a:t>
                      </a:r>
                    </a:p>
                  </a:txBody>
                  <a:tcPr marL="7919" marR="7919" marT="7919" marB="0" anchor="b"/>
                </a:tc>
                <a:tc vMerge="1">
                  <a:txBody>
                    <a:bodyPr/>
                    <a:lstStyle/>
                    <a:p>
                      <a:endParaRPr lang="bs-Latn-BA"/>
                    </a:p>
                  </a:txBody>
                  <a:tcPr/>
                </a:tc>
                <a:tc>
                  <a:txBody>
                    <a:bodyPr/>
                    <a:lstStyle/>
                    <a:p>
                      <a:pPr algn="r" rtl="0" fontAlgn="ctr"/>
                      <a:r>
                        <a:rPr lang="en-GB" sz="1100" b="0" i="0" u="none" strike="noStrike">
                          <a:solidFill>
                            <a:srgbClr val="717171"/>
                          </a:solidFill>
                          <a:effectLst/>
                          <a:latin typeface="Arial"/>
                        </a:rPr>
                        <a:t>79,808</a:t>
                      </a:r>
                    </a:p>
                  </a:txBody>
                  <a:tcPr marL="9525" marR="9525" marT="9525" marB="0" anchor="ctr"/>
                </a:tc>
                <a:tc>
                  <a:txBody>
                    <a:bodyPr/>
                    <a:lstStyle/>
                    <a:p>
                      <a:pPr algn="r" rtl="0" fontAlgn="b"/>
                      <a:r>
                        <a:rPr lang="en-GB" sz="1100" b="0" i="0" u="none" strike="noStrike">
                          <a:solidFill>
                            <a:srgbClr val="717171"/>
                          </a:solidFill>
                          <a:effectLst/>
                          <a:latin typeface="Arial"/>
                        </a:rPr>
                        <a:t>0.079022</a:t>
                      </a:r>
                    </a:p>
                  </a:txBody>
                  <a:tcPr marL="9525" marR="9525" marT="9525" marB="0" anchor="b"/>
                </a:tc>
                <a:tc>
                  <a:txBody>
                    <a:bodyPr/>
                    <a:lstStyle/>
                    <a:p>
                      <a:pPr algn="r" rtl="0" fontAlgn="b"/>
                      <a:r>
                        <a:rPr lang="en-GB" sz="1100" b="0" i="0" u="none" strike="noStrike">
                          <a:solidFill>
                            <a:srgbClr val="717171"/>
                          </a:solidFill>
                          <a:effectLst/>
                          <a:latin typeface="Arial"/>
                        </a:rPr>
                        <a:t>33</a:t>
                      </a:r>
                    </a:p>
                  </a:txBody>
                  <a:tcPr marL="9525" marR="9525" marT="9525" marB="0" anchor="b"/>
                </a:tc>
                <a:extLst>
                  <a:ext uri="{0D108BD9-81ED-4DB2-BD59-A6C34878D82A}">
                    <a16:rowId xmlns:a16="http://schemas.microsoft.com/office/drawing/2014/main" val="10015"/>
                  </a:ext>
                </a:extLst>
              </a:tr>
              <a:tr h="135350">
                <a:tc vMerge="1">
                  <a:txBody>
                    <a:bodyPr/>
                    <a:lstStyle/>
                    <a:p>
                      <a:endParaRPr lang="bs-Latn-BA"/>
                    </a:p>
                  </a:txBody>
                  <a:tcPr/>
                </a:tc>
                <a:tc>
                  <a:txBody>
                    <a:bodyPr/>
                    <a:lstStyle/>
                    <a:p>
                      <a:pPr algn="l" rtl="0" fontAlgn="b"/>
                      <a:r>
                        <a:rPr lang="en-GB" sz="1100" u="none" strike="noStrike">
                          <a:effectLst/>
                        </a:rPr>
                        <a:t>ZVORNIK REGION</a:t>
                      </a:r>
                    </a:p>
                  </a:txBody>
                  <a:tcPr marL="7919" marR="7919" marT="7919" marB="0" anchor="b"/>
                </a:tc>
                <a:tc vMerge="1">
                  <a:txBody>
                    <a:bodyPr/>
                    <a:lstStyle/>
                    <a:p>
                      <a:endParaRPr lang="bs-Latn-BA"/>
                    </a:p>
                  </a:txBody>
                  <a:tcPr/>
                </a:tc>
                <a:tc>
                  <a:txBody>
                    <a:bodyPr/>
                    <a:lstStyle/>
                    <a:p>
                      <a:pPr algn="r" rtl="0" fontAlgn="ctr"/>
                      <a:r>
                        <a:rPr lang="en-GB" sz="1100" b="0" i="0" u="none" strike="noStrike">
                          <a:solidFill>
                            <a:srgbClr val="717171"/>
                          </a:solidFill>
                          <a:effectLst/>
                          <a:latin typeface="Arial"/>
                        </a:rPr>
                        <a:t>89,365</a:t>
                      </a:r>
                    </a:p>
                  </a:txBody>
                  <a:tcPr marL="9525" marR="9525" marT="9525" marB="0" anchor="ctr"/>
                </a:tc>
                <a:tc>
                  <a:txBody>
                    <a:bodyPr/>
                    <a:lstStyle/>
                    <a:p>
                      <a:pPr algn="r" rtl="0" fontAlgn="b"/>
                      <a:r>
                        <a:rPr lang="en-GB" sz="1100" b="0" i="0" u="none" strike="noStrike">
                          <a:solidFill>
                            <a:srgbClr val="717171"/>
                          </a:solidFill>
                          <a:effectLst/>
                          <a:latin typeface="Arial"/>
                        </a:rPr>
                        <a:t>0.088485</a:t>
                      </a:r>
                    </a:p>
                  </a:txBody>
                  <a:tcPr marL="9525" marR="9525" marT="9525" marB="0" anchor="b"/>
                </a:tc>
                <a:tc>
                  <a:txBody>
                    <a:bodyPr/>
                    <a:lstStyle/>
                    <a:p>
                      <a:pPr algn="r" rtl="0" fontAlgn="b"/>
                      <a:r>
                        <a:rPr lang="en-GB" sz="1100" b="0" i="0" u="none" strike="noStrike">
                          <a:solidFill>
                            <a:srgbClr val="717171"/>
                          </a:solidFill>
                          <a:effectLst/>
                          <a:latin typeface="Arial"/>
                        </a:rPr>
                        <a:t>38</a:t>
                      </a:r>
                    </a:p>
                  </a:txBody>
                  <a:tcPr marL="9525" marR="9525" marT="9525" marB="0" anchor="b"/>
                </a:tc>
                <a:extLst>
                  <a:ext uri="{0D108BD9-81ED-4DB2-BD59-A6C34878D82A}">
                    <a16:rowId xmlns:a16="http://schemas.microsoft.com/office/drawing/2014/main" val="10016"/>
                  </a:ext>
                </a:extLst>
              </a:tr>
              <a:tr h="135350">
                <a:tc vMerge="1">
                  <a:txBody>
                    <a:bodyPr/>
                    <a:lstStyle/>
                    <a:p>
                      <a:endParaRPr lang="bs-Latn-BA"/>
                    </a:p>
                  </a:txBody>
                  <a:tcPr/>
                </a:tc>
                <a:tc>
                  <a:txBody>
                    <a:bodyPr/>
                    <a:lstStyle/>
                    <a:p>
                      <a:pPr algn="l" rtl="0" fontAlgn="b"/>
                      <a:r>
                        <a:rPr lang="en-GB" sz="1100" u="none" strike="noStrike">
                          <a:effectLst/>
                        </a:rPr>
                        <a:t>REGION EAST HERZEGOVINA</a:t>
                      </a:r>
                    </a:p>
                  </a:txBody>
                  <a:tcPr marL="7919" marR="7919" marT="7919" marB="0" anchor="b"/>
                </a:tc>
                <a:tc vMerge="1">
                  <a:txBody>
                    <a:bodyPr/>
                    <a:lstStyle/>
                    <a:p>
                      <a:endParaRPr lang="bs-Latn-BA"/>
                    </a:p>
                  </a:txBody>
                  <a:tcPr/>
                </a:tc>
                <a:tc>
                  <a:txBody>
                    <a:bodyPr/>
                    <a:lstStyle/>
                    <a:p>
                      <a:pPr algn="r" rtl="0" fontAlgn="ctr"/>
                      <a:r>
                        <a:rPr lang="en-GB" sz="1100" b="0" i="0" u="none" strike="noStrike">
                          <a:solidFill>
                            <a:srgbClr val="717171"/>
                          </a:solidFill>
                          <a:effectLst/>
                          <a:latin typeface="Arial"/>
                        </a:rPr>
                        <a:t>92,467</a:t>
                      </a:r>
                    </a:p>
                  </a:txBody>
                  <a:tcPr marL="9525" marR="9525" marT="9525" marB="0" anchor="ctr"/>
                </a:tc>
                <a:tc>
                  <a:txBody>
                    <a:bodyPr/>
                    <a:lstStyle/>
                    <a:p>
                      <a:pPr algn="r" rtl="0" fontAlgn="b"/>
                      <a:r>
                        <a:rPr lang="en-GB" sz="1100" b="0" i="0" u="none" strike="noStrike">
                          <a:solidFill>
                            <a:srgbClr val="717171"/>
                          </a:solidFill>
                          <a:effectLst/>
                          <a:latin typeface="Arial"/>
                        </a:rPr>
                        <a:t>0.091556</a:t>
                      </a:r>
                    </a:p>
                  </a:txBody>
                  <a:tcPr marL="9525" marR="9525" marT="9525" marB="0" anchor="b"/>
                </a:tc>
                <a:tc>
                  <a:txBody>
                    <a:bodyPr/>
                    <a:lstStyle/>
                    <a:p>
                      <a:pPr algn="r" rtl="0" fontAlgn="b"/>
                      <a:r>
                        <a:rPr lang="en-GB" sz="1100" b="0" i="0" u="none" strike="noStrike">
                          <a:solidFill>
                            <a:srgbClr val="717171"/>
                          </a:solidFill>
                          <a:effectLst/>
                          <a:latin typeface="Arial"/>
                        </a:rPr>
                        <a:t>38</a:t>
                      </a:r>
                    </a:p>
                  </a:txBody>
                  <a:tcPr marL="9525" marR="9525" marT="9525" marB="0" anchor="b"/>
                </a:tc>
                <a:extLst>
                  <a:ext uri="{0D108BD9-81ED-4DB2-BD59-A6C34878D82A}">
                    <a16:rowId xmlns:a16="http://schemas.microsoft.com/office/drawing/2014/main" val="10017"/>
                  </a:ext>
                </a:extLst>
              </a:tr>
              <a:tr h="135350">
                <a:tc>
                  <a:txBody>
                    <a:bodyPr/>
                    <a:lstStyle/>
                    <a:p>
                      <a:pPr algn="l" rtl="0" fontAlgn="ctr"/>
                      <a:endParaRPr lang="bs-Latn-BA" sz="1100" b="1" i="0" u="none" strike="noStrike" dirty="0">
                        <a:solidFill>
                          <a:srgbClr val="000000"/>
                        </a:solidFill>
                        <a:effectLst/>
                        <a:latin typeface="+mn-lt"/>
                      </a:endParaRPr>
                    </a:p>
                  </a:txBody>
                  <a:tcPr marL="7919" marR="7919" marT="7919" marB="0" anchor="ctr"/>
                </a:tc>
                <a:tc>
                  <a:txBody>
                    <a:bodyPr/>
                    <a:lstStyle/>
                    <a:p>
                      <a:pPr algn="l" rtl="0" fontAlgn="b"/>
                      <a:r>
                        <a:rPr lang="en-GB" sz="1100" b="1" u="none" strike="noStrike">
                          <a:effectLst/>
                        </a:rPr>
                        <a:t>REPUBLIKA SRPSKA</a:t>
                      </a:r>
                    </a:p>
                  </a:txBody>
                  <a:tcPr marL="7919" marR="7919" marT="7919" marB="0" anchor="b"/>
                </a:tc>
                <a:tc vMerge="1">
                  <a:txBody>
                    <a:bodyPr/>
                    <a:lstStyle/>
                    <a:p>
                      <a:endParaRPr lang="bs-Latn-BA"/>
                    </a:p>
                  </a:txBody>
                  <a:tcPr/>
                </a:tc>
                <a:tc>
                  <a:txBody>
                    <a:bodyPr/>
                    <a:lstStyle/>
                    <a:p>
                      <a:pPr algn="r" rtl="0" fontAlgn="b"/>
                      <a:r>
                        <a:rPr lang="en-GB" sz="1100" b="1" i="0" u="none" strike="noStrike">
                          <a:solidFill>
                            <a:srgbClr val="717171"/>
                          </a:solidFill>
                          <a:effectLst/>
                          <a:latin typeface="Arial"/>
                        </a:rPr>
                        <a:t>1,009,946</a:t>
                      </a:r>
                    </a:p>
                  </a:txBody>
                  <a:tcPr marL="9525" marR="9525" marT="9525" marB="0" anchor="b"/>
                </a:tc>
                <a:tc>
                  <a:txBody>
                    <a:bodyPr/>
                    <a:lstStyle/>
                    <a:p>
                      <a:pPr algn="r" rtl="0" fontAlgn="b"/>
                      <a:r>
                        <a:rPr lang="en-GB" sz="1100" b="1" i="0" u="none" strike="noStrike">
                          <a:solidFill>
                            <a:srgbClr val="717171"/>
                          </a:solidFill>
                          <a:effectLst/>
                          <a:latin typeface="Arial"/>
                        </a:rPr>
                        <a:t>1</a:t>
                      </a:r>
                    </a:p>
                  </a:txBody>
                  <a:tcPr marL="9525" marR="9525" marT="9525" marB="0" anchor="b"/>
                </a:tc>
                <a:tc>
                  <a:txBody>
                    <a:bodyPr/>
                    <a:lstStyle/>
                    <a:p>
                      <a:pPr algn="r" rtl="0" fontAlgn="b"/>
                      <a:r>
                        <a:rPr lang="en-GB" sz="1100" b="1" i="0" u="none" strike="noStrike">
                          <a:solidFill>
                            <a:srgbClr val="717171"/>
                          </a:solidFill>
                          <a:effectLst/>
                          <a:latin typeface="Arial"/>
                        </a:rPr>
                        <a:t>418</a:t>
                      </a:r>
                    </a:p>
                  </a:txBody>
                  <a:tcPr marL="9525" marR="9525" marT="9525" marB="0" anchor="b"/>
                </a:tc>
                <a:extLst>
                  <a:ext uri="{0D108BD9-81ED-4DB2-BD59-A6C34878D82A}">
                    <a16:rowId xmlns:a16="http://schemas.microsoft.com/office/drawing/2014/main" val="10018"/>
                  </a:ext>
                </a:extLst>
              </a:tr>
              <a:tr h="135675">
                <a:tc>
                  <a:txBody>
                    <a:bodyPr/>
                    <a:lstStyle/>
                    <a:p>
                      <a:pPr algn="ctr" fontAlgn="ctr"/>
                      <a:r>
                        <a:rPr lang="en-GB" sz="1100" b="1" u="none" strike="noStrike">
                          <a:effectLst/>
                        </a:rPr>
                        <a:t>BD</a:t>
                      </a:r>
                    </a:p>
                  </a:txBody>
                  <a:tcPr marL="7919" marR="7919" marT="7919" marB="0" anchor="ctr"/>
                </a:tc>
                <a:tc>
                  <a:txBody>
                    <a:bodyPr/>
                    <a:lstStyle/>
                    <a:p>
                      <a:pPr algn="l" rtl="0" fontAlgn="b"/>
                      <a:r>
                        <a:rPr lang="en-GB" sz="1100" b="1" u="none" strike="noStrike">
                          <a:effectLst/>
                        </a:rPr>
                        <a:t>BDBiH</a:t>
                      </a:r>
                    </a:p>
                  </a:txBody>
                  <a:tcPr marL="7919" marR="7919" marT="7919" marB="0" anchor="b"/>
                </a:tc>
                <a:tc>
                  <a:txBody>
                    <a:bodyPr/>
                    <a:lstStyle/>
                    <a:p>
                      <a:pPr algn="ctr" fontAlgn="b"/>
                      <a:r>
                        <a:rPr lang="en-GB" sz="1100" b="1" u="none" strike="noStrike">
                          <a:effectLst/>
                        </a:rPr>
                        <a:t>28</a:t>
                      </a:r>
                    </a:p>
                  </a:txBody>
                  <a:tcPr marL="7919" marR="7919" marT="7919" marB="0" anchor="b"/>
                </a:tc>
                <a:tc>
                  <a:txBody>
                    <a:bodyPr/>
                    <a:lstStyle/>
                    <a:p>
                      <a:pPr algn="r" rtl="0" fontAlgn="ctr"/>
                      <a:r>
                        <a:rPr lang="en-GB" sz="1100" b="1" i="0" u="none" strike="noStrike">
                          <a:solidFill>
                            <a:srgbClr val="717171"/>
                          </a:solidFill>
                          <a:effectLst/>
                          <a:latin typeface="Arial"/>
                        </a:rPr>
                        <a:t>67,081</a:t>
                      </a:r>
                    </a:p>
                  </a:txBody>
                  <a:tcPr marL="9525" marR="9525" marT="9525" marB="0" anchor="ctr"/>
                </a:tc>
                <a:tc>
                  <a:txBody>
                    <a:bodyPr/>
                    <a:lstStyle/>
                    <a:p>
                      <a:pPr algn="r" rtl="0" fontAlgn="b"/>
                      <a:r>
                        <a:rPr lang="en-GB" sz="1100" b="1" i="0" u="none" strike="noStrike">
                          <a:solidFill>
                            <a:srgbClr val="717171"/>
                          </a:solidFill>
                          <a:effectLst/>
                          <a:latin typeface="Arial"/>
                        </a:rPr>
                        <a:t>1</a:t>
                      </a:r>
                    </a:p>
                  </a:txBody>
                  <a:tcPr marL="9525" marR="9525" marT="9525" marB="0" anchor="b"/>
                </a:tc>
                <a:tc>
                  <a:txBody>
                    <a:bodyPr/>
                    <a:lstStyle/>
                    <a:p>
                      <a:pPr algn="r" rtl="0" fontAlgn="ctr"/>
                      <a:r>
                        <a:rPr lang="en-GB" sz="1100" b="1" i="0" u="none" strike="noStrike" dirty="0">
                          <a:solidFill>
                            <a:srgbClr val="717171"/>
                          </a:solidFill>
                          <a:effectLst/>
                          <a:latin typeface="Arial"/>
                        </a:rPr>
                        <a:t>28</a:t>
                      </a:r>
                    </a:p>
                  </a:txBody>
                  <a:tcPr marL="9525" marR="9525" marT="9525" marB="0" anchor="ctr"/>
                </a:tc>
                <a:extLst>
                  <a:ext uri="{0D108BD9-81ED-4DB2-BD59-A6C34878D82A}">
                    <a16:rowId xmlns:a16="http://schemas.microsoft.com/office/drawing/2014/main" val="10019"/>
                  </a:ext>
                </a:extLst>
              </a:tr>
            </a:tbl>
          </a:graphicData>
        </a:graphic>
      </p:graphicFrame>
      <p:sp>
        <p:nvSpPr>
          <p:cNvPr id="9" name="Rectangle 8"/>
          <p:cNvSpPr/>
          <p:nvPr/>
        </p:nvSpPr>
        <p:spPr>
          <a:xfrm>
            <a:off x="8938192" y="641309"/>
            <a:ext cx="5859847" cy="3985706"/>
          </a:xfrm>
          <a:prstGeom prst="rect">
            <a:avLst/>
          </a:prstGeom>
        </p:spPr>
        <p:txBody>
          <a:bodyPr wrap="square">
            <a:spAutoFit/>
          </a:bodyPr>
          <a:lstStyle/>
          <a:p>
            <a:pPr marL="171450" indent="-171450" defTabSz="949325">
              <a:buFont typeface="Wingdings" panose="05000000000000000000" pitchFamily="2" charset="2"/>
              <a:buChar char="§"/>
            </a:pPr>
            <a:r>
              <a:rPr lang="en-GB" sz="1100" b="1" dirty="0"/>
              <a:t>Sample structure by gender:</a:t>
            </a:r>
          </a:p>
          <a:p>
            <a:pPr marL="171450" indent="-171450" defTabSz="949325">
              <a:buFont typeface="Wingdings" panose="05000000000000000000" pitchFamily="2" charset="2"/>
              <a:buChar char="§"/>
            </a:pPr>
            <a:endParaRPr lang="bs-Latn-BA" altLang="sr-Latn-RS" sz="1100" dirty="0"/>
          </a:p>
          <a:p>
            <a:pPr defTabSz="949325"/>
            <a:r>
              <a:rPr lang="en-GB" sz="1100" dirty="0"/>
              <a:t>Men 	48.5%</a:t>
            </a:r>
          </a:p>
          <a:p>
            <a:pPr defTabSz="949325"/>
            <a:r>
              <a:rPr lang="en-GB" sz="1100" dirty="0"/>
              <a:t>Women	51.5%</a:t>
            </a:r>
          </a:p>
          <a:p>
            <a:pPr marL="171450" indent="-171450" defTabSz="949325">
              <a:buFont typeface="Wingdings" panose="05000000000000000000" pitchFamily="2" charset="2"/>
              <a:buChar char="§"/>
            </a:pPr>
            <a:endParaRPr lang="bs-Latn-BA" altLang="sr-Latn-RS" sz="1100" dirty="0"/>
          </a:p>
          <a:p>
            <a:pPr marL="171450" indent="-171450" defTabSz="949325">
              <a:buFont typeface="Wingdings" panose="05000000000000000000" pitchFamily="2" charset="2"/>
              <a:buChar char="§"/>
            </a:pPr>
            <a:r>
              <a:rPr lang="en-GB" sz="1100" b="1" dirty="0"/>
              <a:t>Sample structure by age:</a:t>
            </a:r>
          </a:p>
          <a:p>
            <a:pPr defTabSz="949325"/>
            <a:endParaRPr lang="bs-Latn-BA" altLang="sr-Latn-RS" sz="1100" dirty="0"/>
          </a:p>
          <a:p>
            <a:pPr defTabSz="949325"/>
            <a:r>
              <a:rPr lang="en-GB" sz="1100" dirty="0"/>
              <a:t>18-34:	29.1%</a:t>
            </a:r>
          </a:p>
          <a:p>
            <a:pPr defTabSz="949325"/>
            <a:r>
              <a:rPr lang="en-GB" sz="1100" dirty="0"/>
              <a:t>35-49: 	26.5%</a:t>
            </a:r>
          </a:p>
          <a:p>
            <a:pPr defTabSz="949325"/>
            <a:r>
              <a:rPr lang="en-GB" sz="1100" dirty="0"/>
              <a:t>50-64:	26.7%</a:t>
            </a:r>
          </a:p>
          <a:p>
            <a:pPr defTabSz="949325"/>
            <a:r>
              <a:rPr lang="en-GB" sz="1100" dirty="0"/>
              <a:t>65+:	17.7%</a:t>
            </a:r>
          </a:p>
          <a:p>
            <a:pPr marL="171450" indent="-171450" defTabSz="949325">
              <a:buFont typeface="Wingdings" panose="05000000000000000000" pitchFamily="2" charset="2"/>
              <a:buChar char="§"/>
            </a:pPr>
            <a:endParaRPr lang="bs-Latn-BA" altLang="sr-Latn-RS" sz="1100" dirty="0"/>
          </a:p>
          <a:p>
            <a:pPr marL="171450" indent="-171450" defTabSz="949325">
              <a:buFont typeface="Wingdings" panose="05000000000000000000" pitchFamily="2" charset="2"/>
              <a:buChar char="§"/>
            </a:pPr>
            <a:r>
              <a:rPr lang="en-GB" sz="1100" b="1" dirty="0"/>
              <a:t>Sample structure by ethnicity:</a:t>
            </a:r>
          </a:p>
          <a:p>
            <a:pPr marL="171450" indent="-171450" defTabSz="949325">
              <a:buFont typeface="Wingdings" panose="05000000000000000000" pitchFamily="2" charset="2"/>
              <a:buChar char="§"/>
            </a:pPr>
            <a:endParaRPr lang="bs-Latn-BA" altLang="sr-Latn-RS" sz="1100" dirty="0"/>
          </a:p>
          <a:p>
            <a:pPr marL="171450" indent="-171450" defTabSz="949325">
              <a:buFont typeface="Wingdings" panose="05000000000000000000" pitchFamily="2" charset="2"/>
              <a:buChar char="§"/>
            </a:pPr>
            <a:r>
              <a:rPr lang="en-GB" sz="1100" dirty="0" err="1"/>
              <a:t>Bosniaks</a:t>
            </a:r>
            <a:r>
              <a:rPr lang="en-GB" sz="1100" dirty="0"/>
              <a:t>:	50.4%</a:t>
            </a:r>
          </a:p>
          <a:p>
            <a:pPr marL="171450" indent="-171450" defTabSz="949325">
              <a:buFont typeface="Wingdings" panose="05000000000000000000" pitchFamily="2" charset="2"/>
              <a:buChar char="§"/>
            </a:pPr>
            <a:r>
              <a:rPr lang="en-GB" sz="1100" dirty="0"/>
              <a:t>Croats:	15.4%</a:t>
            </a:r>
          </a:p>
          <a:p>
            <a:pPr marL="171450" indent="-171450" defTabSz="949325">
              <a:buFont typeface="Wingdings" panose="05000000000000000000" pitchFamily="2" charset="2"/>
              <a:buChar char="§"/>
            </a:pPr>
            <a:r>
              <a:rPr lang="en-GB" sz="1100" dirty="0"/>
              <a:t>Serbs:	32.3%</a:t>
            </a:r>
          </a:p>
          <a:p>
            <a:pPr marL="171450" indent="-171450" defTabSz="949325">
              <a:buFont typeface="Wingdings" panose="05000000000000000000" pitchFamily="2" charset="2"/>
              <a:buChar char="§"/>
            </a:pPr>
            <a:r>
              <a:rPr lang="en-GB" sz="1100" dirty="0"/>
              <a:t>Other	1.9%</a:t>
            </a:r>
          </a:p>
          <a:p>
            <a:pPr marL="171450" indent="-171450" defTabSz="949325">
              <a:buFont typeface="Wingdings" panose="05000000000000000000" pitchFamily="2" charset="2"/>
              <a:buChar char="§"/>
            </a:pPr>
            <a:endParaRPr lang="bs-Latn-BA" altLang="sr-Latn-RS" sz="1100" dirty="0"/>
          </a:p>
          <a:p>
            <a:pPr marL="171450" indent="-171450" defTabSz="949325">
              <a:buFont typeface="Wingdings" panose="05000000000000000000" pitchFamily="2" charset="2"/>
              <a:buChar char="§"/>
            </a:pPr>
            <a:r>
              <a:rPr lang="en-GB" sz="1100" b="1" dirty="0"/>
              <a:t>Sample structure by type of settlement:</a:t>
            </a:r>
          </a:p>
          <a:p>
            <a:pPr defTabSz="949325"/>
            <a:endParaRPr lang="bs-Latn-BA" altLang="sr-Latn-RS" sz="1100" b="1" dirty="0"/>
          </a:p>
          <a:p>
            <a:pPr defTabSz="949325"/>
            <a:r>
              <a:rPr lang="en-GB" sz="1100" dirty="0"/>
              <a:t>urban	44%</a:t>
            </a:r>
          </a:p>
          <a:p>
            <a:pPr defTabSz="949325"/>
            <a:r>
              <a:rPr lang="bs-Latn-BA" sz="1100" dirty="0"/>
              <a:t>r</a:t>
            </a:r>
            <a:r>
              <a:rPr lang="en-GB" sz="1100" dirty="0" err="1"/>
              <a:t>ural</a:t>
            </a:r>
            <a:r>
              <a:rPr lang="en-GB" sz="1100" dirty="0"/>
              <a:t> areas 	56%</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38270"/>
            <a:ext cx="1445565" cy="271239"/>
          </a:xfrm>
          <a:prstGeom prst="rect">
            <a:avLst/>
          </a:prstGeom>
        </p:spPr>
      </p:pic>
      <p:sp>
        <p:nvSpPr>
          <p:cNvPr id="11" name="Title 15"/>
          <p:cNvSpPr txBox="1">
            <a:spLocks/>
          </p:cNvSpPr>
          <p:nvPr/>
        </p:nvSpPr>
        <p:spPr>
          <a:xfrm>
            <a:off x="1584430" y="221396"/>
            <a:ext cx="9773422" cy="369332"/>
          </a:xfrm>
          <a:prstGeom prst="rect">
            <a:avLst/>
          </a:prstGeom>
          <a:solidFill>
            <a:srgbClr val="F8B318"/>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cap="all">
                <a:solidFill>
                  <a:schemeClr val="tx1">
                    <a:lumMod val="85000"/>
                    <a:lumOff val="15000"/>
                  </a:schemeClr>
                </a:solidFill>
                <a:latin typeface="Arial" panose="020B0604020202020204" pitchFamily="34" charset="0"/>
                <a:cs typeface="Arial" panose="020B0604020202020204" pitchFamily="34" charset="0"/>
              </a:rPr>
              <a:t>METHODOLOGY</a:t>
            </a:r>
          </a:p>
        </p:txBody>
      </p:sp>
    </p:spTree>
    <p:extLst>
      <p:ext uri="{BB962C8B-B14F-4D97-AF65-F5344CB8AC3E}">
        <p14:creationId xmlns:p14="http://schemas.microsoft.com/office/powerpoint/2010/main" val="42817991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446661" y="2061559"/>
            <a:ext cx="9962865" cy="1754326"/>
          </a:xfrm>
          <a:prstGeom prst="rect">
            <a:avLst/>
          </a:prstGeom>
          <a:noFill/>
        </p:spPr>
        <p:txBody>
          <a:bodyPr wrap="square" rtlCol="0" anchor="ctr">
            <a:spAutoFit/>
          </a:bodyPr>
          <a:lstStyle/>
          <a:p>
            <a:r>
              <a:rPr lang="en-GB" sz="3600" b="1" dirty="0">
                <a:latin typeface="Arial" panose="020B0604020202020204" pitchFamily="34" charset="0"/>
                <a:cs typeface="Arial" panose="020B0604020202020204" pitchFamily="34" charset="0"/>
              </a:rPr>
              <a:t>COMPARATIVE VIEW </a:t>
            </a:r>
          </a:p>
          <a:p>
            <a:r>
              <a:rPr lang="en-GB" sz="3600" b="1" dirty="0">
                <a:latin typeface="Arial" panose="020B0604020202020204" pitchFamily="34" charset="0"/>
                <a:cs typeface="Arial" panose="020B0604020202020204" pitchFamily="34" charset="0"/>
              </a:rPr>
              <a:t>OF THE FINDINGS FROM </a:t>
            </a:r>
            <a:endParaRPr lang="bs-Latn-BA" sz="3600" b="1" dirty="0">
              <a:latin typeface="Arial" panose="020B0604020202020204" pitchFamily="34" charset="0"/>
              <a:cs typeface="Arial" panose="020B0604020202020204" pitchFamily="34" charset="0"/>
            </a:endParaRPr>
          </a:p>
          <a:p>
            <a:r>
              <a:rPr lang="en-GB" sz="3600" b="1" dirty="0">
                <a:latin typeface="Arial" panose="020B0604020202020204" pitchFamily="34" charset="0"/>
                <a:cs typeface="Arial" panose="020B0604020202020204" pitchFamily="34" charset="0"/>
              </a:rPr>
              <a:t>2023, 2024 AND 2025 </a:t>
            </a:r>
          </a:p>
        </p:txBody>
      </p:sp>
      <p:sp>
        <p:nvSpPr>
          <p:cNvPr id="5" name="Freeform 2"/>
          <p:cNvSpPr>
            <a:spLocks noChangeArrowheads="1"/>
          </p:cNvSpPr>
          <p:nvPr/>
        </p:nvSpPr>
        <p:spPr bwMode="auto">
          <a:xfrm>
            <a:off x="8197418" y="1820637"/>
            <a:ext cx="2954995" cy="2650202"/>
          </a:xfrm>
          <a:custGeom>
            <a:avLst/>
            <a:gdLst>
              <a:gd name="T0" fmla="*/ 652 w 10502"/>
              <a:gd name="T1" fmla="*/ 9859 h 10512"/>
              <a:gd name="T2" fmla="*/ 652 w 10502"/>
              <a:gd name="T3" fmla="*/ 8395 h 10512"/>
              <a:gd name="T4" fmla="*/ 4150 w 10502"/>
              <a:gd name="T5" fmla="*/ 4895 h 10512"/>
              <a:gd name="T6" fmla="*/ 5778 w 10502"/>
              <a:gd name="T7" fmla="*/ 6234 h 10512"/>
              <a:gd name="T8" fmla="*/ 8642 w 10502"/>
              <a:gd name="T9" fmla="*/ 3359 h 10512"/>
              <a:gd name="T10" fmla="*/ 8642 w 10502"/>
              <a:gd name="T11" fmla="*/ 3774 h 10512"/>
              <a:gd name="T12" fmla="*/ 9294 w 10502"/>
              <a:gd name="T13" fmla="*/ 3774 h 10512"/>
              <a:gd name="T14" fmla="*/ 9294 w 10502"/>
              <a:gd name="T15" fmla="*/ 2575 h 10512"/>
              <a:gd name="T16" fmla="*/ 9294 w 10502"/>
              <a:gd name="T17" fmla="*/ 2575 h 10512"/>
              <a:gd name="T18" fmla="*/ 9294 w 10502"/>
              <a:gd name="T19" fmla="*/ 2257 h 10512"/>
              <a:gd name="T20" fmla="*/ 7770 w 10502"/>
              <a:gd name="T21" fmla="*/ 2257 h 10512"/>
              <a:gd name="T22" fmla="*/ 7770 w 10502"/>
              <a:gd name="T23" fmla="*/ 2902 h 10512"/>
              <a:gd name="T24" fmla="*/ 8183 w 10502"/>
              <a:gd name="T25" fmla="*/ 2902 h 10512"/>
              <a:gd name="T26" fmla="*/ 5734 w 10502"/>
              <a:gd name="T27" fmla="*/ 5360 h 10512"/>
              <a:gd name="T28" fmla="*/ 4106 w 10502"/>
              <a:gd name="T29" fmla="*/ 4021 h 10512"/>
              <a:gd name="T30" fmla="*/ 652 w 10502"/>
              <a:gd name="T31" fmla="*/ 7477 h 10512"/>
              <a:gd name="T32" fmla="*/ 652 w 10502"/>
              <a:gd name="T33" fmla="*/ 0 h 10512"/>
              <a:gd name="T34" fmla="*/ 0 w 10502"/>
              <a:gd name="T35" fmla="*/ 0 h 10512"/>
              <a:gd name="T36" fmla="*/ 0 w 10502"/>
              <a:gd name="T37" fmla="*/ 8245 h 10512"/>
              <a:gd name="T38" fmla="*/ 0 w 10502"/>
              <a:gd name="T39" fmla="*/ 8245 h 10512"/>
              <a:gd name="T40" fmla="*/ 0 w 10502"/>
              <a:gd name="T41" fmla="*/ 8271 h 10512"/>
              <a:gd name="T42" fmla="*/ 0 w 10502"/>
              <a:gd name="T43" fmla="*/ 10511 h 10512"/>
              <a:gd name="T44" fmla="*/ 10501 w 10502"/>
              <a:gd name="T45" fmla="*/ 10511 h 10512"/>
              <a:gd name="T46" fmla="*/ 10501 w 10502"/>
              <a:gd name="T47" fmla="*/ 9859 h 10512"/>
              <a:gd name="T48" fmla="*/ 652 w 10502"/>
              <a:gd name="T49" fmla="*/ 9859 h 10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02" h="10512">
                <a:moveTo>
                  <a:pt x="652" y="9859"/>
                </a:moveTo>
                <a:lnTo>
                  <a:pt x="652" y="8395"/>
                </a:lnTo>
                <a:lnTo>
                  <a:pt x="4150" y="4895"/>
                </a:lnTo>
                <a:lnTo>
                  <a:pt x="5778" y="6234"/>
                </a:lnTo>
                <a:lnTo>
                  <a:pt x="8642" y="3359"/>
                </a:lnTo>
                <a:lnTo>
                  <a:pt x="8642" y="3774"/>
                </a:lnTo>
                <a:lnTo>
                  <a:pt x="9294" y="3774"/>
                </a:lnTo>
                <a:lnTo>
                  <a:pt x="9294" y="2575"/>
                </a:lnTo>
                <a:lnTo>
                  <a:pt x="9294" y="2575"/>
                </a:lnTo>
                <a:lnTo>
                  <a:pt x="9294" y="2257"/>
                </a:lnTo>
                <a:lnTo>
                  <a:pt x="7770" y="2257"/>
                </a:lnTo>
                <a:lnTo>
                  <a:pt x="7770" y="2902"/>
                </a:lnTo>
                <a:lnTo>
                  <a:pt x="8183" y="2902"/>
                </a:lnTo>
                <a:lnTo>
                  <a:pt x="5734" y="5360"/>
                </a:lnTo>
                <a:lnTo>
                  <a:pt x="4106" y="4021"/>
                </a:lnTo>
                <a:lnTo>
                  <a:pt x="652" y="7477"/>
                </a:lnTo>
                <a:lnTo>
                  <a:pt x="652" y="0"/>
                </a:lnTo>
                <a:lnTo>
                  <a:pt x="0" y="0"/>
                </a:lnTo>
                <a:lnTo>
                  <a:pt x="0" y="8245"/>
                </a:lnTo>
                <a:lnTo>
                  <a:pt x="0" y="8245"/>
                </a:lnTo>
                <a:lnTo>
                  <a:pt x="0" y="8271"/>
                </a:lnTo>
                <a:lnTo>
                  <a:pt x="0" y="10511"/>
                </a:lnTo>
                <a:lnTo>
                  <a:pt x="10501" y="10511"/>
                </a:lnTo>
                <a:lnTo>
                  <a:pt x="10501" y="9859"/>
                </a:lnTo>
                <a:lnTo>
                  <a:pt x="652" y="9859"/>
                </a:lnTo>
              </a:path>
            </a:pathLst>
          </a:custGeom>
          <a:solidFill>
            <a:schemeClr val="accent1"/>
          </a:solidFill>
          <a:ln>
            <a:noFill/>
          </a:ln>
          <a:effectLst/>
        </p:spPr>
        <p:txBody>
          <a:bodyPr wrap="none" anchor="ctr"/>
          <a:lstStyle/>
          <a:p>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spTree>
    <p:extLst>
      <p:ext uri="{BB962C8B-B14F-4D97-AF65-F5344CB8AC3E}">
        <p14:creationId xmlns:p14="http://schemas.microsoft.com/office/powerpoint/2010/main" val="508563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graphicFrame>
        <p:nvGraphicFramePr>
          <p:cNvPr id="7" name="Group 88"/>
          <p:cNvGraphicFramePr>
            <a:graphicFrameLocks noGrp="1"/>
          </p:cNvGraphicFramePr>
          <p:nvPr>
            <p:custDataLst>
              <p:tags r:id="rId1"/>
            </p:custDataLst>
            <p:extLst>
              <p:ext uri="{D42A27DB-BD31-4B8C-83A1-F6EECF244321}">
                <p14:modId xmlns:p14="http://schemas.microsoft.com/office/powerpoint/2010/main" val="4006003379"/>
              </p:ext>
            </p:extLst>
          </p:nvPr>
        </p:nvGraphicFramePr>
        <p:xfrm>
          <a:off x="947251" y="650030"/>
          <a:ext cx="3658978" cy="5343273"/>
        </p:xfrm>
        <a:graphic>
          <a:graphicData uri="http://schemas.openxmlformats.org/drawingml/2006/table">
            <a:tbl>
              <a:tblPr/>
              <a:tblGrid>
                <a:gridCol w="1540934">
                  <a:extLst>
                    <a:ext uri="{9D8B030D-6E8A-4147-A177-3AD203B41FA5}">
                      <a16:colId xmlns:a16="http://schemas.microsoft.com/office/drawing/2014/main" val="20000"/>
                    </a:ext>
                  </a:extLst>
                </a:gridCol>
                <a:gridCol w="800195">
                  <a:extLst>
                    <a:ext uri="{9D8B030D-6E8A-4147-A177-3AD203B41FA5}">
                      <a16:colId xmlns:a16="http://schemas.microsoft.com/office/drawing/2014/main" val="20001"/>
                    </a:ext>
                  </a:extLst>
                </a:gridCol>
                <a:gridCol w="657978">
                  <a:extLst>
                    <a:ext uri="{9D8B030D-6E8A-4147-A177-3AD203B41FA5}">
                      <a16:colId xmlns:a16="http://schemas.microsoft.com/office/drawing/2014/main" val="20002"/>
                    </a:ext>
                  </a:extLst>
                </a:gridCol>
                <a:gridCol w="659871">
                  <a:extLst>
                    <a:ext uri="{9D8B030D-6E8A-4147-A177-3AD203B41FA5}">
                      <a16:colId xmlns:a16="http://schemas.microsoft.com/office/drawing/2014/main" val="20003"/>
                    </a:ext>
                  </a:extLst>
                </a:gridCol>
              </a:tblGrid>
              <a:tr h="380069">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t" latinLnBrk="0" hangingPunct="0">
                        <a:lnSpc>
                          <a:spcPct val="100000"/>
                        </a:lnSpc>
                        <a:spcBef>
                          <a:spcPct val="25000"/>
                        </a:spcBef>
                        <a:spcAft>
                          <a:spcPct val="0"/>
                        </a:spcAft>
                        <a:buClrTx/>
                        <a:buSzTx/>
                        <a:buFont typeface="Verdana" pitchFamily="34" charset="0"/>
                        <a:buNone/>
                        <a:tabLst/>
                      </a:pPr>
                      <a:endParaRPr kumimoji="0" lang="en-US" altLang="en-US" sz="800" b="1" i="0" u="none" strike="noStrike" cap="none" normalizeH="0" baseline="0" dirty="0">
                        <a:ln>
                          <a:noFill/>
                        </a:ln>
                        <a:solidFill>
                          <a:srgbClr val="717171"/>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base" latinLnBrk="0" hangingPunct="0">
                        <a:lnSpc>
                          <a:spcPct val="100000"/>
                        </a:lnSpc>
                        <a:spcBef>
                          <a:spcPct val="20000"/>
                        </a:spcBef>
                        <a:spcAft>
                          <a:spcPct val="0"/>
                        </a:spcAft>
                        <a:buClrTx/>
                        <a:buSzTx/>
                        <a:buFont typeface="Verdana" pitchFamily="34" charset="0"/>
                        <a:buNone/>
                        <a:tabLst/>
                      </a:pPr>
                      <a:r>
                        <a:rPr kumimoji="0" lang="en-GB" sz="800" b="1" i="0" u="none" strike="noStrike" cap="none" normalizeH="0" baseline="0">
                          <a:ln>
                            <a:noFill/>
                          </a:ln>
                          <a:solidFill>
                            <a:srgbClr val="FFFFFF"/>
                          </a:solidFill>
                          <a:effectLst/>
                          <a:latin typeface="Arial" panose="020B0604020202020204" pitchFamily="34" charset="0"/>
                          <a:cs typeface="Arial" panose="020B0604020202020204" pitchFamily="34" charset="0"/>
                        </a:rPr>
                        <a:t>2025</a:t>
                      </a:r>
                    </a:p>
                  </a:txBody>
                  <a:tcPr marL="134112" marR="134112" marT="100546" marB="100546"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base" latinLnBrk="0" hangingPunct="0">
                        <a:lnSpc>
                          <a:spcPct val="100000"/>
                        </a:lnSpc>
                        <a:spcBef>
                          <a:spcPct val="20000"/>
                        </a:spcBef>
                        <a:spcAft>
                          <a:spcPct val="0"/>
                        </a:spcAft>
                        <a:buClrTx/>
                        <a:buSzTx/>
                        <a:buFont typeface="Verdana" pitchFamily="34" charset="0"/>
                        <a:buNone/>
                        <a:tabLst/>
                      </a:pPr>
                      <a:r>
                        <a:rPr kumimoji="0" lang="en-GB" sz="800" b="1" i="0" u="none" strike="noStrike" cap="none" normalizeH="0" baseline="0">
                          <a:ln>
                            <a:noFill/>
                          </a:ln>
                          <a:solidFill>
                            <a:srgbClr val="FFFFFF"/>
                          </a:solidFill>
                          <a:effectLst/>
                          <a:latin typeface="Arial" panose="020B0604020202020204" pitchFamily="34" charset="0"/>
                          <a:cs typeface="Arial" panose="020B0604020202020204" pitchFamily="34" charset="0"/>
                        </a:rPr>
                        <a:t>2024</a:t>
                      </a:r>
                    </a:p>
                  </a:txBody>
                  <a:tcPr marL="134112" marR="134112" marT="100546" marB="100546"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base" latinLnBrk="0" hangingPunct="0">
                        <a:lnSpc>
                          <a:spcPct val="100000"/>
                        </a:lnSpc>
                        <a:spcBef>
                          <a:spcPct val="20000"/>
                        </a:spcBef>
                        <a:spcAft>
                          <a:spcPct val="0"/>
                        </a:spcAft>
                        <a:buClrTx/>
                        <a:buSzTx/>
                        <a:buFont typeface="Verdana" pitchFamily="34" charset="0"/>
                        <a:buNone/>
                        <a:tabLst/>
                      </a:pPr>
                      <a:r>
                        <a:rPr kumimoji="0" lang="en-GB" sz="800" b="1" i="0" u="none" strike="noStrike" cap="none" normalizeH="0" baseline="0">
                          <a:ln>
                            <a:noFill/>
                          </a:ln>
                          <a:solidFill>
                            <a:srgbClr val="FFFFFF"/>
                          </a:solidFill>
                          <a:effectLst/>
                          <a:latin typeface="Arial" panose="020B0604020202020204" pitchFamily="34" charset="0"/>
                          <a:cs typeface="Arial" panose="020B0604020202020204" pitchFamily="34" charset="0"/>
                        </a:rPr>
                        <a:t>2023</a:t>
                      </a:r>
                    </a:p>
                  </a:txBody>
                  <a:tcPr marL="134112" marR="134112" marT="100546" marB="100546"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0"/>
                  </a:ext>
                </a:extLst>
              </a:tr>
              <a:tr h="317926">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rgbClr val="333333"/>
                          </a:solidFill>
                          <a:effectLst/>
                          <a:latin typeface="Arial" panose="020B0604020202020204" pitchFamily="34" charset="0"/>
                          <a:cs typeface="Arial" panose="020B0604020202020204" pitchFamily="34" charset="0"/>
                        </a:rPr>
                        <a:t>BOSNIA AND HERZEGOVINA</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t" latinLnBrk="0" hangingPunct="0">
                        <a:lnSpc>
                          <a:spcPct val="100000"/>
                        </a:lnSpc>
                        <a:spcBef>
                          <a:spcPct val="0"/>
                        </a:spcBef>
                        <a:spcAft>
                          <a:spcPct val="0"/>
                        </a:spcAft>
                        <a:buClrTx/>
                        <a:buSzTx/>
                        <a:buFont typeface="Verdana" pitchFamily="34" charset="0"/>
                        <a:buNone/>
                        <a:tabLst/>
                      </a:pPr>
                      <a:r>
                        <a:rPr kumimoji="0" lang="en-GB" sz="800" b="1" i="0" u="none" strike="noStrike" cap="none" normalizeH="0" baseline="0">
                          <a:ln>
                            <a:noFill/>
                          </a:ln>
                          <a:solidFill>
                            <a:srgbClr val="FFFFFF"/>
                          </a:solidFill>
                          <a:effectLst/>
                          <a:latin typeface="Arial" panose="020B0604020202020204" pitchFamily="34" charset="0"/>
                          <a:cs typeface="Arial" panose="020B0604020202020204" pitchFamily="34" charset="0"/>
                        </a:rPr>
                        <a:t>N=1200</a:t>
                      </a:r>
                    </a:p>
                  </a:txBody>
                  <a:tcPr marL="135467" marR="135467" marT="101562" marB="10156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t" latinLnBrk="0" hangingPunct="0">
                        <a:lnSpc>
                          <a:spcPct val="100000"/>
                        </a:lnSpc>
                        <a:spcBef>
                          <a:spcPct val="0"/>
                        </a:spcBef>
                        <a:spcAft>
                          <a:spcPct val="0"/>
                        </a:spcAft>
                        <a:buClrTx/>
                        <a:buSzTx/>
                        <a:buFont typeface="Verdana" pitchFamily="34" charset="0"/>
                        <a:buNone/>
                        <a:tabLst/>
                      </a:pPr>
                      <a:r>
                        <a:rPr kumimoji="0" lang="en-GB" sz="800" b="1" i="0" u="none" strike="noStrike" cap="none" normalizeH="0" baseline="0">
                          <a:ln>
                            <a:noFill/>
                          </a:ln>
                          <a:solidFill>
                            <a:srgbClr val="FFFFFF"/>
                          </a:solidFill>
                          <a:effectLst/>
                          <a:latin typeface="Arial" panose="020B0604020202020204" pitchFamily="34" charset="0"/>
                          <a:cs typeface="Arial" panose="020B0604020202020204" pitchFamily="34" charset="0"/>
                        </a:rPr>
                        <a:t>N=1200</a:t>
                      </a:r>
                    </a:p>
                  </a:txBody>
                  <a:tcPr marL="135467" marR="135467" marT="101562" marB="10156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t" latinLnBrk="0" hangingPunct="0">
                        <a:lnSpc>
                          <a:spcPct val="100000"/>
                        </a:lnSpc>
                        <a:spcBef>
                          <a:spcPct val="0"/>
                        </a:spcBef>
                        <a:spcAft>
                          <a:spcPct val="0"/>
                        </a:spcAft>
                        <a:buClrTx/>
                        <a:buSzTx/>
                        <a:buFont typeface="Verdana" pitchFamily="34" charset="0"/>
                        <a:buNone/>
                        <a:tabLst/>
                      </a:pPr>
                      <a:r>
                        <a:rPr kumimoji="0" lang="en-GB" sz="800" b="1" i="0" u="none" strike="noStrike" cap="none" normalizeH="0" baseline="0">
                          <a:ln>
                            <a:noFill/>
                          </a:ln>
                          <a:solidFill>
                            <a:srgbClr val="FFFFFF"/>
                          </a:solidFill>
                          <a:effectLst/>
                          <a:latin typeface="Arial" panose="020B0604020202020204" pitchFamily="34" charset="0"/>
                          <a:cs typeface="Arial" panose="020B0604020202020204" pitchFamily="34" charset="0"/>
                        </a:rPr>
                        <a:t>N=1200</a:t>
                      </a:r>
                    </a:p>
                  </a:txBody>
                  <a:tcPr marL="135467" marR="135467" marT="101562" marB="10156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1"/>
                  </a:ext>
                </a:extLst>
              </a:tr>
              <a:tr h="33834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FBIH (N)</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754</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754</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754</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2"/>
                  </a:ext>
                </a:extLst>
              </a:tr>
              <a:tr h="33834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RS (N) </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418</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418</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418</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3"/>
                  </a:ext>
                </a:extLst>
              </a:tr>
              <a:tr h="33834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BRČKO DISTRICT (N)</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28</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28</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28</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4"/>
                  </a:ext>
                </a:extLst>
              </a:tr>
              <a:tr h="33834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City (%)</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44.0</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44.0</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44.0</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5"/>
                  </a:ext>
                </a:extLst>
              </a:tr>
              <a:tr h="33834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Village (%)</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56.0</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56.0</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56.0</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6"/>
                  </a:ext>
                </a:extLst>
              </a:tr>
              <a:tr h="33834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defRPr/>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Refuses to respond (%)</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0</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0</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0</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7"/>
                  </a:ext>
                </a:extLst>
              </a:tr>
              <a:tr h="338347">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ea typeface="Arial"/>
                          <a:cs typeface="Arial" panose="020B0604020202020204" pitchFamily="34" charset="0"/>
                        </a:rPr>
                        <a:t>Male(%)</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48.5</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48.5</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48.5</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8"/>
                  </a:ext>
                </a:extLst>
              </a:tr>
              <a:tr h="338347">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ea typeface="Arial"/>
                          <a:cs typeface="Arial" panose="020B0604020202020204" pitchFamily="34" charset="0"/>
                        </a:rPr>
                        <a:t>Female(%)</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51.5</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51.5</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51.5</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9"/>
                  </a:ext>
                </a:extLst>
              </a:tr>
              <a:tr h="33834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   18-34 (%)</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en-GB" sz="800" b="1" i="0" u="none" strike="noStrike">
                          <a:solidFill>
                            <a:schemeClr val="bg1"/>
                          </a:solidFill>
                          <a:effectLst/>
                          <a:latin typeface="Arial" panose="020B0604020202020204" pitchFamily="34" charset="0"/>
                          <a:ea typeface="Arial"/>
                          <a:cs typeface="Arial" panose="020B0604020202020204" pitchFamily="34" charset="0"/>
                        </a:rPr>
                        <a:t>29.1</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ea typeface="Arial"/>
                          <a:cs typeface="Arial" panose="020B0604020202020204" pitchFamily="34" charset="0"/>
                        </a:rPr>
                        <a:t>29.1</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ea typeface="Arial"/>
                          <a:cs typeface="Arial" panose="020B0604020202020204" pitchFamily="34" charset="0"/>
                        </a:rPr>
                        <a:t>29.1</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0"/>
                  </a:ext>
                </a:extLst>
              </a:tr>
              <a:tr h="33834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   35-49 (%)</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en-GB" sz="800" b="1" i="0" u="none" strike="noStrike">
                          <a:solidFill>
                            <a:schemeClr val="bg1"/>
                          </a:solidFill>
                          <a:effectLst/>
                          <a:latin typeface="Arial" panose="020B0604020202020204" pitchFamily="34" charset="0"/>
                          <a:ea typeface="Arial"/>
                          <a:cs typeface="Arial" panose="020B0604020202020204" pitchFamily="34" charset="0"/>
                        </a:rPr>
                        <a:t>26.5</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ea typeface="Arial"/>
                          <a:cs typeface="Arial" panose="020B0604020202020204" pitchFamily="34" charset="0"/>
                        </a:rPr>
                        <a:t>26.5</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ea typeface="Arial"/>
                          <a:cs typeface="Arial" panose="020B0604020202020204" pitchFamily="34" charset="0"/>
                        </a:rPr>
                        <a:t>26.5</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1"/>
                  </a:ext>
                </a:extLst>
              </a:tr>
              <a:tr h="33834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50-64 (%)</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en-GB" sz="800" b="1" i="0" u="none" strike="noStrike">
                          <a:solidFill>
                            <a:schemeClr val="bg1"/>
                          </a:solidFill>
                          <a:effectLst/>
                          <a:latin typeface="Arial" panose="020B0604020202020204" pitchFamily="34" charset="0"/>
                          <a:ea typeface="Arial"/>
                          <a:cs typeface="Arial" panose="020B0604020202020204" pitchFamily="34" charset="0"/>
                        </a:rPr>
                        <a:t>26.7</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ea typeface="Arial"/>
                          <a:cs typeface="Arial" panose="020B0604020202020204" pitchFamily="34" charset="0"/>
                        </a:rPr>
                        <a:t>26.7</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ea typeface="Arial"/>
                          <a:cs typeface="Arial" panose="020B0604020202020204" pitchFamily="34" charset="0"/>
                        </a:rPr>
                        <a:t>26.7</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2"/>
                  </a:ext>
                </a:extLst>
              </a:tr>
              <a:tr h="33834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65+ (%)</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en-GB" sz="800" b="1" i="0" u="none" strike="noStrike">
                          <a:solidFill>
                            <a:schemeClr val="bg1"/>
                          </a:solidFill>
                          <a:effectLst/>
                          <a:latin typeface="Arial" panose="020B0604020202020204" pitchFamily="34" charset="0"/>
                          <a:ea typeface="Arial"/>
                          <a:cs typeface="Arial" panose="020B0604020202020204" pitchFamily="34" charset="0"/>
                        </a:rPr>
                        <a:t>17.7</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ea typeface="Arial"/>
                          <a:cs typeface="Arial" panose="020B0604020202020204" pitchFamily="34" charset="0"/>
                        </a:rPr>
                        <a:t>17.7</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ea typeface="Arial"/>
                          <a:cs typeface="Arial" panose="020B0604020202020204" pitchFamily="34" charset="0"/>
                        </a:rPr>
                        <a:t>17.7</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3"/>
                  </a:ext>
                </a:extLst>
              </a:tr>
              <a:tr h="33834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Refuses to respond (%)</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en-GB" sz="800" b="1" i="0" u="none" strike="noStrike">
                          <a:solidFill>
                            <a:schemeClr val="bg1"/>
                          </a:solidFill>
                          <a:effectLst/>
                          <a:latin typeface="Arial" panose="020B0604020202020204" pitchFamily="34" charset="0"/>
                          <a:ea typeface="Arial"/>
                          <a:cs typeface="Arial" panose="020B0604020202020204" pitchFamily="34" charset="0"/>
                        </a:rPr>
                        <a:t>0</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ea typeface="Arial"/>
                          <a:cs typeface="Arial" panose="020B0604020202020204" pitchFamily="34" charset="0"/>
                        </a:rPr>
                        <a:t>0</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ea typeface="Arial"/>
                          <a:cs typeface="Arial" panose="020B0604020202020204" pitchFamily="34" charset="0"/>
                        </a:rPr>
                        <a:t>0</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4"/>
                  </a:ext>
                </a:extLst>
              </a:tr>
              <a:tr h="0">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t" latinLnBrk="0" hangingPunct="0">
                        <a:lnSpc>
                          <a:spcPct val="0"/>
                        </a:lnSpc>
                        <a:spcBef>
                          <a:spcPct val="0"/>
                        </a:spcBef>
                        <a:spcAft>
                          <a:spcPct val="0"/>
                        </a:spcAft>
                        <a:buClrTx/>
                        <a:buSzTx/>
                        <a:buFont typeface="Verdana" pitchFamily="34" charset="0"/>
                        <a:buNone/>
                        <a:tabLst/>
                      </a:pPr>
                      <a:endParaRPr kumimoji="0" lang="bg-BG" altLang="en-US" sz="1000" b="1" i="0" u="none" strike="noStrike" cap="none" normalizeH="0" baseline="0" dirty="0">
                        <a:ln>
                          <a:noFill/>
                        </a:ln>
                        <a:solidFill>
                          <a:srgbClr val="666666"/>
                        </a:solidFill>
                        <a:effectLst/>
                        <a:latin typeface="+mn-lt"/>
                      </a:endParaRPr>
                    </a:p>
                  </a:txBody>
                  <a:tcPr marL="0" marR="0" marT="0" marB="0"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1000" b="1"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10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10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0">
                <a:tc>
                  <a:txBody>
                    <a:bodyPr/>
                    <a:lstStyle/>
                    <a:p>
                      <a:pPr marL="0" marR="0" lvl="0" indent="0" algn="l" defTabSz="457200" rtl="0" eaLnBrk="0" fontAlgn="t" latinLnBrk="0" hangingPunct="0">
                        <a:lnSpc>
                          <a:spcPct val="0"/>
                        </a:lnSpc>
                        <a:spcBef>
                          <a:spcPct val="0"/>
                        </a:spcBef>
                        <a:spcAft>
                          <a:spcPct val="0"/>
                        </a:spcAft>
                        <a:buClrTx/>
                        <a:buSzTx/>
                        <a:buFont typeface="Verdana" pitchFamily="34" charset="0"/>
                        <a:buNone/>
                        <a:tabLst/>
                      </a:pPr>
                      <a:endParaRPr kumimoji="0" lang="bg-BG" altLang="en-US" sz="1000" b="1" i="0" u="none" strike="noStrike" cap="none" normalizeH="0" baseline="0" dirty="0">
                        <a:ln>
                          <a:noFill/>
                        </a:ln>
                        <a:solidFill>
                          <a:srgbClr val="666666"/>
                        </a:solidFill>
                        <a:effectLst/>
                        <a:latin typeface="Verdana" pitchFamily="34" charset="0"/>
                      </a:endParaRPr>
                    </a:p>
                  </a:txBody>
                  <a:tcPr marL="0" marR="0" marT="0" marB="0"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1000" b="1"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10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10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0">
                <a:tc>
                  <a:txBody>
                    <a:bodyPr/>
                    <a:lstStyle/>
                    <a:p>
                      <a:pPr marL="0" marR="0" lvl="0" indent="0" algn="l" defTabSz="457200" rtl="0" eaLnBrk="0" fontAlgn="t" latinLnBrk="0" hangingPunct="0">
                        <a:lnSpc>
                          <a:spcPct val="0"/>
                        </a:lnSpc>
                        <a:spcBef>
                          <a:spcPct val="0"/>
                        </a:spcBef>
                        <a:spcAft>
                          <a:spcPct val="0"/>
                        </a:spcAft>
                        <a:buClrTx/>
                        <a:buSzTx/>
                        <a:buFont typeface="Verdana" pitchFamily="34" charset="0"/>
                        <a:buNone/>
                        <a:tabLst/>
                      </a:pPr>
                      <a:endParaRPr kumimoji="0" lang="bg-BG" altLang="en-US" sz="1000" b="1" i="0" u="none" strike="noStrike" cap="none" normalizeH="0" baseline="0" dirty="0">
                        <a:ln>
                          <a:noFill/>
                        </a:ln>
                        <a:solidFill>
                          <a:srgbClr val="666666"/>
                        </a:solidFill>
                        <a:effectLst/>
                        <a:latin typeface="Verdana" pitchFamily="34" charset="0"/>
                      </a:endParaRPr>
                    </a:p>
                  </a:txBody>
                  <a:tcPr marL="0" marR="0" marT="0" marB="0"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1000" b="1"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10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10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bl>
          </a:graphicData>
        </a:graphic>
      </p:graphicFrame>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sp>
        <p:nvSpPr>
          <p:cNvPr id="8" name="Title 1"/>
          <p:cNvSpPr txBox="1">
            <a:spLocks/>
          </p:cNvSpPr>
          <p:nvPr/>
        </p:nvSpPr>
        <p:spPr>
          <a:xfrm>
            <a:off x="947251" y="100584"/>
            <a:ext cx="11244749" cy="511738"/>
          </a:xfrm>
          <a:prstGeom prst="rect">
            <a:avLst/>
          </a:prstGeom>
          <a:solidFill>
            <a:srgbClr val="F8B318"/>
          </a:solidFill>
        </p:spPr>
        <p:txBody>
          <a:bodyPr/>
          <a:lstStyle>
            <a:lvl1pPr algn="l" defTabSz="914400" rtl="0" eaLnBrk="1" latinLnBrk="0" hangingPunct="1">
              <a:spcBef>
                <a:spcPct val="0"/>
              </a:spcBef>
              <a:buNone/>
              <a:defRPr sz="2400" kern="1200">
                <a:solidFill>
                  <a:srgbClr val="333333"/>
                </a:solidFill>
                <a:latin typeface="+mj-lt"/>
                <a:ea typeface="+mj-ea"/>
                <a:cs typeface="+mj-cs"/>
              </a:defRPr>
            </a:lvl1pPr>
          </a:lstStyle>
          <a:p>
            <a:r>
              <a:rPr lang="en-GB" sz="2000">
                <a:solidFill>
                  <a:schemeClr val="tx1"/>
                </a:solidFill>
                <a:latin typeface="Arial" panose="020B0604020202020204" pitchFamily="34" charset="0"/>
                <a:cs typeface="Arial" panose="020B0604020202020204" pitchFamily="34" charset="0"/>
              </a:rPr>
              <a:t>Sociodemographic characteristics of the survey sample 2023, 2024, 2025</a:t>
            </a:r>
          </a:p>
        </p:txBody>
      </p:sp>
      <p:graphicFrame>
        <p:nvGraphicFramePr>
          <p:cNvPr id="9" name="Group 88"/>
          <p:cNvGraphicFramePr>
            <a:graphicFrameLocks noGrp="1"/>
          </p:cNvGraphicFramePr>
          <p:nvPr>
            <p:custDataLst>
              <p:tags r:id="rId2"/>
            </p:custDataLst>
            <p:extLst>
              <p:ext uri="{D42A27DB-BD31-4B8C-83A1-F6EECF244321}">
                <p14:modId xmlns:p14="http://schemas.microsoft.com/office/powerpoint/2010/main" val="697993532"/>
              </p:ext>
            </p:extLst>
          </p:nvPr>
        </p:nvGraphicFramePr>
        <p:xfrm>
          <a:off x="7985650" y="653142"/>
          <a:ext cx="3821117" cy="4586947"/>
        </p:xfrm>
        <a:graphic>
          <a:graphicData uri="http://schemas.openxmlformats.org/drawingml/2006/table">
            <a:tbl>
              <a:tblPr/>
              <a:tblGrid>
                <a:gridCol w="1565276">
                  <a:extLst>
                    <a:ext uri="{9D8B030D-6E8A-4147-A177-3AD203B41FA5}">
                      <a16:colId xmlns:a16="http://schemas.microsoft.com/office/drawing/2014/main" val="20000"/>
                    </a:ext>
                  </a:extLst>
                </a:gridCol>
                <a:gridCol w="751947">
                  <a:extLst>
                    <a:ext uri="{9D8B030D-6E8A-4147-A177-3AD203B41FA5}">
                      <a16:colId xmlns:a16="http://schemas.microsoft.com/office/drawing/2014/main" val="20001"/>
                    </a:ext>
                  </a:extLst>
                </a:gridCol>
                <a:gridCol w="751947">
                  <a:extLst>
                    <a:ext uri="{9D8B030D-6E8A-4147-A177-3AD203B41FA5}">
                      <a16:colId xmlns:a16="http://schemas.microsoft.com/office/drawing/2014/main" val="20002"/>
                    </a:ext>
                  </a:extLst>
                </a:gridCol>
                <a:gridCol w="751947">
                  <a:extLst>
                    <a:ext uri="{9D8B030D-6E8A-4147-A177-3AD203B41FA5}">
                      <a16:colId xmlns:a16="http://schemas.microsoft.com/office/drawing/2014/main" val="20003"/>
                    </a:ext>
                  </a:extLst>
                </a:gridCol>
              </a:tblGrid>
              <a:tr h="348472">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t" latinLnBrk="0" hangingPunct="0">
                        <a:lnSpc>
                          <a:spcPct val="100000"/>
                        </a:lnSpc>
                        <a:spcBef>
                          <a:spcPct val="25000"/>
                        </a:spcBef>
                        <a:spcAft>
                          <a:spcPct val="0"/>
                        </a:spcAft>
                        <a:buClrTx/>
                        <a:buSzTx/>
                        <a:buFont typeface="Verdana" pitchFamily="34" charset="0"/>
                        <a:buNone/>
                        <a:tabLst/>
                      </a:pPr>
                      <a:endParaRPr kumimoji="0" lang="en-US" altLang="en-US" sz="800" b="1" i="0"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base" latinLnBrk="0" hangingPunct="0">
                        <a:lnSpc>
                          <a:spcPct val="100000"/>
                        </a:lnSpc>
                        <a:spcBef>
                          <a:spcPct val="20000"/>
                        </a:spcBef>
                        <a:spcAft>
                          <a:spcPct val="0"/>
                        </a:spcAft>
                        <a:buClrTx/>
                        <a:buSzTx/>
                        <a:buFont typeface="Verdana" pitchFamily="34" charset="0"/>
                        <a:buNone/>
                        <a:tabLst/>
                      </a:pPr>
                      <a:r>
                        <a:rPr kumimoji="0" lang="en-GB" sz="800" b="1" i="0" u="none" strike="noStrike" cap="none" normalizeH="0" baseline="0">
                          <a:ln>
                            <a:noFill/>
                          </a:ln>
                          <a:solidFill>
                            <a:srgbClr val="FFFFFF"/>
                          </a:solidFill>
                          <a:effectLst/>
                          <a:latin typeface="Arial" panose="020B0604020202020204" pitchFamily="34" charset="0"/>
                          <a:cs typeface="Arial" panose="020B0604020202020204" pitchFamily="34" charset="0"/>
                        </a:rPr>
                        <a:t>2025</a:t>
                      </a:r>
                    </a:p>
                  </a:txBody>
                  <a:tcPr marL="134112" marR="134112" marT="100546" marB="100546"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base" latinLnBrk="0" hangingPunct="0">
                        <a:lnSpc>
                          <a:spcPct val="100000"/>
                        </a:lnSpc>
                        <a:spcBef>
                          <a:spcPct val="20000"/>
                        </a:spcBef>
                        <a:spcAft>
                          <a:spcPct val="0"/>
                        </a:spcAft>
                        <a:buClrTx/>
                        <a:buSzTx/>
                        <a:buFont typeface="Verdana" pitchFamily="34" charset="0"/>
                        <a:buNone/>
                        <a:tabLst/>
                      </a:pPr>
                      <a:r>
                        <a:rPr kumimoji="0" lang="en-GB" sz="800" b="1" i="0" u="none" strike="noStrike" cap="none" normalizeH="0" baseline="0">
                          <a:ln>
                            <a:noFill/>
                          </a:ln>
                          <a:solidFill>
                            <a:srgbClr val="FFFFFF"/>
                          </a:solidFill>
                          <a:effectLst/>
                          <a:latin typeface="Arial" panose="020B0604020202020204" pitchFamily="34" charset="0"/>
                          <a:cs typeface="Arial" panose="020B0604020202020204" pitchFamily="34" charset="0"/>
                        </a:rPr>
                        <a:t>2024</a:t>
                      </a:r>
                    </a:p>
                  </a:txBody>
                  <a:tcPr marL="134112" marR="134112" marT="100546" marB="100546"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base" latinLnBrk="0" hangingPunct="0">
                        <a:lnSpc>
                          <a:spcPct val="100000"/>
                        </a:lnSpc>
                        <a:spcBef>
                          <a:spcPct val="20000"/>
                        </a:spcBef>
                        <a:spcAft>
                          <a:spcPct val="0"/>
                        </a:spcAft>
                        <a:buClrTx/>
                        <a:buSzTx/>
                        <a:buFont typeface="Verdana" pitchFamily="34" charset="0"/>
                        <a:buNone/>
                        <a:tabLst/>
                      </a:pPr>
                      <a:r>
                        <a:rPr kumimoji="0" lang="en-GB" sz="800" b="1" i="0" u="none" strike="noStrike" cap="none" normalizeH="0" baseline="0">
                          <a:ln>
                            <a:noFill/>
                          </a:ln>
                          <a:solidFill>
                            <a:srgbClr val="FFFFFF"/>
                          </a:solidFill>
                          <a:effectLst/>
                          <a:latin typeface="Arial" panose="020B0604020202020204" pitchFamily="34" charset="0"/>
                          <a:cs typeface="Arial" panose="020B0604020202020204" pitchFamily="34" charset="0"/>
                        </a:rPr>
                        <a:t>2023</a:t>
                      </a:r>
                    </a:p>
                  </a:txBody>
                  <a:tcPr marL="134112" marR="134112" marT="100546" marB="100546"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0"/>
                  </a:ext>
                </a:extLst>
              </a:tr>
              <a:tr h="284716">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rgbClr val="333333"/>
                          </a:solidFill>
                          <a:effectLst/>
                          <a:latin typeface="Arial" panose="020B0604020202020204" pitchFamily="34" charset="0"/>
                          <a:cs typeface="Arial" panose="020B0604020202020204" pitchFamily="34" charset="0"/>
                        </a:rPr>
                        <a:t>BOSNIA AND HERZEGOVINA</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t" latinLnBrk="0" hangingPunct="0">
                        <a:lnSpc>
                          <a:spcPct val="100000"/>
                        </a:lnSpc>
                        <a:spcBef>
                          <a:spcPct val="0"/>
                        </a:spcBef>
                        <a:spcAft>
                          <a:spcPct val="0"/>
                        </a:spcAft>
                        <a:buClrTx/>
                        <a:buSzTx/>
                        <a:buFont typeface="Verdana" pitchFamily="34" charset="0"/>
                        <a:buNone/>
                        <a:tabLst/>
                      </a:pPr>
                      <a:r>
                        <a:rPr kumimoji="0" lang="en-GB" sz="800" b="1" i="0" u="none" strike="noStrike" cap="none" normalizeH="0" baseline="0">
                          <a:ln>
                            <a:noFill/>
                          </a:ln>
                          <a:solidFill>
                            <a:srgbClr val="FFFFFF"/>
                          </a:solidFill>
                          <a:effectLst/>
                          <a:latin typeface="Arial" panose="020B0604020202020204" pitchFamily="34" charset="0"/>
                          <a:cs typeface="Arial" panose="020B0604020202020204" pitchFamily="34" charset="0"/>
                        </a:rPr>
                        <a:t>N=1200</a:t>
                      </a:r>
                    </a:p>
                  </a:txBody>
                  <a:tcPr marL="135467" marR="135467" marT="101562" marB="10156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t" latinLnBrk="0" hangingPunct="0">
                        <a:lnSpc>
                          <a:spcPct val="100000"/>
                        </a:lnSpc>
                        <a:spcBef>
                          <a:spcPct val="0"/>
                        </a:spcBef>
                        <a:spcAft>
                          <a:spcPct val="0"/>
                        </a:spcAft>
                        <a:buClrTx/>
                        <a:buSzTx/>
                        <a:buFont typeface="Verdana" pitchFamily="34" charset="0"/>
                        <a:buNone/>
                        <a:tabLst/>
                      </a:pPr>
                      <a:r>
                        <a:rPr kumimoji="0" lang="en-GB" sz="800" b="1" i="0" u="none" strike="noStrike" cap="none" normalizeH="0" baseline="0">
                          <a:ln>
                            <a:noFill/>
                          </a:ln>
                          <a:solidFill>
                            <a:srgbClr val="FFFFFF"/>
                          </a:solidFill>
                          <a:effectLst/>
                          <a:latin typeface="Arial" panose="020B0604020202020204" pitchFamily="34" charset="0"/>
                          <a:cs typeface="Arial" panose="020B0604020202020204" pitchFamily="34" charset="0"/>
                        </a:rPr>
                        <a:t>N=1200</a:t>
                      </a:r>
                    </a:p>
                  </a:txBody>
                  <a:tcPr marL="135467" marR="135467" marT="101562" marB="10156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t" latinLnBrk="0" hangingPunct="0">
                        <a:lnSpc>
                          <a:spcPct val="100000"/>
                        </a:lnSpc>
                        <a:spcBef>
                          <a:spcPct val="0"/>
                        </a:spcBef>
                        <a:spcAft>
                          <a:spcPct val="0"/>
                        </a:spcAft>
                        <a:buClrTx/>
                        <a:buSzTx/>
                        <a:buFont typeface="Verdana" pitchFamily="34" charset="0"/>
                        <a:buNone/>
                        <a:tabLst/>
                      </a:pPr>
                      <a:r>
                        <a:rPr kumimoji="0" lang="en-GB" sz="800" b="1" i="0" u="none" strike="noStrike" cap="none" normalizeH="0" baseline="0">
                          <a:ln>
                            <a:noFill/>
                          </a:ln>
                          <a:solidFill>
                            <a:srgbClr val="FFFFFF"/>
                          </a:solidFill>
                          <a:effectLst/>
                          <a:latin typeface="Arial" panose="020B0604020202020204" pitchFamily="34" charset="0"/>
                          <a:cs typeface="Arial" panose="020B0604020202020204" pitchFamily="34" charset="0"/>
                        </a:rPr>
                        <a:t>N=1200</a:t>
                      </a:r>
                    </a:p>
                  </a:txBody>
                  <a:tcPr marL="135467" marR="135467" marT="101562" marB="10156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1"/>
                  </a:ext>
                </a:extLst>
              </a:tr>
              <a:tr h="310218">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No primary school completed (%)</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en-GB" sz="800" b="1" i="0" u="none" strike="noStrike">
                          <a:solidFill>
                            <a:schemeClr val="bg1"/>
                          </a:solidFill>
                          <a:effectLst/>
                          <a:latin typeface="Arial" panose="020B0604020202020204" pitchFamily="34" charset="0"/>
                          <a:ea typeface="Arial"/>
                          <a:cs typeface="Arial" panose="020B0604020202020204" pitchFamily="34" charset="0"/>
                        </a:rPr>
                        <a:t>0</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ea typeface="Arial"/>
                          <a:cs typeface="Arial" panose="020B0604020202020204" pitchFamily="34" charset="0"/>
                        </a:rPr>
                        <a:t>1.1</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ea typeface="Arial"/>
                          <a:cs typeface="Arial" panose="020B0604020202020204" pitchFamily="34" charset="0"/>
                        </a:rPr>
                        <a:t>0.6</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2"/>
                  </a:ext>
                </a:extLst>
              </a:tr>
              <a:tr h="310218">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Primary school (%)</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5.3</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ea typeface="Arial"/>
                          <a:cs typeface="Arial" panose="020B0604020202020204" pitchFamily="34" charset="0"/>
                        </a:rPr>
                        <a:t>10.6</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ea typeface="Arial"/>
                          <a:cs typeface="Arial" panose="020B0604020202020204" pitchFamily="34" charset="0"/>
                        </a:rPr>
                        <a:t>8.3</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3"/>
                  </a:ext>
                </a:extLst>
              </a:tr>
              <a:tr h="310218">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Secondary school (%)</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69.3</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ea typeface="Arial"/>
                          <a:cs typeface="Arial" panose="020B0604020202020204" pitchFamily="34" charset="0"/>
                        </a:rPr>
                        <a:t>64.7</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ea typeface="Arial"/>
                          <a:cs typeface="Arial" panose="020B0604020202020204" pitchFamily="34" charset="0"/>
                        </a:rPr>
                        <a:t>72.8</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4"/>
                  </a:ext>
                </a:extLst>
              </a:tr>
              <a:tr h="310218">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University (%)</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25.4</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ea typeface="Arial"/>
                          <a:cs typeface="Arial" panose="020B0604020202020204" pitchFamily="34" charset="0"/>
                        </a:rPr>
                        <a:t>23.6</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ea typeface="Arial"/>
                          <a:cs typeface="Arial" panose="020B0604020202020204" pitchFamily="34" charset="0"/>
                        </a:rPr>
                        <a:t>18.3</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5"/>
                  </a:ext>
                </a:extLst>
              </a:tr>
              <a:tr h="310218">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defRPr/>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Refuses to respond (%)</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en-GB" sz="800" b="1" i="0" u="none" strike="noStrike">
                          <a:solidFill>
                            <a:schemeClr val="bg1"/>
                          </a:solidFill>
                          <a:effectLst/>
                          <a:latin typeface="Arial" panose="020B0604020202020204" pitchFamily="34" charset="0"/>
                          <a:ea typeface="Arial"/>
                          <a:cs typeface="Arial" panose="020B0604020202020204" pitchFamily="34" charset="0"/>
                        </a:rPr>
                        <a:t>0</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ea typeface="Arial"/>
                          <a:cs typeface="Arial" panose="020B0604020202020204" pitchFamily="34" charset="0"/>
                        </a:rPr>
                        <a:t>0</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ea typeface="Arial"/>
                          <a:cs typeface="Arial" panose="020B0604020202020204" pitchFamily="34" charset="0"/>
                        </a:rPr>
                        <a:t>0</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6"/>
                  </a:ext>
                </a:extLst>
              </a:tr>
              <a:tr h="310218">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No income (%)</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6.2</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ea typeface="Arial"/>
                          <a:cs typeface="Arial" panose="020B0604020202020204" pitchFamily="34" charset="0"/>
                        </a:rPr>
                        <a:t>10.1</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ea typeface="Arial"/>
                          <a:cs typeface="Arial" panose="020B0604020202020204" pitchFamily="34" charset="0"/>
                        </a:rPr>
                        <a:t>8.7</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7"/>
                  </a:ext>
                </a:extLst>
              </a:tr>
              <a:tr h="310218">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1-300 KM (%)</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2.8</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ea typeface="Arial"/>
                          <a:cs typeface="Arial" panose="020B0604020202020204" pitchFamily="34" charset="0"/>
                        </a:rPr>
                        <a:t>16.2</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ea typeface="Arial"/>
                          <a:cs typeface="Arial" panose="020B0604020202020204" pitchFamily="34" charset="0"/>
                        </a:rPr>
                        <a:t>12.5</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8"/>
                  </a:ext>
                </a:extLst>
              </a:tr>
              <a:tr h="310218">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defRPr/>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301-700 KM (%)</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14.5</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ea typeface="Arial"/>
                          <a:cs typeface="Arial" panose="020B0604020202020204" pitchFamily="34" charset="0"/>
                        </a:rPr>
                        <a:t>17.7</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ea typeface="Arial"/>
                          <a:cs typeface="Arial" panose="020B0604020202020204" pitchFamily="34" charset="0"/>
                        </a:rPr>
                        <a:t>29.9</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9"/>
                  </a:ext>
                </a:extLst>
              </a:tr>
              <a:tr h="310218">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defRPr/>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701-1000 KM (%)</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21.7</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ea typeface="Arial"/>
                          <a:cs typeface="Arial" panose="020B0604020202020204" pitchFamily="34" charset="0"/>
                        </a:rPr>
                        <a:t>16.4</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ea typeface="Arial"/>
                          <a:cs typeface="Arial" panose="020B0604020202020204" pitchFamily="34" charset="0"/>
                        </a:rPr>
                        <a:t>20.1</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0"/>
                  </a:ext>
                </a:extLst>
              </a:tr>
              <a:tr h="310218">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defRPr/>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BAM 1001 and more (%)</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54.8</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ea typeface="Arial"/>
                          <a:cs typeface="Arial" panose="020B0604020202020204" pitchFamily="34" charset="0"/>
                        </a:rPr>
                        <a:t>39.6</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ea typeface="Arial"/>
                          <a:cs typeface="Arial" panose="020B0604020202020204" pitchFamily="34" charset="0"/>
                        </a:rPr>
                        <a:t>28.8</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1"/>
                  </a:ext>
                </a:extLst>
              </a:tr>
              <a:tr h="310218">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defRPr/>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Refuses to respond (%)</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r>
                        <a:rPr lang="en-GB" sz="800" b="1" i="0" u="none" strike="noStrike">
                          <a:solidFill>
                            <a:schemeClr val="bg1"/>
                          </a:solidFill>
                          <a:effectLst/>
                          <a:latin typeface="Arial" panose="020B0604020202020204" pitchFamily="34" charset="0"/>
                          <a:ea typeface="Arial"/>
                          <a:cs typeface="Arial" panose="020B0604020202020204" pitchFamily="34" charset="0"/>
                        </a:rPr>
                        <a:t>0</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ea typeface="Arial"/>
                          <a:cs typeface="Arial" panose="020B0604020202020204" pitchFamily="34" charset="0"/>
                        </a:rPr>
                        <a:t>0</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ea typeface="Arial"/>
                          <a:cs typeface="Arial" panose="020B0604020202020204" pitchFamily="34" charset="0"/>
                        </a:rPr>
                        <a:t>0</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2"/>
                  </a:ext>
                </a:extLst>
              </a:tr>
              <a:tr h="0">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t" latinLnBrk="0" hangingPunct="0">
                        <a:lnSpc>
                          <a:spcPct val="0"/>
                        </a:lnSpc>
                        <a:spcBef>
                          <a:spcPct val="0"/>
                        </a:spcBef>
                        <a:spcAft>
                          <a:spcPct val="0"/>
                        </a:spcAft>
                        <a:buClrTx/>
                        <a:buSzTx/>
                        <a:buFont typeface="Verdana" pitchFamily="34" charset="0"/>
                        <a:buNone/>
                        <a:tabLst/>
                      </a:pPr>
                      <a:endParaRPr kumimoji="0" lang="bg-BG" altLang="en-US" sz="800" b="1" i="0"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0" marR="0" marT="0" marB="0"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0">
                <a:tc>
                  <a:txBody>
                    <a:bodyPr/>
                    <a:lstStyle/>
                    <a:p>
                      <a:pPr marL="0" marR="0" lvl="0" indent="0" algn="l" defTabSz="457200" rtl="0" eaLnBrk="0" fontAlgn="t" latinLnBrk="0" hangingPunct="0">
                        <a:lnSpc>
                          <a:spcPct val="0"/>
                        </a:lnSpc>
                        <a:spcBef>
                          <a:spcPct val="0"/>
                        </a:spcBef>
                        <a:spcAft>
                          <a:spcPct val="0"/>
                        </a:spcAft>
                        <a:buClrTx/>
                        <a:buSzTx/>
                        <a:buFont typeface="Verdana" pitchFamily="34" charset="0"/>
                        <a:buNone/>
                        <a:tabLst/>
                      </a:pPr>
                      <a:endParaRPr kumimoji="0" lang="bg-BG" altLang="en-US" sz="800" b="1" i="0"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0" marR="0" marT="0" marB="0"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0">
                <a:tc>
                  <a:txBody>
                    <a:bodyPr/>
                    <a:lstStyle/>
                    <a:p>
                      <a:pPr marL="0" marR="0" lvl="0" indent="0" algn="l" defTabSz="457200" rtl="0" eaLnBrk="0" fontAlgn="t" latinLnBrk="0" hangingPunct="0">
                        <a:lnSpc>
                          <a:spcPct val="0"/>
                        </a:lnSpc>
                        <a:spcBef>
                          <a:spcPct val="0"/>
                        </a:spcBef>
                        <a:spcAft>
                          <a:spcPct val="0"/>
                        </a:spcAft>
                        <a:buClrTx/>
                        <a:buSzTx/>
                        <a:buFont typeface="Verdana" pitchFamily="34" charset="0"/>
                        <a:buNone/>
                        <a:tabLst/>
                      </a:pPr>
                      <a:endParaRPr kumimoji="0" lang="bg-BG" altLang="en-US" sz="800" b="1" i="0"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0" marR="0" marT="0" marB="0"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bl>
          </a:graphicData>
        </a:graphic>
      </p:graphicFrame>
      <p:graphicFrame>
        <p:nvGraphicFramePr>
          <p:cNvPr id="10" name="Group 88"/>
          <p:cNvGraphicFramePr>
            <a:graphicFrameLocks noGrp="1"/>
          </p:cNvGraphicFramePr>
          <p:nvPr>
            <p:custDataLst>
              <p:tags r:id="rId3"/>
            </p:custDataLst>
            <p:extLst>
              <p:ext uri="{D42A27DB-BD31-4B8C-83A1-F6EECF244321}">
                <p14:modId xmlns:p14="http://schemas.microsoft.com/office/powerpoint/2010/main" val="740360030"/>
              </p:ext>
            </p:extLst>
          </p:nvPr>
        </p:nvGraphicFramePr>
        <p:xfrm>
          <a:off x="4534113" y="659555"/>
          <a:ext cx="3488797" cy="4652038"/>
        </p:xfrm>
        <a:graphic>
          <a:graphicData uri="http://schemas.openxmlformats.org/drawingml/2006/table">
            <a:tbl>
              <a:tblPr/>
              <a:tblGrid>
                <a:gridCol w="1509184">
                  <a:extLst>
                    <a:ext uri="{9D8B030D-6E8A-4147-A177-3AD203B41FA5}">
                      <a16:colId xmlns:a16="http://schemas.microsoft.com/office/drawing/2014/main" val="20000"/>
                    </a:ext>
                  </a:extLst>
                </a:gridCol>
                <a:gridCol w="659871">
                  <a:extLst>
                    <a:ext uri="{9D8B030D-6E8A-4147-A177-3AD203B41FA5}">
                      <a16:colId xmlns:a16="http://schemas.microsoft.com/office/drawing/2014/main" val="20001"/>
                    </a:ext>
                  </a:extLst>
                </a:gridCol>
                <a:gridCol w="659871">
                  <a:extLst>
                    <a:ext uri="{9D8B030D-6E8A-4147-A177-3AD203B41FA5}">
                      <a16:colId xmlns:a16="http://schemas.microsoft.com/office/drawing/2014/main" val="20002"/>
                    </a:ext>
                  </a:extLst>
                </a:gridCol>
                <a:gridCol w="659871">
                  <a:extLst>
                    <a:ext uri="{9D8B030D-6E8A-4147-A177-3AD203B41FA5}">
                      <a16:colId xmlns:a16="http://schemas.microsoft.com/office/drawing/2014/main" val="20003"/>
                    </a:ext>
                  </a:extLst>
                </a:gridCol>
              </a:tblGrid>
              <a:tr h="380911">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t" latinLnBrk="0" hangingPunct="0">
                        <a:lnSpc>
                          <a:spcPct val="100000"/>
                        </a:lnSpc>
                        <a:spcBef>
                          <a:spcPct val="25000"/>
                        </a:spcBef>
                        <a:spcAft>
                          <a:spcPct val="0"/>
                        </a:spcAft>
                        <a:buClrTx/>
                        <a:buSzTx/>
                        <a:buFont typeface="Verdana" pitchFamily="34" charset="0"/>
                        <a:buNone/>
                        <a:tabLst/>
                      </a:pPr>
                      <a:endParaRPr kumimoji="0" lang="en-US" altLang="en-US" sz="800" b="1" i="0"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base" latinLnBrk="0" hangingPunct="0">
                        <a:lnSpc>
                          <a:spcPct val="100000"/>
                        </a:lnSpc>
                        <a:spcBef>
                          <a:spcPct val="20000"/>
                        </a:spcBef>
                        <a:spcAft>
                          <a:spcPct val="0"/>
                        </a:spcAft>
                        <a:buClrTx/>
                        <a:buSzTx/>
                        <a:buFont typeface="Verdana" pitchFamily="34" charset="0"/>
                        <a:buNone/>
                        <a:tabLst/>
                      </a:pPr>
                      <a:r>
                        <a:rPr kumimoji="0" lang="en-GB" sz="800" b="1" i="0" u="none" strike="noStrike" cap="none" normalizeH="0" baseline="0">
                          <a:ln>
                            <a:noFill/>
                          </a:ln>
                          <a:solidFill>
                            <a:srgbClr val="FFFFFF"/>
                          </a:solidFill>
                          <a:effectLst/>
                          <a:latin typeface="Arial" panose="020B0604020202020204" pitchFamily="34" charset="0"/>
                          <a:cs typeface="Arial" panose="020B0604020202020204" pitchFamily="34" charset="0"/>
                        </a:rPr>
                        <a:t>2025</a:t>
                      </a:r>
                    </a:p>
                  </a:txBody>
                  <a:tcPr marL="134112" marR="134112" marT="100546" marB="100546"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base" latinLnBrk="0" hangingPunct="0">
                        <a:lnSpc>
                          <a:spcPct val="100000"/>
                        </a:lnSpc>
                        <a:spcBef>
                          <a:spcPct val="20000"/>
                        </a:spcBef>
                        <a:spcAft>
                          <a:spcPct val="0"/>
                        </a:spcAft>
                        <a:buClrTx/>
                        <a:buSzTx/>
                        <a:buFont typeface="Verdana" pitchFamily="34" charset="0"/>
                        <a:buNone/>
                        <a:tabLst/>
                      </a:pPr>
                      <a:r>
                        <a:rPr kumimoji="0" lang="en-GB" sz="800" b="1" i="0" u="none" strike="noStrike" cap="none" normalizeH="0" baseline="0">
                          <a:ln>
                            <a:noFill/>
                          </a:ln>
                          <a:solidFill>
                            <a:srgbClr val="FFFFFF"/>
                          </a:solidFill>
                          <a:effectLst/>
                          <a:latin typeface="Arial" panose="020B0604020202020204" pitchFamily="34" charset="0"/>
                          <a:cs typeface="Arial" panose="020B0604020202020204" pitchFamily="34" charset="0"/>
                        </a:rPr>
                        <a:t>2024</a:t>
                      </a:r>
                    </a:p>
                  </a:txBody>
                  <a:tcPr marL="134112" marR="134112" marT="100546" marB="100546"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base" latinLnBrk="0" hangingPunct="0">
                        <a:lnSpc>
                          <a:spcPct val="100000"/>
                        </a:lnSpc>
                        <a:spcBef>
                          <a:spcPct val="20000"/>
                        </a:spcBef>
                        <a:spcAft>
                          <a:spcPct val="0"/>
                        </a:spcAft>
                        <a:buClrTx/>
                        <a:buSzTx/>
                        <a:buFont typeface="Verdana" pitchFamily="34" charset="0"/>
                        <a:buNone/>
                        <a:tabLst/>
                      </a:pPr>
                      <a:r>
                        <a:rPr kumimoji="0" lang="en-GB" sz="800" b="1" i="0" u="none" strike="noStrike" cap="none" normalizeH="0" baseline="0">
                          <a:ln>
                            <a:noFill/>
                          </a:ln>
                          <a:solidFill>
                            <a:srgbClr val="FFFFFF"/>
                          </a:solidFill>
                          <a:effectLst/>
                          <a:latin typeface="Arial" panose="020B0604020202020204" pitchFamily="34" charset="0"/>
                          <a:cs typeface="Arial" panose="020B0604020202020204" pitchFamily="34" charset="0"/>
                        </a:rPr>
                        <a:t>2023</a:t>
                      </a:r>
                    </a:p>
                  </a:txBody>
                  <a:tcPr marL="134112" marR="134112" marT="100546" marB="100546"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0"/>
                  </a:ext>
                </a:extLst>
              </a:tr>
              <a:tr h="328601">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rgbClr val="333333"/>
                          </a:solidFill>
                          <a:effectLst/>
                          <a:latin typeface="Arial" panose="020B0604020202020204" pitchFamily="34" charset="0"/>
                          <a:cs typeface="Arial" panose="020B0604020202020204" pitchFamily="34" charset="0"/>
                        </a:rPr>
                        <a:t>BOSNIA AND HERZEGOVINA</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t" latinLnBrk="0" hangingPunct="0">
                        <a:lnSpc>
                          <a:spcPct val="100000"/>
                        </a:lnSpc>
                        <a:spcBef>
                          <a:spcPct val="0"/>
                        </a:spcBef>
                        <a:spcAft>
                          <a:spcPct val="0"/>
                        </a:spcAft>
                        <a:buClrTx/>
                        <a:buSzTx/>
                        <a:buFont typeface="Verdana" pitchFamily="34" charset="0"/>
                        <a:buNone/>
                        <a:tabLst/>
                      </a:pPr>
                      <a:r>
                        <a:rPr kumimoji="0" lang="en-GB" sz="800" b="1" i="0" u="none" strike="noStrike" cap="none" normalizeH="0" baseline="0">
                          <a:ln>
                            <a:noFill/>
                          </a:ln>
                          <a:solidFill>
                            <a:srgbClr val="FFFFFF"/>
                          </a:solidFill>
                          <a:effectLst/>
                          <a:latin typeface="Arial" panose="020B0604020202020204" pitchFamily="34" charset="0"/>
                          <a:cs typeface="Arial" panose="020B0604020202020204" pitchFamily="34" charset="0"/>
                        </a:rPr>
                        <a:t>N=1200</a:t>
                      </a:r>
                    </a:p>
                  </a:txBody>
                  <a:tcPr marL="135467" marR="135467" marT="101562" marB="10156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t" latinLnBrk="0" hangingPunct="0">
                        <a:lnSpc>
                          <a:spcPct val="100000"/>
                        </a:lnSpc>
                        <a:spcBef>
                          <a:spcPct val="0"/>
                        </a:spcBef>
                        <a:spcAft>
                          <a:spcPct val="0"/>
                        </a:spcAft>
                        <a:buClrTx/>
                        <a:buSzTx/>
                        <a:buFont typeface="Verdana" pitchFamily="34" charset="0"/>
                        <a:buNone/>
                        <a:tabLst/>
                      </a:pPr>
                      <a:r>
                        <a:rPr kumimoji="0" lang="en-GB" sz="800" b="1" i="0" u="none" strike="noStrike" cap="none" normalizeH="0" baseline="0">
                          <a:ln>
                            <a:noFill/>
                          </a:ln>
                          <a:solidFill>
                            <a:srgbClr val="FFFFFF"/>
                          </a:solidFill>
                          <a:effectLst/>
                          <a:latin typeface="Arial" panose="020B0604020202020204" pitchFamily="34" charset="0"/>
                          <a:cs typeface="Arial" panose="020B0604020202020204" pitchFamily="34" charset="0"/>
                        </a:rPr>
                        <a:t>N=1200</a:t>
                      </a:r>
                    </a:p>
                  </a:txBody>
                  <a:tcPr marL="135467" marR="135467" marT="101562" marB="10156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t" latinLnBrk="0" hangingPunct="0">
                        <a:lnSpc>
                          <a:spcPct val="100000"/>
                        </a:lnSpc>
                        <a:spcBef>
                          <a:spcPct val="0"/>
                        </a:spcBef>
                        <a:spcAft>
                          <a:spcPct val="0"/>
                        </a:spcAft>
                        <a:buClrTx/>
                        <a:buSzTx/>
                        <a:buFont typeface="Verdana" pitchFamily="34" charset="0"/>
                        <a:buNone/>
                        <a:tabLst/>
                      </a:pPr>
                      <a:r>
                        <a:rPr kumimoji="0" lang="en-GB" sz="800" b="1" i="0" u="none" strike="noStrike" cap="none" normalizeH="0" baseline="0">
                          <a:ln>
                            <a:noFill/>
                          </a:ln>
                          <a:solidFill>
                            <a:srgbClr val="FFFFFF"/>
                          </a:solidFill>
                          <a:effectLst/>
                          <a:latin typeface="Arial" panose="020B0604020202020204" pitchFamily="34" charset="0"/>
                          <a:cs typeface="Arial" panose="020B0604020202020204" pitchFamily="34" charset="0"/>
                        </a:rPr>
                        <a:t>N=1200</a:t>
                      </a:r>
                    </a:p>
                  </a:txBody>
                  <a:tcPr marL="135467" marR="135467" marT="101562" marB="10156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1"/>
                  </a:ext>
                </a:extLst>
              </a:tr>
              <a:tr h="339096">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Employed (%)</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43.4</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ea typeface="Arial"/>
                          <a:cs typeface="Arial" panose="020B0604020202020204" pitchFamily="34" charset="0"/>
                        </a:rPr>
                        <a:t>42.6</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ea typeface="Arial"/>
                          <a:cs typeface="Arial" panose="020B0604020202020204" pitchFamily="34" charset="0"/>
                        </a:rPr>
                        <a:t>39.4</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2"/>
                  </a:ext>
                </a:extLst>
              </a:tr>
              <a:tr h="339096">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Student (%)</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7.2</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ea typeface="Arial"/>
                          <a:cs typeface="Arial" panose="020B0604020202020204" pitchFamily="34" charset="0"/>
                        </a:rPr>
                        <a:t>6.7</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ea typeface="Arial"/>
                          <a:cs typeface="Arial" panose="020B0604020202020204" pitchFamily="34" charset="0"/>
                        </a:rPr>
                        <a:t>7.0</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3"/>
                  </a:ext>
                </a:extLst>
              </a:tr>
              <a:tr h="339096">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Housewife (%)</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10.2</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ea typeface="Arial"/>
                          <a:cs typeface="Arial" panose="020B0604020202020204" pitchFamily="34" charset="0"/>
                        </a:rPr>
                        <a:t>10.7</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ea typeface="Arial"/>
                          <a:cs typeface="Arial" panose="020B0604020202020204" pitchFamily="34" charset="0"/>
                        </a:rPr>
                        <a:t>10.8</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4"/>
                  </a:ext>
                </a:extLst>
              </a:tr>
              <a:tr h="339096">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Pensioner (%) </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20.0</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ea typeface="Arial"/>
                          <a:cs typeface="Arial" panose="020B0604020202020204" pitchFamily="34" charset="0"/>
                        </a:rPr>
                        <a:t>20.8</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ea typeface="Arial"/>
                          <a:cs typeface="Arial" panose="020B0604020202020204" pitchFamily="34" charset="0"/>
                        </a:rPr>
                        <a:t>22.2</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5"/>
                  </a:ext>
                </a:extLst>
              </a:tr>
              <a:tr h="339096">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defRPr/>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Unemployed (%)</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19.2</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ea typeface="Arial"/>
                          <a:cs typeface="Arial" panose="020B0604020202020204" pitchFamily="34" charset="0"/>
                        </a:rPr>
                        <a:t>19.2</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ea typeface="Arial"/>
                          <a:cs typeface="Arial" panose="020B0604020202020204" pitchFamily="34" charset="0"/>
                        </a:rPr>
                        <a:t>20.6</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6"/>
                  </a:ext>
                </a:extLst>
              </a:tr>
              <a:tr h="339096">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defRPr/>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Refuses to respond (%)</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0</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ea typeface="Arial"/>
                          <a:cs typeface="Arial" panose="020B0604020202020204" pitchFamily="34" charset="0"/>
                        </a:rPr>
                        <a:t>0</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ea typeface="Arial"/>
                          <a:cs typeface="Arial" panose="020B0604020202020204" pitchFamily="34" charset="0"/>
                        </a:rPr>
                        <a:t>0</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7"/>
                  </a:ext>
                </a:extLst>
              </a:tr>
              <a:tr h="339096">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ea typeface="Arial"/>
                          <a:cs typeface="Arial" panose="020B0604020202020204" pitchFamily="34" charset="0"/>
                        </a:rPr>
                        <a:t>Croats (%)</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15.4</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15.4</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15.4</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8"/>
                  </a:ext>
                </a:extLst>
              </a:tr>
              <a:tr h="339096">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ea typeface="Arial"/>
                          <a:cs typeface="Arial" panose="020B0604020202020204" pitchFamily="34" charset="0"/>
                        </a:rPr>
                        <a:t>Bosniacs (%)</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50.4</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50.4</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cs typeface="Arial" panose="020B0604020202020204" pitchFamily="34" charset="0"/>
                        </a:rPr>
                        <a:t>50.1</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9"/>
                  </a:ext>
                </a:extLst>
              </a:tr>
              <a:tr h="339096">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Serbs (%)</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32.3</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ea typeface="Arial"/>
                          <a:cs typeface="Arial" panose="020B0604020202020204" pitchFamily="34" charset="0"/>
                        </a:rPr>
                        <a:t>32.3</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ea typeface="Arial"/>
                          <a:cs typeface="Arial" panose="020B0604020202020204" pitchFamily="34" charset="0"/>
                        </a:rPr>
                        <a:t>32.2</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0"/>
                  </a:ext>
                </a:extLst>
              </a:tr>
              <a:tr h="339096">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Other (%)</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1.9</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ea typeface="Arial"/>
                          <a:cs typeface="Arial" panose="020B0604020202020204" pitchFamily="34" charset="0"/>
                        </a:rPr>
                        <a:t>1.9</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ea typeface="Arial"/>
                          <a:cs typeface="Arial" panose="020B0604020202020204" pitchFamily="34" charset="0"/>
                        </a:rPr>
                        <a:t>2.3</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1"/>
                  </a:ext>
                </a:extLst>
              </a:tr>
              <a:tr h="339096">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Refuses to respond (%)</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0</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ea typeface="Arial"/>
                          <a:cs typeface="Arial" panose="020B0604020202020204" pitchFamily="34" charset="0"/>
                        </a:rPr>
                        <a:t>0</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ea typeface="Arial"/>
                          <a:cs typeface="Arial" panose="020B0604020202020204" pitchFamily="34" charset="0"/>
                        </a:rPr>
                        <a:t>0</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2"/>
                  </a:ext>
                </a:extLst>
              </a:tr>
              <a:tr h="25678">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t" latinLnBrk="0" hangingPunct="0">
                        <a:lnSpc>
                          <a:spcPct val="0"/>
                        </a:lnSpc>
                        <a:spcBef>
                          <a:spcPct val="0"/>
                        </a:spcBef>
                        <a:spcAft>
                          <a:spcPct val="0"/>
                        </a:spcAft>
                        <a:buClrTx/>
                        <a:buSzTx/>
                        <a:buFont typeface="Verdana" pitchFamily="34" charset="0"/>
                        <a:buNone/>
                        <a:tabLst/>
                      </a:pPr>
                      <a:endParaRPr kumimoji="0" lang="bg-BG" altLang="en-US" sz="800" b="1" i="0"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0" marR="0" marT="0" marB="0"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5678">
                <a:tc>
                  <a:txBody>
                    <a:bodyPr/>
                    <a:lstStyle/>
                    <a:p>
                      <a:pPr marL="0" marR="0" lvl="0" indent="0" algn="l" defTabSz="457200" rtl="0" eaLnBrk="0" fontAlgn="t" latinLnBrk="0" hangingPunct="0">
                        <a:lnSpc>
                          <a:spcPct val="0"/>
                        </a:lnSpc>
                        <a:spcBef>
                          <a:spcPct val="0"/>
                        </a:spcBef>
                        <a:spcAft>
                          <a:spcPct val="0"/>
                        </a:spcAft>
                        <a:buClrTx/>
                        <a:buSzTx/>
                        <a:buFont typeface="Verdana" pitchFamily="34" charset="0"/>
                        <a:buNone/>
                        <a:tabLst/>
                      </a:pPr>
                      <a:endParaRPr kumimoji="0" lang="bg-BG" altLang="en-US" sz="800" b="1" i="0"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0" marR="0" marT="0" marB="0"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5678">
                <a:tc>
                  <a:txBody>
                    <a:bodyPr/>
                    <a:lstStyle/>
                    <a:p>
                      <a:pPr marL="0" marR="0" lvl="0" indent="0" algn="l" defTabSz="457200" rtl="0" eaLnBrk="0" fontAlgn="t" latinLnBrk="0" hangingPunct="0">
                        <a:lnSpc>
                          <a:spcPct val="0"/>
                        </a:lnSpc>
                        <a:spcBef>
                          <a:spcPct val="0"/>
                        </a:spcBef>
                        <a:spcAft>
                          <a:spcPct val="0"/>
                        </a:spcAft>
                        <a:buClrTx/>
                        <a:buSzTx/>
                        <a:buFont typeface="Verdana" pitchFamily="34" charset="0"/>
                        <a:buNone/>
                        <a:tabLst/>
                      </a:pPr>
                      <a:endParaRPr kumimoji="0" lang="bg-BG" altLang="en-US" sz="800" b="1" i="0"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0" marR="0" marT="0" marB="0"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bl>
          </a:graphicData>
        </a:graphic>
      </p:graphicFrame>
      <p:grpSp>
        <p:nvGrpSpPr>
          <p:cNvPr id="11" name="Group 10"/>
          <p:cNvGrpSpPr/>
          <p:nvPr/>
        </p:nvGrpSpPr>
        <p:grpSpPr>
          <a:xfrm>
            <a:off x="7919358" y="5242290"/>
            <a:ext cx="3935187" cy="677108"/>
            <a:chOff x="8134345" y="5479046"/>
            <a:chExt cx="3672422" cy="677108"/>
          </a:xfrm>
        </p:grpSpPr>
        <p:sp>
          <p:nvSpPr>
            <p:cNvPr id="12" name="Rectangle 11"/>
            <p:cNvSpPr/>
            <p:nvPr/>
          </p:nvSpPr>
          <p:spPr>
            <a:xfrm>
              <a:off x="8227250" y="5627950"/>
              <a:ext cx="3579517" cy="507831"/>
            </a:xfrm>
            <a:prstGeom prst="rect">
              <a:avLst/>
            </a:prstGeom>
          </p:spPr>
          <p:txBody>
            <a:bodyPr wrap="square">
              <a:spAutoFit/>
            </a:bodyPr>
            <a:lstStyle/>
            <a:p>
              <a:pPr marL="0" lvl="2" defTabSz="949325"/>
              <a:r>
                <a:rPr lang="en-GB" sz="900" b="1">
                  <a:solidFill>
                    <a:srgbClr val="C00000"/>
                  </a:solidFill>
                  <a:latin typeface="Arial" panose="020B0604020202020204" pitchFamily="34" charset="0"/>
                  <a:cs typeface="Arial" panose="020B0604020202020204" pitchFamily="34" charset="0"/>
                </a:rPr>
                <a:t>In the event of significant differences in the survey data, it is necessary to examine the socio-demographic characteristics of the sample, as well as the political, economic, social situation in the country for the specified period. </a:t>
              </a:r>
            </a:p>
          </p:txBody>
        </p:sp>
        <p:sp>
          <p:nvSpPr>
            <p:cNvPr id="13" name="TextBox 12"/>
            <p:cNvSpPr txBox="1"/>
            <p:nvPr/>
          </p:nvSpPr>
          <p:spPr>
            <a:xfrm>
              <a:off x="8134345" y="5479046"/>
              <a:ext cx="175029" cy="677108"/>
            </a:xfrm>
            <a:prstGeom prst="rect">
              <a:avLst/>
            </a:prstGeom>
            <a:noFill/>
          </p:spPr>
          <p:txBody>
            <a:bodyPr wrap="none" lIns="0" tIns="0" rIns="0" bIns="0" rtlCol="0">
              <a:spAutoFit/>
            </a:bodyPr>
            <a:lstStyle/>
            <a:p>
              <a:r>
                <a:rPr lang="en-GB" sz="4400" b="1">
                  <a:solidFill>
                    <a:srgbClr val="C00000"/>
                  </a:solidFill>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41977524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89206" y="126432"/>
            <a:ext cx="11302794" cy="923330"/>
          </a:xfrm>
          <a:prstGeom prst="rect">
            <a:avLst/>
          </a:prstGeom>
          <a:solidFill>
            <a:srgbClr val="FFC000"/>
          </a:solidFill>
        </p:spPr>
        <p:txBody>
          <a:bodyPr wrap="square">
            <a:spAutoFit/>
          </a:bodyPr>
          <a:lstStyle/>
          <a:p>
            <a:r>
              <a:rPr lang="en-GB" sz="2000" cap="all">
                <a:latin typeface="Arial" panose="020B0604020202020204" pitchFamily="34" charset="0"/>
                <a:cs typeface="Arial" panose="020B0604020202020204" pitchFamily="34" charset="0"/>
              </a:rPr>
              <a:t>How would you vote if a referendum on EU membership were to be held tomorrow and the question was "Do you support the accession of BiH into the EU?"</a:t>
            </a:r>
            <a:br>
              <a:rPr lang="en-GB" sz="2000" cap="all">
                <a:latin typeface="Arial" panose="020B0604020202020204" pitchFamily="34" charset="0"/>
                <a:cs typeface="Arial" panose="020B0604020202020204" pitchFamily="34" charset="0"/>
              </a:rPr>
            </a:br>
            <a:endParaRPr lang="en-GB" sz="2000" cap="all">
              <a:latin typeface="Arial" panose="020B0604020202020204" pitchFamily="34" charset="0"/>
              <a:cs typeface="Arial" panose="020B0604020202020204" pitchFamily="34" charset="0"/>
            </a:endParaRPr>
          </a:p>
        </p:txBody>
      </p:sp>
      <p:sp>
        <p:nvSpPr>
          <p:cNvPr id="11" name="Rectangle 10"/>
          <p:cNvSpPr/>
          <p:nvPr/>
        </p:nvSpPr>
        <p:spPr>
          <a:xfrm>
            <a:off x="917388" y="801167"/>
            <a:ext cx="3605183" cy="276999"/>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300"/>
              </a:spcAft>
              <a:buClr>
                <a:srgbClr val="660033"/>
              </a:buClr>
              <a:buSzPct val="145000"/>
              <a:buFontTx/>
              <a:buNone/>
              <a:tabLst>
                <a:tab pos="268288" algn="l"/>
              </a:tabLst>
              <a:defRPr/>
            </a:pP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2023</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2024</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2025</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graphicFrame>
        <p:nvGraphicFramePr>
          <p:cNvPr id="13" name="Content Placeholder 10"/>
          <p:cNvGraphicFramePr>
            <a:graphicFrameLocks noGrp="1"/>
          </p:cNvGraphicFramePr>
          <p:nvPr>
            <p:ph sz="quarter" idx="4294967295"/>
            <p:extLst>
              <p:ext uri="{D42A27DB-BD31-4B8C-83A1-F6EECF244321}">
                <p14:modId xmlns:p14="http://schemas.microsoft.com/office/powerpoint/2010/main" val="3532426579"/>
              </p:ext>
            </p:extLst>
          </p:nvPr>
        </p:nvGraphicFramePr>
        <p:xfrm>
          <a:off x="3823558" y="892632"/>
          <a:ext cx="7667625" cy="5105399"/>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1352462" y="1888627"/>
            <a:ext cx="2686049" cy="3308598"/>
          </a:xfrm>
          <a:prstGeom prst="rect">
            <a:avLst/>
          </a:prstGeom>
          <a:noFill/>
        </p:spPr>
        <p:txBody>
          <a:bodyPr wrap="square" lIns="0" tIns="0" rIns="0" bIns="0" rtlCol="0">
            <a:spAutoFit/>
          </a:bodyPr>
          <a:lstStyle/>
          <a:p>
            <a:pPr marL="0" lvl="1" algn="just">
              <a:spcAft>
                <a:spcPts val="300"/>
              </a:spcAft>
              <a:buClr>
                <a:srgbClr val="660033"/>
              </a:buClr>
              <a:buSzPct val="145000"/>
              <a:tabLst>
                <a:tab pos="268288" algn="l"/>
              </a:tabLst>
              <a:defRPr/>
            </a:pPr>
            <a:r>
              <a:rPr lang="en-GB" sz="1400" dirty="0">
                <a:latin typeface="Arial" panose="020B0604020202020204" pitchFamily="34" charset="0"/>
                <a:ea typeface="Arial"/>
                <a:cs typeface="Arial" panose="020B0604020202020204" pitchFamily="34" charset="0"/>
              </a:rPr>
              <a:t>Compared to previous years, support for BiH’s accession to the EU is slightly declining.</a:t>
            </a:r>
          </a:p>
          <a:p>
            <a:pPr marL="0" lvl="1" algn="just">
              <a:spcAft>
                <a:spcPts val="300"/>
              </a:spcAft>
              <a:buClr>
                <a:srgbClr val="660033"/>
              </a:buClr>
              <a:buSzPct val="145000"/>
              <a:tabLst>
                <a:tab pos="268288" algn="l"/>
              </a:tabLst>
              <a:defRPr/>
            </a:pPr>
            <a:r>
              <a:rPr lang="en-GB" sz="1400" dirty="0">
                <a:latin typeface="Arial" panose="020B0604020202020204" pitchFamily="34" charset="0"/>
                <a:ea typeface="Arial"/>
                <a:cs typeface="Arial" panose="020B0604020202020204" pitchFamily="34" charset="0"/>
              </a:rPr>
              <a:t>On average, </a:t>
            </a:r>
            <a:r>
              <a:rPr lang="bs-Latn-BA" sz="1400" dirty="0">
                <a:latin typeface="Arial" panose="020B0604020202020204" pitchFamily="34" charset="0"/>
                <a:ea typeface="Arial"/>
                <a:cs typeface="Arial" panose="020B0604020202020204" pitchFamily="34" charset="0"/>
              </a:rPr>
              <a:t>seven</a:t>
            </a:r>
            <a:r>
              <a:rPr lang="en-GB" sz="1400" dirty="0">
                <a:latin typeface="Arial" panose="020B0604020202020204" pitchFamily="34" charset="0"/>
                <a:ea typeface="Arial"/>
                <a:cs typeface="Arial" panose="020B0604020202020204" pitchFamily="34" charset="0"/>
              </a:rPr>
              <a:t> out of </a:t>
            </a:r>
            <a:r>
              <a:rPr lang="bs-Latn-BA" sz="1400" dirty="0">
                <a:latin typeface="Arial" panose="020B0604020202020204" pitchFamily="34" charset="0"/>
                <a:ea typeface="Arial"/>
                <a:cs typeface="Arial" panose="020B0604020202020204" pitchFamily="34" charset="0"/>
              </a:rPr>
              <a:t>ten</a:t>
            </a:r>
            <a:r>
              <a:rPr lang="en-GB" sz="1400" dirty="0">
                <a:latin typeface="Arial" panose="020B0604020202020204" pitchFamily="34" charset="0"/>
                <a:ea typeface="Arial"/>
                <a:cs typeface="Arial" panose="020B0604020202020204" pitchFamily="34" charset="0"/>
              </a:rPr>
              <a:t> residents of BiH would vote in favour of accession to the EU in a referendum.</a:t>
            </a:r>
          </a:p>
          <a:p>
            <a:pPr marL="0" lvl="1" algn="just">
              <a:spcAft>
                <a:spcPts val="300"/>
              </a:spcAft>
              <a:buClr>
                <a:srgbClr val="660033"/>
              </a:buClr>
              <a:buSzPct val="145000"/>
              <a:tabLst>
                <a:tab pos="268288" algn="l"/>
              </a:tabLst>
              <a:defRPr/>
            </a:pPr>
            <a:r>
              <a:rPr lang="en-GB" sz="1400" dirty="0">
                <a:latin typeface="Arial" panose="020B0604020202020204" pitchFamily="34" charset="0"/>
                <a:ea typeface="Arial"/>
                <a:cs typeface="Arial" panose="020B0604020202020204" pitchFamily="34" charset="0"/>
              </a:rPr>
              <a:t>Compared to 2024, this year’s survey shows a slight decrease in the percentage of citizens who would not vote in the referendum (6.9% vs.  7.5%), while the percentage of citizens who would vote against accession to the EU has increased (22.9% vs. 19.7%).</a:t>
            </a:r>
          </a:p>
        </p:txBody>
      </p:sp>
    </p:spTree>
    <p:extLst>
      <p:ext uri="{BB962C8B-B14F-4D97-AF65-F5344CB8AC3E}">
        <p14:creationId xmlns:p14="http://schemas.microsoft.com/office/powerpoint/2010/main" val="875867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89206" y="129004"/>
            <a:ext cx="11283807" cy="646331"/>
          </a:xfrm>
          <a:prstGeom prst="rect">
            <a:avLst/>
          </a:prstGeom>
          <a:solidFill>
            <a:srgbClr val="FFC000"/>
          </a:solidFill>
        </p:spPr>
        <p:txBody>
          <a:bodyPr wrap="square">
            <a:spAutoFit/>
          </a:bodyPr>
          <a:lstStyle/>
          <a:p>
            <a:r>
              <a:rPr lang="en-GB" sz="2000" cap="all">
                <a:latin typeface="Arial" panose="020B0604020202020204" pitchFamily="34" charset="0"/>
                <a:cs typeface="Arial" panose="020B0604020202020204" pitchFamily="34" charset="0"/>
              </a:rPr>
              <a:t>Why do you support BiH's accession to the EU?</a:t>
            </a:r>
            <a:br>
              <a:rPr lang="en-GB" sz="2000" cap="all">
                <a:latin typeface="Arial" panose="020B0604020202020204" pitchFamily="34" charset="0"/>
                <a:cs typeface="Arial" panose="020B0604020202020204" pitchFamily="34" charset="0"/>
              </a:rPr>
            </a:br>
            <a:endParaRPr lang="en-GB" sz="2000" cap="all">
              <a:latin typeface="Arial" panose="020B0604020202020204" pitchFamily="34" charset="0"/>
              <a:cs typeface="Arial" panose="020B0604020202020204" pitchFamily="34" charset="0"/>
            </a:endParaRPr>
          </a:p>
        </p:txBody>
      </p:sp>
      <p:sp>
        <p:nvSpPr>
          <p:cNvPr id="9" name="Rectangle 8"/>
          <p:cNvSpPr/>
          <p:nvPr/>
        </p:nvSpPr>
        <p:spPr>
          <a:xfrm>
            <a:off x="917388" y="523591"/>
            <a:ext cx="3605183" cy="276999"/>
          </a:xfrm>
          <a:prstGeom prst="rect">
            <a:avLst/>
          </a:prstGeom>
          <a:noFill/>
        </p:spPr>
        <p:txBody>
          <a:bodyPr wrap="square">
            <a:spAutoFit/>
          </a:bodyPr>
          <a:lstStyle/>
          <a:p>
            <a:pPr marL="0" lvl="1">
              <a:spcAft>
                <a:spcPts val="300"/>
              </a:spcAft>
              <a:buClr>
                <a:srgbClr val="660033"/>
              </a:buClr>
              <a:buSzPct val="145000"/>
              <a:tabLst>
                <a:tab pos="268288" algn="l"/>
              </a:tabLst>
              <a:defRPr/>
            </a:pP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2023</a:t>
            </a:r>
            <a:r>
              <a:rPr lang="en-GB" sz="1200" b="1">
                <a:solidFill>
                  <a:prstClr val="black"/>
                </a:solidFill>
                <a:latin typeface="Arial" panose="020B0604020202020204" pitchFamily="34" charset="0"/>
                <a:cs typeface="Arial" panose="020B0604020202020204" pitchFamily="34" charset="0"/>
              </a:rPr>
              <a:t>=881, N</a:t>
            </a:r>
            <a:r>
              <a:rPr lang="en-GB" sz="1200" b="1" baseline="-25000">
                <a:solidFill>
                  <a:prstClr val="black"/>
                </a:solidFill>
                <a:latin typeface="Arial" panose="020B0604020202020204" pitchFamily="34" charset="0"/>
                <a:cs typeface="Arial" panose="020B0604020202020204" pitchFamily="34" charset="0"/>
              </a:rPr>
              <a:t>2024</a:t>
            </a:r>
            <a:r>
              <a:rPr lang="en-GB" sz="1200" b="1">
                <a:solidFill>
                  <a:prstClr val="black"/>
                </a:solidFill>
                <a:latin typeface="Arial" panose="020B0604020202020204" pitchFamily="34" charset="0"/>
                <a:cs typeface="Arial" panose="020B0604020202020204" pitchFamily="34" charset="0"/>
              </a:rPr>
              <a:t>=856, N</a:t>
            </a:r>
            <a:r>
              <a:rPr lang="en-GB" sz="1200" b="1" baseline="-25000">
                <a:solidFill>
                  <a:prstClr val="black"/>
                </a:solidFill>
                <a:latin typeface="Arial" panose="020B0604020202020204" pitchFamily="34" charset="0"/>
                <a:cs typeface="Arial" panose="020B0604020202020204" pitchFamily="34" charset="0"/>
              </a:rPr>
              <a:t>2025</a:t>
            </a:r>
            <a:r>
              <a:rPr lang="en-GB" sz="1200" b="1">
                <a:solidFill>
                  <a:prstClr val="black"/>
                </a:solidFill>
                <a:latin typeface="Arial" panose="020B0604020202020204" pitchFamily="34" charset="0"/>
                <a:cs typeface="Arial" panose="020B0604020202020204" pitchFamily="34" charset="0"/>
              </a:rPr>
              <a:t>=838 </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graphicFrame>
        <p:nvGraphicFramePr>
          <p:cNvPr id="11" name="Content Placeholder 10"/>
          <p:cNvGraphicFramePr>
            <a:graphicFrameLocks noGrp="1"/>
          </p:cNvGraphicFramePr>
          <p:nvPr>
            <p:ph sz="quarter" idx="4294967295"/>
            <p:extLst>
              <p:ext uri="{D42A27DB-BD31-4B8C-83A1-F6EECF244321}">
                <p14:modId xmlns:p14="http://schemas.microsoft.com/office/powerpoint/2010/main" val="3930714824"/>
              </p:ext>
            </p:extLst>
          </p:nvPr>
        </p:nvGraphicFramePr>
        <p:xfrm>
          <a:off x="3937885" y="829489"/>
          <a:ext cx="7667625" cy="5105399"/>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1269528" y="1133475"/>
            <a:ext cx="2686049" cy="4385816"/>
          </a:xfrm>
          <a:prstGeom prst="rect">
            <a:avLst/>
          </a:prstGeom>
          <a:noFill/>
        </p:spPr>
        <p:txBody>
          <a:bodyPr wrap="square" lIns="0" tIns="0" rIns="0" bIns="0" rtlCol="0">
            <a:spAutoFit/>
          </a:bodyPr>
          <a:lstStyle/>
          <a:p>
            <a:pPr marL="0" lvl="1" algn="just">
              <a:spcAft>
                <a:spcPts val="300"/>
              </a:spcAft>
              <a:buClr>
                <a:srgbClr val="660033"/>
              </a:buClr>
              <a:buSzPct val="145000"/>
              <a:tabLst>
                <a:tab pos="268288" algn="l"/>
              </a:tabLst>
              <a:defRPr/>
            </a:pPr>
            <a:r>
              <a:rPr lang="en-GB" sz="1400" dirty="0">
                <a:latin typeface="Arial" panose="020B0604020202020204" pitchFamily="34" charset="0"/>
                <a:ea typeface="Arial"/>
                <a:cs typeface="Arial" panose="020B0604020202020204" pitchFamily="34" charset="0"/>
              </a:rPr>
              <a:t>As in previous surveys, in this year’s survey the main reason for supporting accession to the EU is, by the largest percentage, the freedom of movement of people, goods, and capital.  </a:t>
            </a:r>
          </a:p>
          <a:p>
            <a:pPr marL="0" lvl="1" algn="just">
              <a:spcAft>
                <a:spcPts val="300"/>
              </a:spcAft>
              <a:buClr>
                <a:srgbClr val="660033"/>
              </a:buClr>
              <a:buSzPct val="145000"/>
              <a:tabLst>
                <a:tab pos="268288" algn="l"/>
              </a:tabLst>
              <a:defRPr/>
            </a:pPr>
            <a:endParaRPr lang="bs-Latn-BA" altLang="sr-Latn-RS" sz="1400" dirty="0">
              <a:latin typeface="Arial" panose="020B0604020202020204" pitchFamily="34" charset="0"/>
              <a:ea typeface="Times New Roman"/>
              <a:cs typeface="Arial" panose="020B0604020202020204" pitchFamily="34" charset="0"/>
            </a:endParaRPr>
          </a:p>
          <a:p>
            <a:pPr marL="0" lvl="1" algn="just">
              <a:spcAft>
                <a:spcPts val="300"/>
              </a:spcAft>
              <a:buClr>
                <a:srgbClr val="660033"/>
              </a:buClr>
              <a:buSzPct val="145000"/>
              <a:tabLst>
                <a:tab pos="268288" algn="l"/>
              </a:tabLst>
              <a:defRPr/>
            </a:pPr>
            <a:r>
              <a:rPr lang="en-GB" sz="1400" dirty="0">
                <a:latin typeface="Arial" panose="020B0604020202020204" pitchFamily="34" charset="0"/>
                <a:ea typeface="Arial"/>
                <a:cs typeface="Arial" panose="020B0604020202020204" pitchFamily="34" charset="0"/>
              </a:rPr>
              <a:t>The guarantee of lasting peace and political stability comes second, followed by compliance with laws and regulations. Compliance with laws and regulations has an upward trend compared to last year (28.9% vs 19.9%) while the guarantee of peace and political stability, as well as the freedom of movement of people, goods and capital, have declined compared to previous years.</a:t>
            </a:r>
          </a:p>
        </p:txBody>
      </p:sp>
    </p:spTree>
    <p:extLst>
      <p:ext uri="{BB962C8B-B14F-4D97-AF65-F5344CB8AC3E}">
        <p14:creationId xmlns:p14="http://schemas.microsoft.com/office/powerpoint/2010/main" val="3390141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89206" y="129004"/>
            <a:ext cx="11302794" cy="646331"/>
          </a:xfrm>
          <a:prstGeom prst="rect">
            <a:avLst/>
          </a:prstGeom>
          <a:solidFill>
            <a:srgbClr val="FFC000"/>
          </a:solidFill>
        </p:spPr>
        <p:txBody>
          <a:bodyPr wrap="square">
            <a:spAutoFit/>
          </a:bodyPr>
          <a:lstStyle/>
          <a:p>
            <a:r>
              <a:rPr lang="en-GB" sz="2000" cap="all">
                <a:latin typeface="Arial" panose="020B0604020202020204" pitchFamily="34" charset="0"/>
                <a:cs typeface="Arial" panose="020B0604020202020204" pitchFamily="34" charset="0"/>
              </a:rPr>
              <a:t>Why do you not support BiH's accession to the EU?</a:t>
            </a:r>
            <a:br>
              <a:rPr lang="en-GB" sz="2000" cap="all">
                <a:latin typeface="Arial" panose="020B0604020202020204" pitchFamily="34" charset="0"/>
                <a:cs typeface="Arial" panose="020B0604020202020204" pitchFamily="34" charset="0"/>
              </a:rPr>
            </a:br>
            <a:endParaRPr lang="en-GB" sz="2000" cap="all">
              <a:latin typeface="Arial" panose="020B0604020202020204" pitchFamily="34" charset="0"/>
              <a:cs typeface="Arial" panose="020B0604020202020204" pitchFamily="34" charset="0"/>
            </a:endParaRPr>
          </a:p>
        </p:txBody>
      </p:sp>
      <p:sp>
        <p:nvSpPr>
          <p:cNvPr id="9" name="Rectangle 8"/>
          <p:cNvSpPr/>
          <p:nvPr/>
        </p:nvSpPr>
        <p:spPr>
          <a:xfrm>
            <a:off x="917388" y="531755"/>
            <a:ext cx="3605183" cy="276999"/>
          </a:xfrm>
          <a:prstGeom prst="rect">
            <a:avLst/>
          </a:prstGeom>
          <a:noFill/>
        </p:spPr>
        <p:txBody>
          <a:bodyPr wrap="square">
            <a:spAutoFit/>
          </a:bodyPr>
          <a:lstStyle/>
          <a:p>
            <a:pPr marL="0" lvl="1">
              <a:spcAft>
                <a:spcPts val="300"/>
              </a:spcAft>
              <a:buClr>
                <a:srgbClr val="660033"/>
              </a:buClr>
              <a:buSzPct val="145000"/>
              <a:tabLst>
                <a:tab pos="268288" algn="l"/>
              </a:tabLst>
              <a:defRPr/>
            </a:pP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2023</a:t>
            </a:r>
            <a:r>
              <a:rPr lang="en-GB" sz="1200" b="1">
                <a:solidFill>
                  <a:prstClr val="black"/>
                </a:solidFill>
                <a:latin typeface="Arial" panose="020B0604020202020204" pitchFamily="34" charset="0"/>
                <a:cs typeface="Arial" panose="020B0604020202020204" pitchFamily="34" charset="0"/>
              </a:rPr>
              <a:t>=183, N</a:t>
            </a:r>
            <a:r>
              <a:rPr lang="en-GB" sz="1200" b="1" baseline="-25000">
                <a:solidFill>
                  <a:prstClr val="black"/>
                </a:solidFill>
                <a:latin typeface="Arial" panose="020B0604020202020204" pitchFamily="34" charset="0"/>
                <a:cs typeface="Arial" panose="020B0604020202020204" pitchFamily="34" charset="0"/>
              </a:rPr>
              <a:t>2024</a:t>
            </a:r>
            <a:r>
              <a:rPr lang="en-GB" sz="1200" b="1">
                <a:solidFill>
                  <a:prstClr val="black"/>
                </a:solidFill>
                <a:latin typeface="Arial" panose="020B0604020202020204" pitchFamily="34" charset="0"/>
                <a:cs typeface="Arial" panose="020B0604020202020204" pitchFamily="34" charset="0"/>
              </a:rPr>
              <a:t>=235, N</a:t>
            </a:r>
            <a:r>
              <a:rPr lang="en-GB" sz="1200" b="1" baseline="-25000">
                <a:solidFill>
                  <a:prstClr val="black"/>
                </a:solidFill>
                <a:latin typeface="Arial" panose="020B0604020202020204" pitchFamily="34" charset="0"/>
                <a:cs typeface="Arial" panose="020B0604020202020204" pitchFamily="34" charset="0"/>
              </a:rPr>
              <a:t>2025</a:t>
            </a:r>
            <a:r>
              <a:rPr lang="en-GB" sz="1200" b="1">
                <a:solidFill>
                  <a:prstClr val="black"/>
                </a:solidFill>
                <a:latin typeface="Arial" panose="020B0604020202020204" pitchFamily="34" charset="0"/>
                <a:cs typeface="Arial" panose="020B0604020202020204" pitchFamily="34" charset="0"/>
              </a:rPr>
              <a:t>=274</a:t>
            </a:r>
          </a:p>
        </p:txBody>
      </p:sp>
      <p:sp>
        <p:nvSpPr>
          <p:cNvPr id="11" name="TextBox 10"/>
          <p:cNvSpPr txBox="1"/>
          <p:nvPr/>
        </p:nvSpPr>
        <p:spPr>
          <a:xfrm>
            <a:off x="1261383" y="1272263"/>
            <a:ext cx="2686049" cy="4616648"/>
          </a:xfrm>
          <a:prstGeom prst="rect">
            <a:avLst/>
          </a:prstGeom>
          <a:noFill/>
        </p:spPr>
        <p:txBody>
          <a:bodyPr wrap="square" lIns="0" tIns="0" rIns="0" bIns="0" rtlCol="0">
            <a:spAutoFit/>
          </a:bodyPr>
          <a:lstStyle/>
          <a:p>
            <a:pPr marL="0" lvl="1" algn="just">
              <a:spcAft>
                <a:spcPts val="300"/>
              </a:spcAft>
              <a:buClr>
                <a:srgbClr val="660033"/>
              </a:buClr>
              <a:buSzPct val="145000"/>
              <a:tabLst>
                <a:tab pos="268288" algn="l"/>
              </a:tabLst>
              <a:defRPr/>
            </a:pPr>
            <a:r>
              <a:rPr lang="en-GB" sz="1400" dirty="0">
                <a:latin typeface="Arial" panose="020B0604020202020204" pitchFamily="34" charset="0"/>
                <a:ea typeface="Arial"/>
                <a:cs typeface="Arial" panose="020B0604020202020204" pitchFamily="34" charset="0"/>
              </a:rPr>
              <a:t>The percentage of people who do not support the country’s accession to the EU is slightly increasing compared to previous surveys (22.9% vs. 19.7%).</a:t>
            </a:r>
          </a:p>
          <a:p>
            <a:pPr marL="0" lvl="1" algn="just">
              <a:spcAft>
                <a:spcPts val="300"/>
              </a:spcAft>
              <a:buClr>
                <a:srgbClr val="660033"/>
              </a:buClr>
              <a:buSzPct val="145000"/>
              <a:tabLst>
                <a:tab pos="268288" algn="l"/>
              </a:tabLst>
              <a:defRPr/>
            </a:pPr>
            <a:r>
              <a:rPr lang="en-GB" sz="1400" dirty="0">
                <a:latin typeface="Arial" panose="020B0604020202020204" pitchFamily="34" charset="0"/>
                <a:ea typeface="Arial"/>
                <a:cs typeface="Arial" panose="020B0604020202020204" pitchFamily="34" charset="0"/>
              </a:rPr>
              <a:t>The reasons why inhabitants oppose accession to the EU remain fairly unchanged compared to previous years, with higher costs of living and taxes remaining the most common reason.   Loss of diversity of cultures and increased bureaucracy have seen an increase in relation to higher living costs and taxes that are declining, especially compared to 2023 (20.2% vs 52.7%).</a:t>
            </a:r>
          </a:p>
          <a:p>
            <a:pPr marL="0" lvl="1" algn="just">
              <a:spcAft>
                <a:spcPts val="300"/>
              </a:spcAft>
              <a:buClr>
                <a:srgbClr val="660033"/>
              </a:buClr>
              <a:buSzPct val="145000"/>
              <a:tabLst>
                <a:tab pos="268288" algn="l"/>
              </a:tabLst>
              <a:defRPr/>
            </a:pPr>
            <a:endParaRPr lang="bs-Latn-BA" altLang="sr-Latn-RS" sz="1400" dirty="0">
              <a:latin typeface="Arial" panose="020B0604020202020204" pitchFamily="34" charset="0"/>
              <a:ea typeface="Times New Roman"/>
              <a:cs typeface="Arial" panose="020B0604020202020204" pitchFamily="34" charset="0"/>
            </a:endParaRPr>
          </a:p>
          <a:p>
            <a:pPr marL="0" lvl="1" algn="just">
              <a:spcAft>
                <a:spcPts val="300"/>
              </a:spcAft>
              <a:buClr>
                <a:srgbClr val="660033"/>
              </a:buClr>
              <a:buSzPct val="145000"/>
              <a:tabLst>
                <a:tab pos="268288" algn="l"/>
              </a:tabLst>
              <a:defRPr/>
            </a:pPr>
            <a:r>
              <a:rPr lang="en-GB" sz="1200" i="1" dirty="0">
                <a:latin typeface="Arial" panose="020B0604020202020204" pitchFamily="34" charset="0"/>
                <a:ea typeface="Arial"/>
                <a:cs typeface="Arial" panose="020B0604020202020204" pitchFamily="34" charset="0"/>
              </a:rPr>
              <a:t>* the “Emigration of the population” option was not included in the 2023 survey.</a:t>
            </a:r>
          </a:p>
          <a:p>
            <a:pPr marL="0" lvl="1" algn="just">
              <a:spcAft>
                <a:spcPts val="300"/>
              </a:spcAft>
              <a:buClr>
                <a:srgbClr val="660033"/>
              </a:buClr>
              <a:buSzPct val="145000"/>
              <a:tabLst>
                <a:tab pos="268288" algn="l"/>
              </a:tabLst>
              <a:defRPr/>
            </a:pPr>
            <a:endParaRPr lang="bs-Latn-BA" altLang="sr-Latn-RS" sz="1400" dirty="0">
              <a:latin typeface="Arial" panose="020B0604020202020204" pitchFamily="34" charset="0"/>
              <a:ea typeface="Times New Roman"/>
              <a:cs typeface="Arial" panose="020B0604020202020204" pitchFamily="34" charset="0"/>
            </a:endParaRPr>
          </a:p>
        </p:txBody>
      </p:sp>
      <p:graphicFrame>
        <p:nvGraphicFramePr>
          <p:cNvPr id="12" name="Content Placeholder 10"/>
          <p:cNvGraphicFramePr>
            <a:graphicFrameLocks noGrp="1"/>
          </p:cNvGraphicFramePr>
          <p:nvPr>
            <p:ph sz="quarter" idx="4294967295"/>
            <p:extLst>
              <p:ext uri="{D42A27DB-BD31-4B8C-83A1-F6EECF244321}">
                <p14:modId xmlns:p14="http://schemas.microsoft.com/office/powerpoint/2010/main" val="83382864"/>
              </p:ext>
            </p:extLst>
          </p:nvPr>
        </p:nvGraphicFramePr>
        <p:xfrm>
          <a:off x="3970564" y="957943"/>
          <a:ext cx="7667625" cy="5105399"/>
        </p:xfrm>
        <a:graphic>
          <a:graphicData uri="http://schemas.openxmlformats.org/drawingml/2006/chart">
            <c:chart xmlns:c="http://schemas.openxmlformats.org/drawingml/2006/chart" xmlns:r="http://schemas.openxmlformats.org/officeDocument/2006/relationships" r:id="rId3"/>
          </a:graphicData>
        </a:graphic>
      </p:graphicFrame>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spTree>
    <p:extLst>
      <p:ext uri="{BB962C8B-B14F-4D97-AF65-F5344CB8AC3E}">
        <p14:creationId xmlns:p14="http://schemas.microsoft.com/office/powerpoint/2010/main" val="31864858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89206" y="111442"/>
            <a:ext cx="11302794" cy="923330"/>
          </a:xfrm>
          <a:prstGeom prst="rect">
            <a:avLst/>
          </a:prstGeom>
          <a:solidFill>
            <a:srgbClr val="FFC000"/>
          </a:solidFill>
        </p:spPr>
        <p:txBody>
          <a:bodyPr wrap="square">
            <a:spAutoFit/>
          </a:bodyPr>
          <a:lstStyle/>
          <a:p>
            <a:r>
              <a:rPr lang="en-GB" sz="2000" cap="all">
                <a:latin typeface="Arial" panose="020B0604020202020204" pitchFamily="34" charset="0"/>
                <a:cs typeface="Arial" panose="020B0604020202020204" pitchFamily="34" charset="0"/>
              </a:rPr>
              <a:t>In your opinion, which of the following reforms is necessary to improve the daily life of BiH inhabitants?</a:t>
            </a:r>
            <a:br>
              <a:rPr lang="en-GB" sz="2000" cap="all">
                <a:latin typeface="Arial" panose="020B0604020202020204" pitchFamily="34" charset="0"/>
                <a:cs typeface="Arial" panose="020B0604020202020204" pitchFamily="34" charset="0"/>
              </a:rPr>
            </a:br>
            <a:endParaRPr lang="en-GB" sz="2000" cap="a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graphicFrame>
        <p:nvGraphicFramePr>
          <p:cNvPr id="12" name="Object 9"/>
          <p:cNvGraphicFramePr>
            <a:graphicFrameLocks noChangeAspect="1"/>
          </p:cNvGraphicFramePr>
          <p:nvPr>
            <p:extLst>
              <p:ext uri="{D42A27DB-BD31-4B8C-83A1-F6EECF244321}">
                <p14:modId xmlns:p14="http://schemas.microsoft.com/office/powerpoint/2010/main" val="3425654643"/>
              </p:ext>
            </p:extLst>
          </p:nvPr>
        </p:nvGraphicFramePr>
        <p:xfrm>
          <a:off x="1179740" y="1125353"/>
          <a:ext cx="10788166" cy="4857314"/>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987716" y="1466972"/>
            <a:ext cx="3081364" cy="3093154"/>
          </a:xfrm>
          <a:prstGeom prst="rect">
            <a:avLst/>
          </a:prstGeom>
          <a:noFill/>
        </p:spPr>
        <p:txBody>
          <a:bodyPr wrap="square" lIns="0" tIns="0" rIns="0" bIns="0" rtlCol="0">
            <a:spAutoFit/>
          </a:bodyPr>
          <a:lstStyle/>
          <a:p>
            <a:pPr marL="0" lvl="1" algn="just">
              <a:spcAft>
                <a:spcPts val="300"/>
              </a:spcAft>
              <a:buClr>
                <a:srgbClr val="660033"/>
              </a:buClr>
              <a:buSzPct val="145000"/>
              <a:tabLst>
                <a:tab pos="268288" algn="l"/>
              </a:tabLst>
              <a:defRPr/>
            </a:pPr>
            <a:r>
              <a:rPr lang="en-GB" sz="1400" dirty="0">
                <a:latin typeface="Arial" panose="020B0604020202020204" pitchFamily="34" charset="0"/>
                <a:ea typeface="Arial"/>
                <a:cs typeface="Arial" panose="020B0604020202020204" pitchFamily="34" charset="0"/>
              </a:rPr>
              <a:t>As in previous years, in 2025, the fight against corruption remains the most important factor for improving the daily lives of citizens in BiH.</a:t>
            </a:r>
          </a:p>
          <a:p>
            <a:pPr marL="0" lvl="1" algn="just">
              <a:spcAft>
                <a:spcPts val="300"/>
              </a:spcAft>
              <a:buClr>
                <a:srgbClr val="660033"/>
              </a:buClr>
              <a:buSzPct val="145000"/>
              <a:tabLst>
                <a:tab pos="268288" algn="l"/>
              </a:tabLst>
              <a:defRPr/>
            </a:pPr>
            <a:r>
              <a:rPr lang="en-GB" sz="1400" dirty="0">
                <a:latin typeface="Arial" panose="020B0604020202020204" pitchFamily="34" charset="0"/>
                <a:ea typeface="Arial"/>
                <a:cs typeface="Arial" panose="020B0604020202020204" pitchFamily="34" charset="0"/>
              </a:rPr>
              <a:t>Reform of courts and prosecutors' offices is the second most important necessary reform and has increased compared to 2024 (18.4% vs 13.6%).</a:t>
            </a:r>
          </a:p>
          <a:p>
            <a:pPr marL="0" lvl="1" algn="just">
              <a:spcAft>
                <a:spcPts val="300"/>
              </a:spcAft>
              <a:buClr>
                <a:srgbClr val="660033"/>
              </a:buClr>
              <a:buSzPct val="145000"/>
              <a:tabLst>
                <a:tab pos="268288" algn="l"/>
              </a:tabLst>
              <a:defRPr/>
            </a:pPr>
            <a:r>
              <a:rPr lang="en-GB" sz="1400" dirty="0">
                <a:latin typeface="Arial" panose="020B0604020202020204" pitchFamily="34" charset="0"/>
                <a:ea typeface="Arial"/>
                <a:cs typeface="Arial" panose="020B0604020202020204" pitchFamily="34" charset="0"/>
              </a:rPr>
              <a:t>In 2025, reducing tax burdens on labour and removing barriers to employment and social system reform are equally necessary to improve the lives of citizens of BiH, although to a lesser extent than the first two reforms.</a:t>
            </a:r>
          </a:p>
        </p:txBody>
      </p:sp>
      <p:sp>
        <p:nvSpPr>
          <p:cNvPr id="2" name="Rectangle 1">
            <a:extLst>
              <a:ext uri="{FF2B5EF4-FFF2-40B4-BE49-F238E27FC236}">
                <a16:creationId xmlns:a16="http://schemas.microsoft.com/office/drawing/2014/main" id="{4DED1D4C-31C9-D90E-0347-0847675B7D1D}"/>
              </a:ext>
            </a:extLst>
          </p:cNvPr>
          <p:cNvSpPr/>
          <p:nvPr/>
        </p:nvSpPr>
        <p:spPr>
          <a:xfrm>
            <a:off x="917388" y="801167"/>
            <a:ext cx="3605183" cy="276999"/>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300"/>
              </a:spcAft>
              <a:buClr>
                <a:srgbClr val="660033"/>
              </a:buClr>
              <a:buSzPct val="145000"/>
              <a:buFontTx/>
              <a:buNone/>
              <a:tabLst>
                <a:tab pos="268288" algn="l"/>
              </a:tabLst>
              <a:defRPr/>
            </a:pP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2023</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2024</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2025</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a:t>
            </a:r>
          </a:p>
        </p:txBody>
      </p:sp>
    </p:spTree>
    <p:extLst>
      <p:ext uri="{BB962C8B-B14F-4D97-AF65-F5344CB8AC3E}">
        <p14:creationId xmlns:p14="http://schemas.microsoft.com/office/powerpoint/2010/main" val="42777909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89206" y="150859"/>
            <a:ext cx="11302794" cy="923330"/>
          </a:xfrm>
          <a:prstGeom prst="rect">
            <a:avLst/>
          </a:prstGeom>
          <a:solidFill>
            <a:srgbClr val="FFC000"/>
          </a:solidFill>
        </p:spPr>
        <p:txBody>
          <a:bodyPr wrap="square">
            <a:spAutoFit/>
          </a:bodyPr>
          <a:lstStyle/>
          <a:p>
            <a:r>
              <a:rPr lang="en-GB" sz="2000" cap="all">
                <a:latin typeface="Arial" panose="020B0604020202020204" pitchFamily="34" charset="0"/>
                <a:cs typeface="Arial" panose="020B0604020202020204" pitchFamily="34" charset="0"/>
              </a:rPr>
              <a:t>Why do you think the EU is interested in BiH’s accession?</a:t>
            </a:r>
            <a:br>
              <a:rPr lang="en-GB" sz="2000" cap="all">
                <a:latin typeface="Arial" panose="020B0604020202020204" pitchFamily="34" charset="0"/>
                <a:cs typeface="Arial" panose="020B0604020202020204" pitchFamily="34" charset="0"/>
              </a:rPr>
            </a:br>
            <a:endParaRPr lang="en-GB" sz="2000" cap="a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graphicFrame>
        <p:nvGraphicFramePr>
          <p:cNvPr id="12" name="Content Placeholder 7"/>
          <p:cNvGraphicFramePr>
            <a:graphicFrameLocks noGrp="1"/>
          </p:cNvGraphicFramePr>
          <p:nvPr>
            <p:ph sz="quarter" idx="4294967295"/>
            <p:extLst>
              <p:ext uri="{D42A27DB-BD31-4B8C-83A1-F6EECF244321}">
                <p14:modId xmlns:p14="http://schemas.microsoft.com/office/powerpoint/2010/main" val="632570147"/>
              </p:ext>
            </p:extLst>
          </p:nvPr>
        </p:nvGraphicFramePr>
        <p:xfrm>
          <a:off x="3876659" y="583525"/>
          <a:ext cx="8401050" cy="5437525"/>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1171560" y="1133475"/>
            <a:ext cx="2686049" cy="3954929"/>
          </a:xfrm>
          <a:prstGeom prst="rect">
            <a:avLst/>
          </a:prstGeom>
          <a:noFill/>
        </p:spPr>
        <p:txBody>
          <a:bodyPr wrap="square" lIns="0" tIns="0" rIns="0" bIns="0" rtlCol="0">
            <a:spAutoFit/>
          </a:bodyPr>
          <a:lstStyle/>
          <a:p>
            <a:pPr marL="0" lvl="1" algn="just">
              <a:spcAft>
                <a:spcPts val="300"/>
              </a:spcAft>
              <a:buClr>
                <a:srgbClr val="660033"/>
              </a:buClr>
              <a:buSzPct val="145000"/>
              <a:tabLst>
                <a:tab pos="268288" algn="l"/>
              </a:tabLst>
              <a:defRPr/>
            </a:pPr>
            <a:r>
              <a:rPr lang="en-GB" sz="1400" dirty="0">
                <a:solidFill>
                  <a:prstClr val="black"/>
                </a:solidFill>
                <a:latin typeface="Arial" panose="020B0604020202020204" pitchFamily="34" charset="0"/>
                <a:ea typeface="Arial"/>
                <a:cs typeface="Arial" panose="020B0604020202020204" pitchFamily="34" charset="0"/>
              </a:rPr>
              <a:t>In 2025, the opinions of country’s citizens do not differ significantly from previous years regarding the reasons why the EU is interested in BiH's accession.</a:t>
            </a:r>
          </a:p>
          <a:p>
            <a:pPr marL="0" lvl="1" algn="just">
              <a:spcAft>
                <a:spcPts val="300"/>
              </a:spcAft>
              <a:buClr>
                <a:srgbClr val="660033"/>
              </a:buClr>
              <a:buSzPct val="145000"/>
              <a:tabLst>
                <a:tab pos="268288" algn="l"/>
              </a:tabLst>
              <a:defRPr/>
            </a:pPr>
            <a:r>
              <a:rPr lang="en-GB" sz="1400" dirty="0">
                <a:solidFill>
                  <a:prstClr val="black"/>
                </a:solidFill>
                <a:latin typeface="Arial" panose="020B0604020202020204" pitchFamily="34" charset="0"/>
                <a:ea typeface="Arial"/>
                <a:cs typeface="Arial" panose="020B0604020202020204" pitchFamily="34" charset="0"/>
              </a:rPr>
              <a:t>As the main reasons for the EU's interest in BiH's accession, the respondents stated: natural resources, ensuring peace and stability, and expanding the European market.</a:t>
            </a:r>
          </a:p>
          <a:p>
            <a:pPr marL="0" lvl="1" algn="just">
              <a:spcAft>
                <a:spcPts val="300"/>
              </a:spcAft>
              <a:buClr>
                <a:srgbClr val="660033"/>
              </a:buClr>
              <a:buSzPct val="145000"/>
              <a:tabLst>
                <a:tab pos="268288" algn="l"/>
              </a:tabLst>
              <a:defRPr/>
            </a:pPr>
            <a:r>
              <a:rPr lang="en-GB" sz="1400" dirty="0">
                <a:solidFill>
                  <a:prstClr val="black"/>
                </a:solidFill>
                <a:latin typeface="Arial" panose="020B0604020202020204" pitchFamily="34" charset="0"/>
                <a:ea typeface="Arial"/>
                <a:cs typeface="Arial" panose="020B0604020202020204" pitchFamily="34" charset="0"/>
              </a:rPr>
              <a:t>Compared to previous years, this year's survey shows a slight decline in the response "because of skilled and qualified workers" (-4.5%) and a slight increase in "because of a good investment climate" (+1.6%).</a:t>
            </a:r>
          </a:p>
        </p:txBody>
      </p:sp>
      <p:sp>
        <p:nvSpPr>
          <p:cNvPr id="2" name="Rectangle 1">
            <a:extLst>
              <a:ext uri="{FF2B5EF4-FFF2-40B4-BE49-F238E27FC236}">
                <a16:creationId xmlns:a16="http://schemas.microsoft.com/office/drawing/2014/main" id="{72162B74-4E0D-1681-C7A2-88661F0CF718}"/>
              </a:ext>
            </a:extLst>
          </p:cNvPr>
          <p:cNvSpPr/>
          <p:nvPr/>
        </p:nvSpPr>
        <p:spPr>
          <a:xfrm>
            <a:off x="917388" y="801167"/>
            <a:ext cx="3605183" cy="276999"/>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300"/>
              </a:spcAft>
              <a:buClr>
                <a:srgbClr val="660033"/>
              </a:buClr>
              <a:buSzPct val="145000"/>
              <a:buFontTx/>
              <a:buNone/>
              <a:tabLst>
                <a:tab pos="268288" algn="l"/>
              </a:tabLst>
              <a:defRPr/>
            </a:pP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2023</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2024</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2025</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a:t>
            </a:r>
          </a:p>
        </p:txBody>
      </p:sp>
    </p:spTree>
    <p:extLst>
      <p:ext uri="{BB962C8B-B14F-4D97-AF65-F5344CB8AC3E}">
        <p14:creationId xmlns:p14="http://schemas.microsoft.com/office/powerpoint/2010/main" val="3191416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89206" y="151085"/>
            <a:ext cx="11302794" cy="646331"/>
          </a:xfrm>
          <a:prstGeom prst="rect">
            <a:avLst/>
          </a:prstGeom>
          <a:solidFill>
            <a:srgbClr val="FFC000"/>
          </a:solidFill>
        </p:spPr>
        <p:txBody>
          <a:bodyPr wrap="square">
            <a:spAutoFit/>
          </a:bodyPr>
          <a:lstStyle/>
          <a:p>
            <a:r>
              <a:rPr lang="en-GB" sz="2000" cap="all">
                <a:latin typeface="Arial" panose="020B0604020202020204" pitchFamily="34" charset="0"/>
                <a:cs typeface="Arial" panose="020B0604020202020204" pitchFamily="34" charset="0"/>
              </a:rPr>
              <a:t>What is your opinion regarding the future of the EU?</a:t>
            </a:r>
            <a:br>
              <a:rPr lang="en-GB" sz="2000" cap="all">
                <a:latin typeface="Arial" panose="020B0604020202020204" pitchFamily="34" charset="0"/>
                <a:cs typeface="Arial" panose="020B0604020202020204" pitchFamily="34" charset="0"/>
              </a:rPr>
            </a:br>
            <a:endParaRPr lang="en-GB" sz="2000" cap="a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graphicFrame>
        <p:nvGraphicFramePr>
          <p:cNvPr id="9" name="Content Placeholder 7"/>
          <p:cNvGraphicFramePr>
            <a:graphicFrameLocks noGrp="1"/>
          </p:cNvGraphicFramePr>
          <p:nvPr>
            <p:ph sz="quarter" idx="4294967295"/>
            <p:extLst>
              <p:ext uri="{D42A27DB-BD31-4B8C-83A1-F6EECF244321}">
                <p14:modId xmlns:p14="http://schemas.microsoft.com/office/powerpoint/2010/main" val="2925825764"/>
              </p:ext>
            </p:extLst>
          </p:nvPr>
        </p:nvGraphicFramePr>
        <p:xfrm>
          <a:off x="3158611" y="555703"/>
          <a:ext cx="9239250" cy="5437525"/>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1089920" y="1108983"/>
            <a:ext cx="2686049" cy="3739485"/>
          </a:xfrm>
          <a:prstGeom prst="rect">
            <a:avLst/>
          </a:prstGeom>
          <a:noFill/>
        </p:spPr>
        <p:txBody>
          <a:bodyPr wrap="square" lIns="0" tIns="0" rIns="0" bIns="0" rtlCol="0">
            <a:spAutoFit/>
          </a:bodyPr>
          <a:lstStyle/>
          <a:p>
            <a:pPr marL="0" lvl="1" algn="just">
              <a:spcAft>
                <a:spcPts val="300"/>
              </a:spcAft>
              <a:buClr>
                <a:srgbClr val="660033"/>
              </a:buClr>
              <a:buSzPct val="145000"/>
              <a:tabLst>
                <a:tab pos="268288" algn="l"/>
              </a:tabLst>
              <a:defRPr/>
            </a:pPr>
            <a:r>
              <a:rPr lang="en-GB" sz="1400" dirty="0">
                <a:latin typeface="Arial" panose="020B0604020202020204" pitchFamily="34" charset="0"/>
                <a:ea typeface="Arial"/>
                <a:cs typeface="Arial" panose="020B0604020202020204" pitchFamily="34" charset="0"/>
              </a:rPr>
              <a:t>When asked about the future of the EU, the largest percentage of citizens in BiH believe that the EU will consolidate its internal relations and continue enlargement. </a:t>
            </a:r>
          </a:p>
          <a:p>
            <a:pPr marL="0" lvl="1" algn="just">
              <a:spcAft>
                <a:spcPts val="300"/>
              </a:spcAft>
              <a:buClr>
                <a:srgbClr val="660033"/>
              </a:buClr>
              <a:buSzPct val="145000"/>
              <a:tabLst>
                <a:tab pos="268288" algn="l"/>
              </a:tabLst>
              <a:defRPr/>
            </a:pPr>
            <a:endParaRPr lang="bs-Latn-BA" altLang="sr-Latn-RS" sz="1400" dirty="0">
              <a:latin typeface="Arial" panose="020B0604020202020204" pitchFamily="34" charset="0"/>
              <a:ea typeface="Times New Roman"/>
              <a:cs typeface="Arial" panose="020B0604020202020204" pitchFamily="34" charset="0"/>
            </a:endParaRPr>
          </a:p>
          <a:p>
            <a:pPr marL="0" lvl="1" algn="just">
              <a:spcAft>
                <a:spcPts val="300"/>
              </a:spcAft>
              <a:buClr>
                <a:srgbClr val="660033"/>
              </a:buClr>
              <a:buSzPct val="145000"/>
              <a:tabLst>
                <a:tab pos="268288" algn="l"/>
              </a:tabLst>
              <a:defRPr/>
            </a:pPr>
            <a:r>
              <a:rPr lang="en-GB" sz="1400" dirty="0">
                <a:latin typeface="Arial" panose="020B0604020202020204" pitchFamily="34" charset="0"/>
                <a:ea typeface="Arial"/>
                <a:cs typeface="Arial" panose="020B0604020202020204" pitchFamily="34" charset="0"/>
              </a:rPr>
              <a:t>This year’s survey shows a slight increase in the number of citizens who believe that the EU, as an integration, will not survive (+1.1%), as well as in those who believe that the EU will experience a type of bloc division (+2.0%) and that it will abandon the common currency and some common policies (+2.3%).</a:t>
            </a:r>
          </a:p>
        </p:txBody>
      </p:sp>
      <p:sp>
        <p:nvSpPr>
          <p:cNvPr id="2" name="Rectangle 1">
            <a:extLst>
              <a:ext uri="{FF2B5EF4-FFF2-40B4-BE49-F238E27FC236}">
                <a16:creationId xmlns:a16="http://schemas.microsoft.com/office/drawing/2014/main" id="{02A685D1-0618-F58B-7CAF-0B7A2DFF9CCC}"/>
              </a:ext>
            </a:extLst>
          </p:cNvPr>
          <p:cNvSpPr/>
          <p:nvPr/>
        </p:nvSpPr>
        <p:spPr>
          <a:xfrm>
            <a:off x="917388" y="526847"/>
            <a:ext cx="3605183" cy="276999"/>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300"/>
              </a:spcAft>
              <a:buClr>
                <a:srgbClr val="660033"/>
              </a:buClr>
              <a:buSzPct val="145000"/>
              <a:buFontTx/>
              <a:buNone/>
              <a:tabLst>
                <a:tab pos="268288" algn="l"/>
              </a:tabLst>
              <a:defRPr/>
            </a:pP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2023</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2024</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2025</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a:t>
            </a:r>
          </a:p>
        </p:txBody>
      </p:sp>
    </p:spTree>
    <p:extLst>
      <p:ext uri="{BB962C8B-B14F-4D97-AF65-F5344CB8AC3E}">
        <p14:creationId xmlns:p14="http://schemas.microsoft.com/office/powerpoint/2010/main" val="30150086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89206" y="120406"/>
            <a:ext cx="11302794" cy="923330"/>
          </a:xfrm>
          <a:prstGeom prst="rect">
            <a:avLst/>
          </a:prstGeom>
          <a:solidFill>
            <a:srgbClr val="FFC000"/>
          </a:solidFill>
        </p:spPr>
        <p:txBody>
          <a:bodyPr wrap="square">
            <a:spAutoFit/>
          </a:bodyPr>
          <a:lstStyle/>
          <a:p>
            <a:r>
              <a:rPr lang="en-GB" sz="2000" cap="all">
                <a:latin typeface="Arial" panose="020B0604020202020204" pitchFamily="34" charset="0"/>
                <a:cs typeface="Arial" panose="020B0604020202020204" pitchFamily="34" charset="0"/>
              </a:rPr>
              <a:t>WHAT PART OF SOCIETY, IN YOUR OPINION, WOULD BENEFIT THE MOST FROM BIH’S ACCESSION TO THE EU?</a:t>
            </a:r>
            <a:br>
              <a:rPr lang="en-GB" sz="2000" cap="all">
                <a:latin typeface="Arial" panose="020B0604020202020204" pitchFamily="34" charset="0"/>
                <a:cs typeface="Arial" panose="020B0604020202020204" pitchFamily="34" charset="0"/>
              </a:rPr>
            </a:br>
            <a:endParaRPr lang="en-GB" sz="2000" cap="a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graphicFrame>
        <p:nvGraphicFramePr>
          <p:cNvPr id="10" name="Content Placeholder 10"/>
          <p:cNvGraphicFramePr>
            <a:graphicFrameLocks/>
          </p:cNvGraphicFramePr>
          <p:nvPr>
            <p:extLst>
              <p:ext uri="{D42A27DB-BD31-4B8C-83A1-F6EECF244321}">
                <p14:modId xmlns:p14="http://schemas.microsoft.com/office/powerpoint/2010/main" val="170388015"/>
              </p:ext>
            </p:extLst>
          </p:nvPr>
        </p:nvGraphicFramePr>
        <p:xfrm>
          <a:off x="3028950" y="1370235"/>
          <a:ext cx="8991572" cy="4614187"/>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1005840" y="1118510"/>
            <a:ext cx="3401567" cy="3739485"/>
          </a:xfrm>
          <a:prstGeom prst="rect">
            <a:avLst/>
          </a:prstGeom>
          <a:noFill/>
        </p:spPr>
        <p:txBody>
          <a:bodyPr wrap="square" lIns="0" tIns="0" rIns="0" bIns="0" rtlCol="0">
            <a:spAutoFit/>
          </a:bodyPr>
          <a:lstStyle/>
          <a:p>
            <a:pPr marL="0" lvl="1" algn="just">
              <a:spcAft>
                <a:spcPts val="300"/>
              </a:spcAft>
              <a:buClr>
                <a:srgbClr val="660033"/>
              </a:buClr>
              <a:buSzPct val="145000"/>
              <a:tabLst>
                <a:tab pos="268288" algn="l"/>
              </a:tabLst>
              <a:defRPr/>
            </a:pPr>
            <a:r>
              <a:rPr lang="en-GB" sz="1400" dirty="0">
                <a:latin typeface="Arial" panose="020B0604020202020204" pitchFamily="34" charset="0"/>
                <a:ea typeface="Arial"/>
                <a:cs typeface="Arial" panose="020B0604020202020204" pitchFamily="34" charset="0"/>
              </a:rPr>
              <a:t>As in previous years, the largest percentage of BiH population believe that young people would benefit the most from the country’s accession to the EU. </a:t>
            </a:r>
          </a:p>
          <a:p>
            <a:pPr marL="0" lvl="1" algn="just">
              <a:spcAft>
                <a:spcPts val="300"/>
              </a:spcAft>
              <a:buClr>
                <a:srgbClr val="660033"/>
              </a:buClr>
              <a:buSzPct val="145000"/>
              <a:tabLst>
                <a:tab pos="268288" algn="l"/>
              </a:tabLst>
              <a:defRPr/>
            </a:pPr>
            <a:r>
              <a:rPr lang="en-GB" sz="1400" dirty="0">
                <a:latin typeface="Arial" panose="020B0604020202020204" pitchFamily="34" charset="0"/>
                <a:ea typeface="Arial"/>
                <a:cs typeface="Arial" panose="020B0604020202020204" pitchFamily="34" charset="0"/>
              </a:rPr>
              <a:t>Although "politicians" and "entrepreneurs" have a slight decline compared to 2024, and "students and researchers" have seen an increase, these groups remain at the very top of the categories that would benefit most from accession into the EU. For "farmers", the trend of a slight decline in the percentage continues.</a:t>
            </a:r>
          </a:p>
          <a:p>
            <a:pPr marL="0" lvl="1" algn="just">
              <a:spcAft>
                <a:spcPts val="300"/>
              </a:spcAft>
              <a:buClr>
                <a:srgbClr val="660033"/>
              </a:buClr>
              <a:buSzPct val="145000"/>
              <a:tabLst>
                <a:tab pos="268288" algn="l"/>
              </a:tabLst>
              <a:defRPr/>
            </a:pPr>
            <a:r>
              <a:rPr lang="en-GB" sz="1400" dirty="0">
                <a:latin typeface="Arial" panose="020B0604020202020204" pitchFamily="34" charset="0"/>
                <a:ea typeface="Arial"/>
                <a:cs typeface="Arial" panose="020B0604020202020204" pitchFamily="34" charset="0"/>
              </a:rPr>
              <a:t>As in previous years, in 2025, </a:t>
            </a:r>
            <a:r>
              <a:rPr lang="bs-Latn-BA" sz="1400" dirty="0">
                <a:latin typeface="Arial" panose="020B0604020202020204" pitchFamily="34" charset="0"/>
                <a:ea typeface="Arial"/>
                <a:cs typeface="Arial" panose="020B0604020202020204" pitchFamily="34" charset="0"/>
              </a:rPr>
              <a:t>one</a:t>
            </a:r>
            <a:r>
              <a:rPr lang="en-GB" sz="1400" dirty="0">
                <a:latin typeface="Arial" panose="020B0604020202020204" pitchFamily="34" charset="0"/>
                <a:ea typeface="Arial"/>
                <a:cs typeface="Arial" panose="020B0604020202020204" pitchFamily="34" charset="0"/>
              </a:rPr>
              <a:t> in </a:t>
            </a:r>
            <a:r>
              <a:rPr lang="bs-Latn-BA" sz="1400" dirty="0">
                <a:latin typeface="Arial" panose="020B0604020202020204" pitchFamily="34" charset="0"/>
                <a:ea typeface="Arial"/>
                <a:cs typeface="Arial" panose="020B0604020202020204" pitchFamily="34" charset="0"/>
              </a:rPr>
              <a:t>ten</a:t>
            </a:r>
            <a:r>
              <a:rPr lang="en-GB" sz="1400" dirty="0">
                <a:latin typeface="Arial" panose="020B0604020202020204" pitchFamily="34" charset="0"/>
                <a:ea typeface="Arial"/>
                <a:cs typeface="Arial" panose="020B0604020202020204" pitchFamily="34" charset="0"/>
              </a:rPr>
              <a:t> persons believes that no one would benefit from accession to the EU, with this response showing an upward trend since 2023.</a:t>
            </a:r>
          </a:p>
        </p:txBody>
      </p:sp>
      <p:sp>
        <p:nvSpPr>
          <p:cNvPr id="2" name="Rectangle 1">
            <a:extLst>
              <a:ext uri="{FF2B5EF4-FFF2-40B4-BE49-F238E27FC236}">
                <a16:creationId xmlns:a16="http://schemas.microsoft.com/office/drawing/2014/main" id="{B43E2621-B8BB-C6A7-BE74-8DF02DC8C84F}"/>
              </a:ext>
            </a:extLst>
          </p:cNvPr>
          <p:cNvSpPr/>
          <p:nvPr/>
        </p:nvSpPr>
        <p:spPr>
          <a:xfrm>
            <a:off x="917388" y="801167"/>
            <a:ext cx="3605183" cy="276999"/>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300"/>
              </a:spcAft>
              <a:buClr>
                <a:srgbClr val="660033"/>
              </a:buClr>
              <a:buSzPct val="145000"/>
              <a:buFontTx/>
              <a:buNone/>
              <a:tabLst>
                <a:tab pos="268288" algn="l"/>
              </a:tabLst>
              <a:defRPr/>
            </a:pP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2023</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2024</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2025</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a:t>
            </a:r>
          </a:p>
        </p:txBody>
      </p:sp>
    </p:spTree>
    <p:extLst>
      <p:ext uri="{BB962C8B-B14F-4D97-AF65-F5344CB8AC3E}">
        <p14:creationId xmlns:p14="http://schemas.microsoft.com/office/powerpoint/2010/main" val="222929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89206" y="111443"/>
            <a:ext cx="11302794" cy="923330"/>
          </a:xfrm>
          <a:prstGeom prst="rect">
            <a:avLst/>
          </a:prstGeom>
          <a:solidFill>
            <a:srgbClr val="FFC000"/>
          </a:solidFill>
        </p:spPr>
        <p:txBody>
          <a:bodyPr wrap="square">
            <a:spAutoFit/>
          </a:bodyPr>
          <a:lstStyle/>
          <a:p>
            <a:r>
              <a:rPr lang="en-GB" sz="2000" cap="all">
                <a:latin typeface="Arial" panose="020B0604020202020204" pitchFamily="34" charset="0"/>
                <a:cs typeface="Arial" panose="020B0604020202020204" pitchFamily="34" charset="0"/>
              </a:rPr>
              <a:t>WHAT DO YOU THINK IS THE GREATEST OBSTACLE COMPLICATING THE INTEGRATION OF BOSNIA AND HERZEGOVINA INTO THE EU?</a:t>
            </a:r>
            <a:br>
              <a:rPr lang="en-GB" sz="2000" cap="all">
                <a:latin typeface="Arial" panose="020B0604020202020204" pitchFamily="34" charset="0"/>
                <a:cs typeface="Arial" panose="020B0604020202020204" pitchFamily="34" charset="0"/>
              </a:rPr>
            </a:br>
            <a:endParaRPr lang="en-GB" sz="2000" cap="a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graphicFrame>
        <p:nvGraphicFramePr>
          <p:cNvPr id="11" name="Content Placeholder 7"/>
          <p:cNvGraphicFramePr>
            <a:graphicFrameLocks noGrp="1"/>
          </p:cNvGraphicFramePr>
          <p:nvPr>
            <p:ph sz="quarter" idx="4294967295"/>
            <p:extLst>
              <p:ext uri="{D42A27DB-BD31-4B8C-83A1-F6EECF244321}">
                <p14:modId xmlns:p14="http://schemas.microsoft.com/office/powerpoint/2010/main" val="2561286507"/>
              </p:ext>
            </p:extLst>
          </p:nvPr>
        </p:nvGraphicFramePr>
        <p:xfrm>
          <a:off x="3657600" y="1353911"/>
          <a:ext cx="8311244" cy="4728482"/>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1376954" y="1677590"/>
            <a:ext cx="2686049" cy="3701013"/>
          </a:xfrm>
          <a:prstGeom prst="rect">
            <a:avLst/>
          </a:prstGeom>
          <a:noFill/>
        </p:spPr>
        <p:txBody>
          <a:bodyPr wrap="square" lIns="0" tIns="0" rIns="0" bIns="0" rtlCol="0">
            <a:spAutoFit/>
          </a:bodyPr>
          <a:lstStyle/>
          <a:p>
            <a:pPr marL="0" lvl="1" algn="just">
              <a:spcAft>
                <a:spcPts val="300"/>
              </a:spcAft>
              <a:buClr>
                <a:srgbClr val="660033"/>
              </a:buClr>
              <a:buSzPct val="145000"/>
              <a:tabLst>
                <a:tab pos="268288" algn="l"/>
              </a:tabLst>
              <a:defRPr/>
            </a:pPr>
            <a:r>
              <a:rPr lang="en-GB" sz="1400" dirty="0">
                <a:latin typeface="Arial" panose="020B0604020202020204" pitchFamily="34" charset="0"/>
                <a:ea typeface="Arial"/>
                <a:cs typeface="Arial" panose="020B0604020202020204" pitchFamily="34" charset="0"/>
              </a:rPr>
              <a:t>The politicisation of the integration process makes it most difficult for BiH to integrate into the EU, but to a significantly lesser extent than in previous years (30.9% vs. 34.3% vs. 40.9%).</a:t>
            </a:r>
          </a:p>
          <a:p>
            <a:pPr marL="0" lvl="1" algn="just">
              <a:spcAft>
                <a:spcPts val="300"/>
              </a:spcAft>
              <a:buClr>
                <a:srgbClr val="660033"/>
              </a:buClr>
              <a:buSzPct val="145000"/>
              <a:tabLst>
                <a:tab pos="268288" algn="l"/>
              </a:tabLst>
              <a:defRPr/>
            </a:pPr>
            <a:r>
              <a:rPr lang="en-GB" sz="1400" dirty="0">
                <a:latin typeface="Arial" panose="020B0604020202020204" pitchFamily="34" charset="0"/>
                <a:ea typeface="Arial"/>
                <a:cs typeface="Arial" panose="020B0604020202020204" pitchFamily="34" charset="0"/>
              </a:rPr>
              <a:t>"Resistance to change" ranks second and has increased compared to 2024 (+4.5%),  as has “insufficient understanding of the process” (+2.0%). Objective obstacles (extensive reforms in all spheres of life) and the current state of affairs in the European Union have remained at the level of 2024.</a:t>
            </a:r>
            <a:endParaRPr lang="bs-Latn-BA" altLang="sr-Latn-RS" sz="1400" dirty="0">
              <a:latin typeface="Arial" panose="020B0604020202020204" pitchFamily="34" charset="0"/>
              <a:ea typeface="Times New Roman"/>
              <a:cs typeface="Arial" panose="020B0604020202020204" pitchFamily="34" charset="0"/>
            </a:endParaRPr>
          </a:p>
        </p:txBody>
      </p:sp>
      <p:sp>
        <p:nvSpPr>
          <p:cNvPr id="2" name="Rectangle 1">
            <a:extLst>
              <a:ext uri="{FF2B5EF4-FFF2-40B4-BE49-F238E27FC236}">
                <a16:creationId xmlns:a16="http://schemas.microsoft.com/office/drawing/2014/main" id="{15B9C183-3CBC-3505-964B-268844A89460}"/>
              </a:ext>
            </a:extLst>
          </p:cNvPr>
          <p:cNvSpPr/>
          <p:nvPr/>
        </p:nvSpPr>
        <p:spPr>
          <a:xfrm>
            <a:off x="917388" y="801167"/>
            <a:ext cx="3605183" cy="276999"/>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300"/>
              </a:spcAft>
              <a:buClr>
                <a:srgbClr val="660033"/>
              </a:buClr>
              <a:buSzPct val="145000"/>
              <a:buFontTx/>
              <a:buNone/>
              <a:tabLst>
                <a:tab pos="268288" algn="l"/>
              </a:tabLst>
              <a:defRPr/>
            </a:pP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2023</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2024</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2025</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a:t>
            </a:r>
          </a:p>
        </p:txBody>
      </p:sp>
    </p:spTree>
    <p:extLst>
      <p:ext uri="{BB962C8B-B14F-4D97-AF65-F5344CB8AC3E}">
        <p14:creationId xmlns:p14="http://schemas.microsoft.com/office/powerpoint/2010/main" val="1083831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1547170" y="264519"/>
            <a:ext cx="9796591" cy="369332"/>
          </a:xfrm>
          <a:prstGeom prst="rect">
            <a:avLst/>
          </a:prstGeom>
          <a:solidFill>
            <a:srgbClr val="FFC000"/>
          </a:solidFill>
          <a:ln>
            <a:noFill/>
          </a:ln>
        </p:spPr>
        <p:txBody>
          <a:bodyPr wrap="square">
            <a:spAutoFit/>
          </a:bodyPr>
          <a:lstStyle/>
          <a:p>
            <a:r>
              <a:rPr lang="en-GB" sz="2000" cap="all">
                <a:latin typeface="Arial" panose="020B0604020202020204" pitchFamily="34" charset="0"/>
                <a:cs typeface="Arial" panose="020B0604020202020204" pitchFamily="34" charset="0"/>
              </a:rPr>
              <a:t>SOCIO-DEMOGRAPHIC CHARACTERISTICS OF THE SAMPLE 2025</a:t>
            </a: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22684" y="6238270"/>
            <a:ext cx="1445565" cy="271239"/>
          </a:xfrm>
          <a:prstGeom prst="rect">
            <a:avLst/>
          </a:prstGeom>
        </p:spPr>
      </p:pic>
      <p:graphicFrame>
        <p:nvGraphicFramePr>
          <p:cNvPr id="11" name="Group 88"/>
          <p:cNvGraphicFramePr>
            <a:graphicFrameLocks noGrp="1"/>
          </p:cNvGraphicFramePr>
          <p:nvPr>
            <p:custDataLst>
              <p:tags r:id="rId1"/>
            </p:custDataLst>
            <p:extLst>
              <p:ext uri="{D42A27DB-BD31-4B8C-83A1-F6EECF244321}">
                <p14:modId xmlns:p14="http://schemas.microsoft.com/office/powerpoint/2010/main" val="2691913103"/>
              </p:ext>
            </p:extLst>
          </p:nvPr>
        </p:nvGraphicFramePr>
        <p:xfrm>
          <a:off x="889906" y="1569378"/>
          <a:ext cx="3278993" cy="3344547"/>
        </p:xfrm>
        <a:graphic>
          <a:graphicData uri="http://schemas.openxmlformats.org/drawingml/2006/table">
            <a:tbl>
              <a:tblPr/>
              <a:tblGrid>
                <a:gridCol w="889620">
                  <a:extLst>
                    <a:ext uri="{9D8B030D-6E8A-4147-A177-3AD203B41FA5}">
                      <a16:colId xmlns:a16="http://schemas.microsoft.com/office/drawing/2014/main" val="20000"/>
                    </a:ext>
                  </a:extLst>
                </a:gridCol>
                <a:gridCol w="659871">
                  <a:extLst>
                    <a:ext uri="{9D8B030D-6E8A-4147-A177-3AD203B41FA5}">
                      <a16:colId xmlns:a16="http://schemas.microsoft.com/office/drawing/2014/main" val="20001"/>
                    </a:ext>
                  </a:extLst>
                </a:gridCol>
                <a:gridCol w="602721">
                  <a:extLst>
                    <a:ext uri="{9D8B030D-6E8A-4147-A177-3AD203B41FA5}">
                      <a16:colId xmlns:a16="http://schemas.microsoft.com/office/drawing/2014/main" val="20002"/>
                    </a:ext>
                  </a:extLst>
                </a:gridCol>
                <a:gridCol w="602721">
                  <a:extLst>
                    <a:ext uri="{9D8B030D-6E8A-4147-A177-3AD203B41FA5}">
                      <a16:colId xmlns:a16="http://schemas.microsoft.com/office/drawing/2014/main" val="20003"/>
                    </a:ext>
                  </a:extLst>
                </a:gridCol>
                <a:gridCol w="524060">
                  <a:extLst>
                    <a:ext uri="{9D8B030D-6E8A-4147-A177-3AD203B41FA5}">
                      <a16:colId xmlns:a16="http://schemas.microsoft.com/office/drawing/2014/main" val="20004"/>
                    </a:ext>
                  </a:extLst>
                </a:gridCol>
              </a:tblGrid>
              <a:tr h="321377">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t" latinLnBrk="0" hangingPunct="0">
                        <a:lnSpc>
                          <a:spcPct val="100000"/>
                        </a:lnSpc>
                        <a:spcBef>
                          <a:spcPct val="25000"/>
                        </a:spcBef>
                        <a:spcAft>
                          <a:spcPct val="0"/>
                        </a:spcAft>
                        <a:buClrTx/>
                        <a:buSzTx/>
                        <a:buFont typeface="Verdana" pitchFamily="34" charset="0"/>
                        <a:buNone/>
                        <a:tabLst/>
                      </a:pPr>
                      <a:endParaRPr kumimoji="0" lang="en-US" altLang="en-US" sz="800" b="1" i="0"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base" latinLnBrk="0" hangingPunct="0">
                        <a:lnSpc>
                          <a:spcPct val="100000"/>
                        </a:lnSpc>
                        <a:spcBef>
                          <a:spcPct val="20000"/>
                        </a:spcBef>
                        <a:spcAft>
                          <a:spcPct val="0"/>
                        </a:spcAft>
                        <a:buClrTx/>
                        <a:buSzTx/>
                        <a:buFont typeface="Verdana" pitchFamily="34" charset="0"/>
                        <a:buNone/>
                        <a:tabLst/>
                      </a:pPr>
                      <a:r>
                        <a:rPr kumimoji="0" lang="en-GB" sz="800" b="1" i="0" u="none" strike="noStrike" cap="none" normalizeH="0" baseline="0">
                          <a:ln>
                            <a:noFill/>
                          </a:ln>
                          <a:solidFill>
                            <a:schemeClr val="bg1"/>
                          </a:solidFill>
                          <a:effectLst/>
                          <a:latin typeface="Arial" panose="020B0604020202020204" pitchFamily="34" charset="0"/>
                          <a:cs typeface="Arial" panose="020B0604020202020204" pitchFamily="34" charset="0"/>
                        </a:rPr>
                        <a:t>BiH</a:t>
                      </a:r>
                    </a:p>
                  </a:txBody>
                  <a:tcPr marL="134112" marR="134112" marT="100546" marB="100546"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ea typeface="Arial"/>
                          <a:cs typeface="Arial" panose="020B0604020202020204" pitchFamily="34" charset="0"/>
                        </a:rPr>
                        <a:t>FBiH</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ea typeface="Arial"/>
                          <a:cs typeface="Arial" panose="020B0604020202020204" pitchFamily="34" charset="0"/>
                        </a:rPr>
                        <a:t>RS</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ea typeface="Arial"/>
                          <a:cs typeface="Arial" panose="020B0604020202020204" pitchFamily="34" charset="0"/>
                        </a:rPr>
                        <a:t>BD</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0"/>
                  </a:ext>
                </a:extLst>
              </a:tr>
              <a:tr h="321377">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t" latinLnBrk="0" hangingPunct="0">
                        <a:lnSpc>
                          <a:spcPct val="100000"/>
                        </a:lnSpc>
                        <a:spcBef>
                          <a:spcPct val="25000"/>
                        </a:spcBef>
                        <a:spcAft>
                          <a:spcPct val="0"/>
                        </a:spcAft>
                        <a:buClrTx/>
                        <a:buSzTx/>
                        <a:buFont typeface="Verdana" pitchFamily="34" charset="0"/>
                        <a:buNone/>
                        <a:tabLst/>
                      </a:pPr>
                      <a:endParaRPr kumimoji="0" lang="bg-BG" altLang="en-US" sz="800" b="1" i="1"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t" latinLnBrk="0" hangingPunct="0">
                        <a:lnSpc>
                          <a:spcPct val="100000"/>
                        </a:lnSpc>
                        <a:spcBef>
                          <a:spcPct val="0"/>
                        </a:spcBef>
                        <a:spcAft>
                          <a:spcPct val="0"/>
                        </a:spcAft>
                        <a:buClrTx/>
                        <a:buSzTx/>
                        <a:buFont typeface="Verdana" pitchFamily="34" charset="0"/>
                        <a:buNone/>
                        <a:tabLst/>
                      </a:pPr>
                      <a:r>
                        <a:rPr kumimoji="0" lang="en-GB" sz="800" b="1" i="0" u="none" strike="noStrike" cap="none" normalizeH="0" baseline="0">
                          <a:ln>
                            <a:noFill/>
                          </a:ln>
                          <a:solidFill>
                            <a:srgbClr val="FFFFFF"/>
                          </a:solidFill>
                          <a:effectLst/>
                          <a:latin typeface="Arial" panose="020B0604020202020204" pitchFamily="34" charset="0"/>
                          <a:cs typeface="Arial" panose="020B0604020202020204" pitchFamily="34" charset="0"/>
                        </a:rPr>
                        <a:t>N=1200</a:t>
                      </a:r>
                    </a:p>
                  </a:txBody>
                  <a:tcPr marL="135467" marR="135467" marT="101562" marB="10156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t" latinLnBrk="0" hangingPunct="0">
                        <a:lnSpc>
                          <a:spcPct val="100000"/>
                        </a:lnSpc>
                        <a:spcBef>
                          <a:spcPct val="0"/>
                        </a:spcBef>
                        <a:spcAft>
                          <a:spcPct val="0"/>
                        </a:spcAft>
                        <a:buClrTx/>
                        <a:buSzTx/>
                        <a:buFont typeface="Verdana" pitchFamily="34" charset="0"/>
                        <a:buNone/>
                        <a:tabLst/>
                      </a:pPr>
                      <a:r>
                        <a:rPr kumimoji="0" lang="en-GB" sz="800" b="1" i="0" u="none" strike="noStrike" cap="none" normalizeH="0" baseline="0">
                          <a:ln>
                            <a:noFill/>
                          </a:ln>
                          <a:solidFill>
                            <a:srgbClr val="FFFFFF"/>
                          </a:solidFill>
                          <a:effectLst/>
                          <a:latin typeface="Arial" panose="020B0604020202020204" pitchFamily="34" charset="0"/>
                          <a:cs typeface="Arial" panose="020B0604020202020204" pitchFamily="34" charset="0"/>
                        </a:rPr>
                        <a:t>N=754</a:t>
                      </a:r>
                    </a:p>
                  </a:txBody>
                  <a:tcPr marL="135467" marR="135467" marT="101562" marB="10156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t" latinLnBrk="0" hangingPunct="0">
                        <a:lnSpc>
                          <a:spcPct val="100000"/>
                        </a:lnSpc>
                        <a:spcBef>
                          <a:spcPct val="0"/>
                        </a:spcBef>
                        <a:spcAft>
                          <a:spcPct val="0"/>
                        </a:spcAft>
                        <a:buClrTx/>
                        <a:buSzTx/>
                        <a:buFont typeface="Verdana" pitchFamily="34" charset="0"/>
                        <a:buNone/>
                        <a:tabLst/>
                      </a:pPr>
                      <a:r>
                        <a:rPr kumimoji="0" lang="en-GB" sz="800" b="1" i="0" u="none" strike="noStrike" cap="none" normalizeH="0" baseline="0">
                          <a:ln>
                            <a:noFill/>
                          </a:ln>
                          <a:solidFill>
                            <a:srgbClr val="FFFFFF"/>
                          </a:solidFill>
                          <a:effectLst/>
                          <a:latin typeface="Arial" panose="020B0604020202020204" pitchFamily="34" charset="0"/>
                          <a:cs typeface="Arial" panose="020B0604020202020204" pitchFamily="34" charset="0"/>
                        </a:rPr>
                        <a:t>N=418</a:t>
                      </a:r>
                    </a:p>
                  </a:txBody>
                  <a:tcPr marL="135467" marR="135467" marT="101562" marB="10156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marL="0" marR="0" lvl="0" indent="0" algn="ctr" defTabSz="457200" rtl="0" eaLnBrk="0" fontAlgn="t" latinLnBrk="0" hangingPunct="0">
                        <a:lnSpc>
                          <a:spcPct val="100000"/>
                        </a:lnSpc>
                        <a:spcBef>
                          <a:spcPct val="0"/>
                        </a:spcBef>
                        <a:spcAft>
                          <a:spcPct val="0"/>
                        </a:spcAft>
                        <a:buClrTx/>
                        <a:buSzTx/>
                        <a:buFont typeface="Verdana" pitchFamily="34" charset="0"/>
                        <a:buNone/>
                        <a:tabLst/>
                      </a:pPr>
                      <a:r>
                        <a:rPr kumimoji="0" lang="en-GB" sz="800" b="1" i="0" u="none" strike="noStrike" cap="none" normalizeH="0" baseline="0">
                          <a:ln>
                            <a:noFill/>
                          </a:ln>
                          <a:solidFill>
                            <a:srgbClr val="FFFFFF"/>
                          </a:solidFill>
                          <a:effectLst/>
                          <a:latin typeface="Arial" panose="020B0604020202020204" pitchFamily="34" charset="0"/>
                          <a:cs typeface="Arial" panose="020B0604020202020204" pitchFamily="34" charset="0"/>
                        </a:rPr>
                        <a:t>N=28</a:t>
                      </a:r>
                    </a:p>
                  </a:txBody>
                  <a:tcPr marL="135467" marR="135467" marT="101562" marB="10156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1"/>
                  </a:ext>
                </a:extLst>
              </a:tr>
              <a:tr h="32137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City</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44.0</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44.8</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41.9</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53.6</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2"/>
                  </a:ext>
                </a:extLst>
              </a:tr>
              <a:tr h="32137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Village</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56.0</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55.2</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58.1</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46.4</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3"/>
                  </a:ext>
                </a:extLst>
              </a:tr>
              <a:tr h="321377">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rPr>
                        <a:t>M</a:t>
                      </a:r>
                      <a:r>
                        <a:rPr kumimoji="0" lang="bs-Latn-BA"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rPr>
                        <a:t>ale</a:t>
                      </a:r>
                      <a:endParaRPr kumimoji="0" lang="en-GB"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48.5</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48.4</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48.6</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50.0</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4"/>
                  </a:ext>
                </a:extLst>
              </a:tr>
              <a:tr h="321377">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rPr>
                        <a:t>F</a:t>
                      </a:r>
                      <a:r>
                        <a:rPr kumimoji="0" lang="bs-Latn-BA"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rPr>
                        <a:t>emale</a:t>
                      </a:r>
                      <a:endParaRPr kumimoji="0" lang="en-GB" sz="800" b="1" i="0" u="none" strike="noStrike" cap="none" normalizeH="0" baseline="0" dirty="0">
                        <a:ln>
                          <a:noFill/>
                        </a:ln>
                        <a:solidFill>
                          <a:schemeClr val="tx1">
                            <a:lumMod val="75000"/>
                          </a:schemeClr>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51.5</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51.6</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51.4</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50.0</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5"/>
                  </a:ext>
                </a:extLst>
              </a:tr>
              <a:tr h="32137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   18-34</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29.1</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28.9</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29.4</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28.6</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6"/>
                  </a:ext>
                </a:extLst>
              </a:tr>
              <a:tr h="32137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   35-49</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26.5</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26.5</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26.6</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25.0</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7"/>
                  </a:ext>
                </a:extLst>
              </a:tr>
              <a:tr h="32137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50-64</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26.7</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26.8</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26.6</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28.6</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8"/>
                  </a:ext>
                </a:extLst>
              </a:tr>
              <a:tr h="32137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65+</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17.7</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17.8</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17.4</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17.8</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9"/>
                  </a:ext>
                </a:extLst>
              </a:tr>
              <a:tr h="0">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t" latinLnBrk="0" hangingPunct="0">
                        <a:lnSpc>
                          <a:spcPct val="0"/>
                        </a:lnSpc>
                        <a:spcBef>
                          <a:spcPct val="0"/>
                        </a:spcBef>
                        <a:spcAft>
                          <a:spcPct val="0"/>
                        </a:spcAft>
                        <a:buClrTx/>
                        <a:buSzTx/>
                        <a:buFont typeface="Verdana" pitchFamily="34" charset="0"/>
                        <a:buNone/>
                        <a:tabLst/>
                      </a:pPr>
                      <a:endParaRPr kumimoji="0" lang="bg-BG" altLang="en-US" sz="800" b="1" i="0"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0" marR="0" marT="0" marB="0"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0">
                <a:tc>
                  <a:txBody>
                    <a:bodyPr/>
                    <a:lstStyle/>
                    <a:p>
                      <a:pPr marL="0" marR="0" lvl="0" indent="0" algn="l" defTabSz="457200" rtl="0" eaLnBrk="0" fontAlgn="t" latinLnBrk="0" hangingPunct="0">
                        <a:lnSpc>
                          <a:spcPct val="0"/>
                        </a:lnSpc>
                        <a:spcBef>
                          <a:spcPct val="0"/>
                        </a:spcBef>
                        <a:spcAft>
                          <a:spcPct val="0"/>
                        </a:spcAft>
                        <a:buClrTx/>
                        <a:buSzTx/>
                        <a:buFont typeface="Verdana" pitchFamily="34" charset="0"/>
                        <a:buNone/>
                        <a:tabLst/>
                      </a:pPr>
                      <a:endParaRPr kumimoji="0" lang="bg-BG" altLang="en-US" sz="800" b="1" i="0"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0" marR="0" marT="0" marB="0"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0">
                <a:tc>
                  <a:txBody>
                    <a:bodyPr/>
                    <a:lstStyle/>
                    <a:p>
                      <a:pPr marL="0" marR="0" lvl="0" indent="0" algn="l" defTabSz="457200" rtl="0" eaLnBrk="0" fontAlgn="t" latinLnBrk="0" hangingPunct="0">
                        <a:lnSpc>
                          <a:spcPct val="0"/>
                        </a:lnSpc>
                        <a:spcBef>
                          <a:spcPct val="0"/>
                        </a:spcBef>
                        <a:spcAft>
                          <a:spcPct val="0"/>
                        </a:spcAft>
                        <a:buClrTx/>
                        <a:buSzTx/>
                        <a:buFont typeface="Verdana" pitchFamily="34" charset="0"/>
                        <a:buNone/>
                        <a:tabLst/>
                      </a:pPr>
                      <a:endParaRPr kumimoji="0" lang="bg-BG" altLang="en-US" sz="800" b="1" i="0"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0" marR="0" marT="0" marB="0"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bl>
          </a:graphicData>
        </a:graphic>
      </p:graphicFrame>
      <p:graphicFrame>
        <p:nvGraphicFramePr>
          <p:cNvPr id="12" name="Group 88"/>
          <p:cNvGraphicFramePr>
            <a:graphicFrameLocks noGrp="1"/>
          </p:cNvGraphicFramePr>
          <p:nvPr>
            <p:custDataLst>
              <p:tags r:id="rId2"/>
            </p:custDataLst>
            <p:extLst>
              <p:ext uri="{D42A27DB-BD31-4B8C-83A1-F6EECF244321}">
                <p14:modId xmlns:p14="http://schemas.microsoft.com/office/powerpoint/2010/main" val="2958363384"/>
              </p:ext>
            </p:extLst>
          </p:nvPr>
        </p:nvGraphicFramePr>
        <p:xfrm>
          <a:off x="7921322" y="1591821"/>
          <a:ext cx="4031999" cy="3669591"/>
        </p:xfrm>
        <a:graphic>
          <a:graphicData uri="http://schemas.openxmlformats.org/drawingml/2006/table">
            <a:tbl>
              <a:tblPr/>
              <a:tblGrid>
                <a:gridCol w="1658948">
                  <a:extLst>
                    <a:ext uri="{9D8B030D-6E8A-4147-A177-3AD203B41FA5}">
                      <a16:colId xmlns:a16="http://schemas.microsoft.com/office/drawing/2014/main" val="20000"/>
                    </a:ext>
                  </a:extLst>
                </a:gridCol>
                <a:gridCol w="649516">
                  <a:extLst>
                    <a:ext uri="{9D8B030D-6E8A-4147-A177-3AD203B41FA5}">
                      <a16:colId xmlns:a16="http://schemas.microsoft.com/office/drawing/2014/main" val="20001"/>
                    </a:ext>
                  </a:extLst>
                </a:gridCol>
                <a:gridCol w="593263">
                  <a:extLst>
                    <a:ext uri="{9D8B030D-6E8A-4147-A177-3AD203B41FA5}">
                      <a16:colId xmlns:a16="http://schemas.microsoft.com/office/drawing/2014/main" val="20002"/>
                    </a:ext>
                  </a:extLst>
                </a:gridCol>
                <a:gridCol w="593263">
                  <a:extLst>
                    <a:ext uri="{9D8B030D-6E8A-4147-A177-3AD203B41FA5}">
                      <a16:colId xmlns:a16="http://schemas.microsoft.com/office/drawing/2014/main" val="20003"/>
                    </a:ext>
                  </a:extLst>
                </a:gridCol>
                <a:gridCol w="537009">
                  <a:extLst>
                    <a:ext uri="{9D8B030D-6E8A-4147-A177-3AD203B41FA5}">
                      <a16:colId xmlns:a16="http://schemas.microsoft.com/office/drawing/2014/main" val="20004"/>
                    </a:ext>
                  </a:extLst>
                </a:gridCol>
              </a:tblGrid>
              <a:tr h="309678">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t" latinLnBrk="0" hangingPunct="0">
                        <a:lnSpc>
                          <a:spcPct val="100000"/>
                        </a:lnSpc>
                        <a:spcBef>
                          <a:spcPct val="25000"/>
                        </a:spcBef>
                        <a:spcAft>
                          <a:spcPct val="0"/>
                        </a:spcAft>
                        <a:buClrTx/>
                        <a:buSzTx/>
                        <a:buFont typeface="Verdana" pitchFamily="34" charset="0"/>
                        <a:buNone/>
                        <a:tabLst/>
                      </a:pPr>
                      <a:endParaRPr kumimoji="0" lang="en-US" altLang="en-US" sz="800" b="1" i="0"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base" latinLnBrk="0" hangingPunct="0">
                        <a:lnSpc>
                          <a:spcPct val="100000"/>
                        </a:lnSpc>
                        <a:spcBef>
                          <a:spcPct val="20000"/>
                        </a:spcBef>
                        <a:spcAft>
                          <a:spcPct val="0"/>
                        </a:spcAft>
                        <a:buClrTx/>
                        <a:buSzTx/>
                        <a:buFont typeface="Verdana" pitchFamily="34" charset="0"/>
                        <a:buNone/>
                        <a:tabLst/>
                      </a:pPr>
                      <a:r>
                        <a:rPr kumimoji="0" lang="en-GB" sz="800" b="1" i="0" u="none" strike="noStrike" cap="none" normalizeH="0" baseline="0">
                          <a:ln>
                            <a:noFill/>
                          </a:ln>
                          <a:solidFill>
                            <a:schemeClr val="bg1"/>
                          </a:solidFill>
                          <a:effectLst/>
                          <a:latin typeface="Arial" panose="020B0604020202020204" pitchFamily="34" charset="0"/>
                          <a:cs typeface="Arial" panose="020B0604020202020204" pitchFamily="34" charset="0"/>
                        </a:rPr>
                        <a:t>BiH</a:t>
                      </a:r>
                    </a:p>
                  </a:txBody>
                  <a:tcPr marL="134112" marR="134112" marT="100546" marB="100546"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ea typeface="Arial"/>
                          <a:cs typeface="Arial" panose="020B0604020202020204" pitchFamily="34" charset="0"/>
                        </a:rPr>
                        <a:t>FBiH</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ea typeface="Arial"/>
                          <a:cs typeface="Arial" panose="020B0604020202020204" pitchFamily="34" charset="0"/>
                        </a:rPr>
                        <a:t>RS</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ea typeface="Arial"/>
                          <a:cs typeface="Arial" panose="020B0604020202020204" pitchFamily="34" charset="0"/>
                        </a:rPr>
                        <a:t>BD</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0"/>
                  </a:ext>
                </a:extLst>
              </a:tr>
              <a:tr h="309678">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t" latinLnBrk="0" hangingPunct="0">
                        <a:lnSpc>
                          <a:spcPct val="100000"/>
                        </a:lnSpc>
                        <a:spcBef>
                          <a:spcPct val="25000"/>
                        </a:spcBef>
                        <a:spcAft>
                          <a:spcPct val="0"/>
                        </a:spcAft>
                        <a:buClrTx/>
                        <a:buSzTx/>
                        <a:buFont typeface="Verdana" pitchFamily="34" charset="0"/>
                        <a:buNone/>
                        <a:tabLst/>
                      </a:pPr>
                      <a:endParaRPr kumimoji="0" lang="bg-BG" altLang="en-US" sz="800" b="1" i="1"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t" latinLnBrk="0" hangingPunct="0">
                        <a:lnSpc>
                          <a:spcPct val="100000"/>
                        </a:lnSpc>
                        <a:spcBef>
                          <a:spcPct val="0"/>
                        </a:spcBef>
                        <a:spcAft>
                          <a:spcPct val="0"/>
                        </a:spcAft>
                        <a:buClrTx/>
                        <a:buSzTx/>
                        <a:buFont typeface="Verdana" pitchFamily="34" charset="0"/>
                        <a:buNone/>
                        <a:tabLst/>
                      </a:pPr>
                      <a:r>
                        <a:rPr kumimoji="0" lang="en-GB" sz="800" b="1" i="1" u="none" strike="noStrike" cap="none" normalizeH="0" baseline="0">
                          <a:ln>
                            <a:noFill/>
                          </a:ln>
                          <a:solidFill>
                            <a:schemeClr val="bg1"/>
                          </a:solidFill>
                          <a:effectLst/>
                          <a:latin typeface="Arial" panose="020B0604020202020204" pitchFamily="34" charset="0"/>
                          <a:cs typeface="Arial" panose="020B0604020202020204" pitchFamily="34" charset="0"/>
                        </a:rPr>
                        <a:t>N=1200</a:t>
                      </a:r>
                    </a:p>
                  </a:txBody>
                  <a:tcPr marL="135467" marR="135467" marT="101562" marB="10156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t" latinLnBrk="0" hangingPunct="0">
                        <a:lnSpc>
                          <a:spcPct val="100000"/>
                        </a:lnSpc>
                        <a:spcBef>
                          <a:spcPct val="0"/>
                        </a:spcBef>
                        <a:spcAft>
                          <a:spcPct val="0"/>
                        </a:spcAft>
                        <a:buClrTx/>
                        <a:buSzTx/>
                        <a:buFont typeface="Verdana" pitchFamily="34" charset="0"/>
                        <a:buNone/>
                        <a:tabLst/>
                      </a:pPr>
                      <a:r>
                        <a:rPr kumimoji="0" lang="en-GB" sz="800" b="1" i="0" u="none" strike="noStrike" cap="none" normalizeH="0" baseline="0">
                          <a:ln>
                            <a:noFill/>
                          </a:ln>
                          <a:solidFill>
                            <a:schemeClr val="bg1"/>
                          </a:solidFill>
                          <a:effectLst/>
                          <a:latin typeface="Arial" panose="020B0604020202020204" pitchFamily="34" charset="0"/>
                          <a:cs typeface="Arial" panose="020B0604020202020204" pitchFamily="34" charset="0"/>
                        </a:rPr>
                        <a:t>N=754</a:t>
                      </a:r>
                    </a:p>
                  </a:txBody>
                  <a:tcPr marL="135467" marR="135467" marT="101562" marB="10156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t" latinLnBrk="0" hangingPunct="0">
                        <a:lnSpc>
                          <a:spcPct val="100000"/>
                        </a:lnSpc>
                        <a:spcBef>
                          <a:spcPct val="0"/>
                        </a:spcBef>
                        <a:spcAft>
                          <a:spcPct val="0"/>
                        </a:spcAft>
                        <a:buClrTx/>
                        <a:buSzTx/>
                        <a:buFont typeface="Verdana" pitchFamily="34" charset="0"/>
                        <a:buNone/>
                        <a:tabLst/>
                      </a:pPr>
                      <a:r>
                        <a:rPr kumimoji="0" lang="en-GB" sz="800" b="1" i="0" u="none" strike="noStrike" cap="none" normalizeH="0" baseline="0">
                          <a:ln>
                            <a:noFill/>
                          </a:ln>
                          <a:solidFill>
                            <a:schemeClr val="bg1"/>
                          </a:solidFill>
                          <a:effectLst/>
                          <a:latin typeface="Arial" panose="020B0604020202020204" pitchFamily="34" charset="0"/>
                          <a:cs typeface="Arial" panose="020B0604020202020204" pitchFamily="34" charset="0"/>
                        </a:rPr>
                        <a:t>N=418</a:t>
                      </a:r>
                    </a:p>
                  </a:txBody>
                  <a:tcPr marL="135467" marR="135467" marT="101562" marB="10156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marL="0" marR="0" lvl="0" indent="0" algn="ctr" defTabSz="457200" rtl="0" eaLnBrk="0" fontAlgn="t" latinLnBrk="0" hangingPunct="0">
                        <a:lnSpc>
                          <a:spcPct val="100000"/>
                        </a:lnSpc>
                        <a:spcBef>
                          <a:spcPct val="0"/>
                        </a:spcBef>
                        <a:spcAft>
                          <a:spcPct val="0"/>
                        </a:spcAft>
                        <a:buClrTx/>
                        <a:buSzTx/>
                        <a:buFont typeface="Verdana" pitchFamily="34" charset="0"/>
                        <a:buNone/>
                        <a:tabLst/>
                      </a:pPr>
                      <a:r>
                        <a:rPr kumimoji="0" lang="en-GB" sz="800" b="1" i="0" u="none" strike="noStrike" cap="none" normalizeH="0" baseline="0">
                          <a:ln>
                            <a:noFill/>
                          </a:ln>
                          <a:solidFill>
                            <a:schemeClr val="bg1"/>
                          </a:solidFill>
                          <a:effectLst/>
                          <a:latin typeface="Arial" panose="020B0604020202020204" pitchFamily="34" charset="0"/>
                          <a:cs typeface="Arial" panose="020B0604020202020204" pitchFamily="34" charset="0"/>
                        </a:rPr>
                        <a:t>N=28</a:t>
                      </a:r>
                    </a:p>
                  </a:txBody>
                  <a:tcPr marL="135467" marR="135467" marT="101562" marB="10156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1"/>
                  </a:ext>
                </a:extLst>
              </a:tr>
              <a:tr h="309678">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Without primary school</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0.0</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0.0</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0.0</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0.0</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7"/>
                  </a:ext>
                </a:extLst>
              </a:tr>
              <a:tr h="309678">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Primary school</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5.3</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4.8</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5.7</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10.7</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8"/>
                  </a:ext>
                </a:extLst>
              </a:tr>
              <a:tr h="309678">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Secondary school</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69.3</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68.7</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70.6</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67.9</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9"/>
                  </a:ext>
                </a:extLst>
              </a:tr>
              <a:tr h="309678">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University</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25.4</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26.5</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23.7</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21.4</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0"/>
                  </a:ext>
                </a:extLst>
              </a:tr>
              <a:tr h="309678">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No income</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6.2</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5.0</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8.4</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7.1</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1"/>
                  </a:ext>
                </a:extLst>
              </a:tr>
              <a:tr h="309678">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BAM 1-300</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2.8</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3.5</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1.4</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3.6</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2"/>
                  </a:ext>
                </a:extLst>
              </a:tr>
              <a:tr h="309678">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defRPr/>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BAM 301-700</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14.5</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14.7</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13.6</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21.4</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3"/>
                  </a:ext>
                </a:extLst>
              </a:tr>
              <a:tr h="309678">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defRPr/>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BAM 701-1000</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21.7</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22.6</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20.6</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14.3</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4"/>
                  </a:ext>
                </a:extLst>
              </a:tr>
              <a:tr h="309678">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defRPr/>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BAM 1001 and more</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54.8</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54.2</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56.0</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53.6</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5"/>
                  </a:ext>
                </a:extLst>
              </a:tr>
              <a:tr h="0">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t" latinLnBrk="0" hangingPunct="0">
                        <a:lnSpc>
                          <a:spcPct val="0"/>
                        </a:lnSpc>
                        <a:spcBef>
                          <a:spcPct val="0"/>
                        </a:spcBef>
                        <a:spcAft>
                          <a:spcPct val="0"/>
                        </a:spcAft>
                        <a:buClrTx/>
                        <a:buSzTx/>
                        <a:buFont typeface="Verdana" pitchFamily="34" charset="0"/>
                        <a:buNone/>
                        <a:tabLst/>
                      </a:pPr>
                      <a:endParaRPr kumimoji="0" lang="bg-BG" altLang="en-US" sz="800" b="1" i="0"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0" marR="0" marT="0" marB="0"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0">
                <a:tc>
                  <a:txBody>
                    <a:bodyPr/>
                    <a:lstStyle/>
                    <a:p>
                      <a:pPr marL="0" marR="0" lvl="0" indent="0" algn="l" defTabSz="457200" rtl="0" eaLnBrk="0" fontAlgn="t" latinLnBrk="0" hangingPunct="0">
                        <a:lnSpc>
                          <a:spcPct val="0"/>
                        </a:lnSpc>
                        <a:spcBef>
                          <a:spcPct val="0"/>
                        </a:spcBef>
                        <a:spcAft>
                          <a:spcPct val="0"/>
                        </a:spcAft>
                        <a:buClrTx/>
                        <a:buSzTx/>
                        <a:buFont typeface="Verdana" pitchFamily="34" charset="0"/>
                        <a:buNone/>
                        <a:tabLst/>
                      </a:pPr>
                      <a:endParaRPr kumimoji="0" lang="bg-BG" altLang="en-US" sz="800" b="1" i="0"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0" marR="0" marT="0" marB="0"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0">
                <a:tc>
                  <a:txBody>
                    <a:bodyPr/>
                    <a:lstStyle/>
                    <a:p>
                      <a:pPr marL="0" marR="0" lvl="0" indent="0" algn="l" defTabSz="457200" rtl="0" eaLnBrk="0" fontAlgn="t" latinLnBrk="0" hangingPunct="0">
                        <a:lnSpc>
                          <a:spcPct val="0"/>
                        </a:lnSpc>
                        <a:spcBef>
                          <a:spcPct val="0"/>
                        </a:spcBef>
                        <a:spcAft>
                          <a:spcPct val="0"/>
                        </a:spcAft>
                        <a:buClrTx/>
                        <a:buSzTx/>
                        <a:buFont typeface="Verdana" pitchFamily="34" charset="0"/>
                        <a:buNone/>
                        <a:tabLst/>
                      </a:pPr>
                      <a:endParaRPr kumimoji="0" lang="bg-BG" altLang="en-US" sz="800" b="1" i="0"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0" marR="0" marT="0" marB="0"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bl>
          </a:graphicData>
        </a:graphic>
      </p:graphicFrame>
      <p:graphicFrame>
        <p:nvGraphicFramePr>
          <p:cNvPr id="18" name="Group 88"/>
          <p:cNvGraphicFramePr>
            <a:graphicFrameLocks noGrp="1"/>
          </p:cNvGraphicFramePr>
          <p:nvPr>
            <p:custDataLst>
              <p:tags r:id="rId3"/>
            </p:custDataLst>
            <p:extLst>
              <p:ext uri="{D42A27DB-BD31-4B8C-83A1-F6EECF244321}">
                <p14:modId xmlns:p14="http://schemas.microsoft.com/office/powerpoint/2010/main" val="1301330786"/>
              </p:ext>
            </p:extLst>
          </p:nvPr>
        </p:nvGraphicFramePr>
        <p:xfrm>
          <a:off x="4226377" y="1582985"/>
          <a:ext cx="3531844" cy="3669591"/>
        </p:xfrm>
        <a:graphic>
          <a:graphicData uri="http://schemas.openxmlformats.org/drawingml/2006/table">
            <a:tbl>
              <a:tblPr/>
              <a:tblGrid>
                <a:gridCol w="1142471">
                  <a:extLst>
                    <a:ext uri="{9D8B030D-6E8A-4147-A177-3AD203B41FA5}">
                      <a16:colId xmlns:a16="http://schemas.microsoft.com/office/drawing/2014/main" val="20000"/>
                    </a:ext>
                  </a:extLst>
                </a:gridCol>
                <a:gridCol w="659871">
                  <a:extLst>
                    <a:ext uri="{9D8B030D-6E8A-4147-A177-3AD203B41FA5}">
                      <a16:colId xmlns:a16="http://schemas.microsoft.com/office/drawing/2014/main" val="20001"/>
                    </a:ext>
                  </a:extLst>
                </a:gridCol>
                <a:gridCol w="602721">
                  <a:extLst>
                    <a:ext uri="{9D8B030D-6E8A-4147-A177-3AD203B41FA5}">
                      <a16:colId xmlns:a16="http://schemas.microsoft.com/office/drawing/2014/main" val="20002"/>
                    </a:ext>
                  </a:extLst>
                </a:gridCol>
                <a:gridCol w="602721">
                  <a:extLst>
                    <a:ext uri="{9D8B030D-6E8A-4147-A177-3AD203B41FA5}">
                      <a16:colId xmlns:a16="http://schemas.microsoft.com/office/drawing/2014/main" val="20003"/>
                    </a:ext>
                  </a:extLst>
                </a:gridCol>
                <a:gridCol w="524060">
                  <a:extLst>
                    <a:ext uri="{9D8B030D-6E8A-4147-A177-3AD203B41FA5}">
                      <a16:colId xmlns:a16="http://schemas.microsoft.com/office/drawing/2014/main" val="20004"/>
                    </a:ext>
                  </a:extLst>
                </a:gridCol>
              </a:tblGrid>
              <a:tr h="321377">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t" latinLnBrk="0" hangingPunct="0">
                        <a:lnSpc>
                          <a:spcPct val="100000"/>
                        </a:lnSpc>
                        <a:spcBef>
                          <a:spcPct val="25000"/>
                        </a:spcBef>
                        <a:spcAft>
                          <a:spcPct val="0"/>
                        </a:spcAft>
                        <a:buClrTx/>
                        <a:buSzTx/>
                        <a:buFont typeface="Verdana" pitchFamily="34" charset="0"/>
                        <a:buNone/>
                        <a:tabLst/>
                      </a:pPr>
                      <a:endParaRPr kumimoji="0" lang="en-US" altLang="en-US" sz="800" b="1" i="0"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base" latinLnBrk="0" hangingPunct="0">
                        <a:lnSpc>
                          <a:spcPct val="100000"/>
                        </a:lnSpc>
                        <a:spcBef>
                          <a:spcPct val="20000"/>
                        </a:spcBef>
                        <a:spcAft>
                          <a:spcPct val="0"/>
                        </a:spcAft>
                        <a:buClrTx/>
                        <a:buSzTx/>
                        <a:buFont typeface="Verdana" pitchFamily="34" charset="0"/>
                        <a:buNone/>
                        <a:tabLst/>
                      </a:pPr>
                      <a:r>
                        <a:rPr kumimoji="0" lang="en-GB" sz="800" b="1" i="0" u="none" strike="noStrike" cap="none" normalizeH="0" baseline="0">
                          <a:ln>
                            <a:noFill/>
                          </a:ln>
                          <a:solidFill>
                            <a:schemeClr val="bg1"/>
                          </a:solidFill>
                          <a:effectLst/>
                          <a:latin typeface="Arial" panose="020B0604020202020204" pitchFamily="34" charset="0"/>
                          <a:cs typeface="Arial" panose="020B0604020202020204" pitchFamily="34" charset="0"/>
                        </a:rPr>
                        <a:t>BiH</a:t>
                      </a:r>
                    </a:p>
                  </a:txBody>
                  <a:tcPr marL="134112" marR="134112" marT="100546" marB="100546"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r>
                        <a:rPr lang="en-GB" sz="800" b="1" i="0" u="none" strike="noStrike">
                          <a:solidFill>
                            <a:schemeClr val="bg1"/>
                          </a:solidFill>
                          <a:effectLst/>
                          <a:latin typeface="Arial" panose="020B0604020202020204" pitchFamily="34" charset="0"/>
                          <a:ea typeface="Arial"/>
                          <a:cs typeface="Arial" panose="020B0604020202020204" pitchFamily="34" charset="0"/>
                        </a:rPr>
                        <a:t>FBiH</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ea typeface="Arial"/>
                          <a:cs typeface="Arial" panose="020B0604020202020204" pitchFamily="34" charset="0"/>
                        </a:rPr>
                        <a:t>RS</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r>
                        <a:rPr lang="en-GB" sz="800" b="1" i="0" u="none" strike="noStrike">
                          <a:solidFill>
                            <a:schemeClr val="bg1"/>
                          </a:solidFill>
                          <a:effectLst/>
                          <a:latin typeface="Arial" panose="020B0604020202020204" pitchFamily="34" charset="0"/>
                          <a:ea typeface="Arial"/>
                          <a:cs typeface="Arial" panose="020B0604020202020204" pitchFamily="34" charset="0"/>
                        </a:rPr>
                        <a:t>BD</a:t>
                      </a:r>
                    </a:p>
                  </a:txBody>
                  <a:tcPr marL="12700" marR="12700"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0"/>
                  </a:ext>
                </a:extLst>
              </a:tr>
              <a:tr h="321377">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t" latinLnBrk="0" hangingPunct="0">
                        <a:lnSpc>
                          <a:spcPct val="100000"/>
                        </a:lnSpc>
                        <a:spcBef>
                          <a:spcPct val="25000"/>
                        </a:spcBef>
                        <a:spcAft>
                          <a:spcPct val="0"/>
                        </a:spcAft>
                        <a:buClrTx/>
                        <a:buSzTx/>
                        <a:buFont typeface="Verdana" pitchFamily="34" charset="0"/>
                        <a:buNone/>
                        <a:tabLst/>
                      </a:pPr>
                      <a:endParaRPr kumimoji="0" lang="bg-BG" altLang="en-US" sz="800" b="1" i="1"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t" latinLnBrk="0" hangingPunct="0">
                        <a:lnSpc>
                          <a:spcPct val="100000"/>
                        </a:lnSpc>
                        <a:spcBef>
                          <a:spcPct val="0"/>
                        </a:spcBef>
                        <a:spcAft>
                          <a:spcPct val="0"/>
                        </a:spcAft>
                        <a:buClrTx/>
                        <a:buSzTx/>
                        <a:buFont typeface="Verdana" pitchFamily="34" charset="0"/>
                        <a:buNone/>
                        <a:tabLst/>
                      </a:pPr>
                      <a:r>
                        <a:rPr kumimoji="0" lang="en-GB" sz="800" b="1" i="0" u="none" strike="noStrike" cap="none" normalizeH="0" baseline="0">
                          <a:ln>
                            <a:noFill/>
                          </a:ln>
                          <a:solidFill>
                            <a:srgbClr val="FFFFFF"/>
                          </a:solidFill>
                          <a:effectLst/>
                          <a:latin typeface="Arial" panose="020B0604020202020204" pitchFamily="34" charset="0"/>
                          <a:cs typeface="Arial" panose="020B0604020202020204" pitchFamily="34" charset="0"/>
                        </a:rPr>
                        <a:t>N=1200</a:t>
                      </a:r>
                    </a:p>
                  </a:txBody>
                  <a:tcPr marL="135467" marR="135467" marT="101562" marB="10156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t" latinLnBrk="0" hangingPunct="0">
                        <a:lnSpc>
                          <a:spcPct val="100000"/>
                        </a:lnSpc>
                        <a:spcBef>
                          <a:spcPct val="0"/>
                        </a:spcBef>
                        <a:spcAft>
                          <a:spcPct val="0"/>
                        </a:spcAft>
                        <a:buClrTx/>
                        <a:buSzTx/>
                        <a:buFont typeface="Verdana" pitchFamily="34" charset="0"/>
                        <a:buNone/>
                        <a:tabLst/>
                      </a:pPr>
                      <a:r>
                        <a:rPr kumimoji="0" lang="en-GB" sz="800" b="1" i="0" u="none" strike="noStrike" cap="none" normalizeH="0" baseline="0">
                          <a:ln>
                            <a:noFill/>
                          </a:ln>
                          <a:solidFill>
                            <a:srgbClr val="FFFFFF"/>
                          </a:solidFill>
                          <a:effectLst/>
                          <a:latin typeface="Arial" panose="020B0604020202020204" pitchFamily="34" charset="0"/>
                          <a:cs typeface="Arial" panose="020B0604020202020204" pitchFamily="34" charset="0"/>
                        </a:rPr>
                        <a:t>N=754</a:t>
                      </a:r>
                    </a:p>
                  </a:txBody>
                  <a:tcPr marL="135467" marR="135467" marT="101562" marB="10156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ctr" defTabSz="457200" rtl="0" eaLnBrk="0" fontAlgn="t" latinLnBrk="0" hangingPunct="0">
                        <a:lnSpc>
                          <a:spcPct val="100000"/>
                        </a:lnSpc>
                        <a:spcBef>
                          <a:spcPct val="0"/>
                        </a:spcBef>
                        <a:spcAft>
                          <a:spcPct val="0"/>
                        </a:spcAft>
                        <a:buClrTx/>
                        <a:buSzTx/>
                        <a:buFont typeface="Verdana" pitchFamily="34" charset="0"/>
                        <a:buNone/>
                        <a:tabLst/>
                      </a:pPr>
                      <a:r>
                        <a:rPr kumimoji="0" lang="en-GB" sz="800" b="1" i="0" u="none" strike="noStrike" cap="none" normalizeH="0" baseline="0">
                          <a:ln>
                            <a:noFill/>
                          </a:ln>
                          <a:solidFill>
                            <a:srgbClr val="FFFFFF"/>
                          </a:solidFill>
                          <a:effectLst/>
                          <a:latin typeface="Arial" panose="020B0604020202020204" pitchFamily="34" charset="0"/>
                          <a:cs typeface="Arial" panose="020B0604020202020204" pitchFamily="34" charset="0"/>
                        </a:rPr>
                        <a:t>N=418</a:t>
                      </a:r>
                    </a:p>
                  </a:txBody>
                  <a:tcPr marL="135467" marR="135467" marT="101562" marB="10156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marL="0" marR="0" lvl="0" indent="0" algn="ctr" defTabSz="457200" rtl="0" eaLnBrk="0" fontAlgn="t" latinLnBrk="0" hangingPunct="0">
                        <a:lnSpc>
                          <a:spcPct val="100000"/>
                        </a:lnSpc>
                        <a:spcBef>
                          <a:spcPct val="0"/>
                        </a:spcBef>
                        <a:spcAft>
                          <a:spcPct val="0"/>
                        </a:spcAft>
                        <a:buClrTx/>
                        <a:buSzTx/>
                        <a:buFont typeface="Verdana" pitchFamily="34" charset="0"/>
                        <a:buNone/>
                        <a:tabLst/>
                      </a:pPr>
                      <a:r>
                        <a:rPr kumimoji="0" lang="en-GB" sz="800" b="1" i="0" u="none" strike="noStrike" cap="none" normalizeH="0" baseline="0">
                          <a:ln>
                            <a:noFill/>
                          </a:ln>
                          <a:solidFill>
                            <a:srgbClr val="FFFFFF"/>
                          </a:solidFill>
                          <a:effectLst/>
                          <a:latin typeface="Arial" panose="020B0604020202020204" pitchFamily="34" charset="0"/>
                          <a:cs typeface="Arial" panose="020B0604020202020204" pitchFamily="34" charset="0"/>
                        </a:rPr>
                        <a:t>N=28</a:t>
                      </a:r>
                    </a:p>
                  </a:txBody>
                  <a:tcPr marL="135467" marR="135467" marT="101562" marB="10156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1"/>
                  </a:ext>
                </a:extLst>
              </a:tr>
              <a:tr h="32137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Employed</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43.4</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41.8</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46.4</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42.8</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0"/>
                  </a:ext>
                </a:extLst>
              </a:tr>
              <a:tr h="32137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Student</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7.2</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7.3</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7.2</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3.6</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1"/>
                  </a:ext>
                </a:extLst>
              </a:tr>
              <a:tr h="32137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Housewife</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10.2</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10.6</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9.3</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14.3</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2"/>
                  </a:ext>
                </a:extLst>
              </a:tr>
              <a:tr h="32137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Pensioner </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20.0</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20.2</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20.1</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14.3</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3"/>
                  </a:ext>
                </a:extLst>
              </a:tr>
              <a:tr h="32137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defRPr/>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Unemployed</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19.2</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20.1</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17.0</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25.0</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4"/>
                  </a:ext>
                </a:extLst>
              </a:tr>
              <a:tr h="321377">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Croats</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15.4</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22.8</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1.7</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21.4</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7"/>
                  </a:ext>
                </a:extLst>
              </a:tr>
              <a:tr h="321377">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Bosniaks</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50.4</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72.3</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11.7</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39.3</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8"/>
                  </a:ext>
                </a:extLst>
              </a:tr>
              <a:tr h="32137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Serbs</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32.3</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1.9</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86.6</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39.3</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09"/>
                  </a:ext>
                </a:extLst>
              </a:tr>
              <a:tr h="321377">
                <a:tc>
                  <a:txBody>
                    <a:bodyPr/>
                    <a:lstStyle/>
                    <a:p>
                      <a:pPr marL="0" marR="0" lvl="0" indent="0" algn="r" defTabSz="457200" rtl="0" eaLnBrk="0" fontAlgn="t" latinLnBrk="0" hangingPunct="0">
                        <a:lnSpc>
                          <a:spcPct val="100000"/>
                        </a:lnSpc>
                        <a:spcBef>
                          <a:spcPct val="25000"/>
                        </a:spcBef>
                        <a:spcAft>
                          <a:spcPct val="0"/>
                        </a:spcAft>
                        <a:buClrTx/>
                        <a:buSzTx/>
                        <a:buFont typeface="Verdana" pitchFamily="34" charset="0"/>
                        <a:buNone/>
                        <a:tabLst/>
                      </a:pPr>
                      <a:r>
                        <a:rPr kumimoji="0" lang="en-GB" sz="800" b="1" i="0" u="none" strike="noStrike" cap="none" normalizeH="0" baseline="0">
                          <a:ln>
                            <a:noFill/>
                          </a:ln>
                          <a:solidFill>
                            <a:schemeClr val="tx1">
                              <a:lumMod val="75000"/>
                            </a:schemeClr>
                          </a:solidFill>
                          <a:effectLst/>
                          <a:latin typeface="Arial" panose="020B0604020202020204" pitchFamily="34" charset="0"/>
                          <a:cs typeface="Arial" panose="020B0604020202020204" pitchFamily="34" charset="0"/>
                        </a:rPr>
                        <a:t>Other</a:t>
                      </a:r>
                    </a:p>
                  </a:txBody>
                  <a:tcPr marL="135467" marR="135467" marT="101562" marB="101562"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1.9</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BD9B08"/>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3.0</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0.0</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tc>
                  <a:txBody>
                    <a:bodyPr/>
                    <a:lstStyle/>
                    <a:p>
                      <a:pPr algn="ctr" fontAlgn="b">
                        <a:buNone/>
                      </a:pPr>
                      <a:r>
                        <a:rPr lang="en-GB" sz="800" b="1" i="0" u="none" strike="noStrike">
                          <a:solidFill>
                            <a:schemeClr val="bg1"/>
                          </a:solidFill>
                          <a:effectLst/>
                          <a:latin typeface="Arial" panose="020B0604020202020204" pitchFamily="34" charset="0"/>
                          <a:cs typeface="Arial" panose="020B0604020202020204" pitchFamily="34" charset="0"/>
                        </a:rPr>
                        <a:t>0.0</a:t>
                      </a:r>
                    </a:p>
                  </a:txBody>
                  <a:tcPr marL="9525" marR="9525" marT="952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7171"/>
                    </a:solidFill>
                  </a:tcPr>
                </a:tc>
                <a:extLst>
                  <a:ext uri="{0D108BD9-81ED-4DB2-BD59-A6C34878D82A}">
                    <a16:rowId xmlns:a16="http://schemas.microsoft.com/office/drawing/2014/main" val="10018"/>
                  </a:ext>
                </a:extLst>
              </a:tr>
              <a:tr h="0">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t" latinLnBrk="0" hangingPunct="0">
                        <a:lnSpc>
                          <a:spcPct val="0"/>
                        </a:lnSpc>
                        <a:spcBef>
                          <a:spcPct val="0"/>
                        </a:spcBef>
                        <a:spcAft>
                          <a:spcPct val="0"/>
                        </a:spcAft>
                        <a:buClrTx/>
                        <a:buSzTx/>
                        <a:buFont typeface="Verdana" pitchFamily="34" charset="0"/>
                        <a:buNone/>
                        <a:tabLst/>
                      </a:pPr>
                      <a:endParaRPr kumimoji="0" lang="bg-BG" altLang="en-US" sz="800" b="1" i="0"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0" marR="0" marT="0" marB="0"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Verdana" pitchFamily="34" charset="0"/>
                        <a:defRPr sz="1400" b="1">
                          <a:solidFill>
                            <a:srgbClr val="262626"/>
                          </a:solidFill>
                          <a:latin typeface="Verdana" pitchFamily="34" charset="0"/>
                        </a:defRPr>
                      </a:lvl1pPr>
                      <a:lvl2pPr marL="742950" indent="-285750" defTabSz="457200" eaLnBrk="0" hangingPunct="0">
                        <a:spcBef>
                          <a:spcPct val="20000"/>
                        </a:spcBef>
                        <a:buFont typeface="Verdana" pitchFamily="34" charset="0"/>
                        <a:defRPr sz="1400">
                          <a:solidFill>
                            <a:srgbClr val="262626"/>
                          </a:solidFill>
                          <a:latin typeface="Verdana" pitchFamily="34" charset="0"/>
                        </a:defRPr>
                      </a:lvl2pPr>
                      <a:lvl3pPr marL="1143000" indent="-228600" defTabSz="457200" eaLnBrk="0" hangingPunct="0">
                        <a:spcBef>
                          <a:spcPct val="20000"/>
                        </a:spcBef>
                        <a:buFont typeface="Wingdings" pitchFamily="2" charset="2"/>
                        <a:defRPr sz="1400">
                          <a:solidFill>
                            <a:srgbClr val="262626"/>
                          </a:solidFill>
                          <a:latin typeface="Verdana" pitchFamily="34" charset="0"/>
                        </a:defRPr>
                      </a:lvl3pPr>
                      <a:lvl4pPr marL="1600200" indent="-228600" defTabSz="457200" eaLnBrk="0" hangingPunct="0">
                        <a:spcBef>
                          <a:spcPct val="20000"/>
                        </a:spcBef>
                        <a:buFont typeface="Wingdings" pitchFamily="2" charset="2"/>
                        <a:defRPr sz="1400">
                          <a:solidFill>
                            <a:srgbClr val="262626"/>
                          </a:solidFill>
                          <a:latin typeface="Verdana" pitchFamily="34" charset="0"/>
                        </a:defRPr>
                      </a:lvl4pPr>
                      <a:lvl5pPr marL="2057400" indent="-228600" defTabSz="457200" eaLnBrk="0" hangingPunct="0">
                        <a:spcBef>
                          <a:spcPct val="20000"/>
                        </a:spcBef>
                        <a:buFont typeface="Wingdings" pitchFamily="2" charset="2"/>
                        <a:defRPr sz="1400">
                          <a:solidFill>
                            <a:srgbClr val="262626"/>
                          </a:solidFill>
                          <a:latin typeface="Verdana" pitchFamily="34" charset="0"/>
                        </a:defRPr>
                      </a:lvl5pPr>
                      <a:lvl6pPr marL="25146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6pPr>
                      <a:lvl7pPr marL="29718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7pPr>
                      <a:lvl8pPr marL="34290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8pPr>
                      <a:lvl9pPr marL="3886200" indent="-228600" defTabSz="457200" eaLnBrk="0" fontAlgn="base" hangingPunct="0">
                        <a:spcBef>
                          <a:spcPct val="20000"/>
                        </a:spcBef>
                        <a:spcAft>
                          <a:spcPct val="0"/>
                        </a:spcAft>
                        <a:buFont typeface="Wingdings" pitchFamily="2" charset="2"/>
                        <a:defRPr sz="1400">
                          <a:solidFill>
                            <a:srgbClr val="262626"/>
                          </a:solidFill>
                          <a:latin typeface="Verdana" pitchFamily="34" charset="0"/>
                        </a:defRPr>
                      </a:lvl9p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0">
                <a:tc>
                  <a:txBody>
                    <a:bodyPr/>
                    <a:lstStyle/>
                    <a:p>
                      <a:pPr marL="0" marR="0" lvl="0" indent="0" algn="l" defTabSz="457200" rtl="0" eaLnBrk="0" fontAlgn="t" latinLnBrk="0" hangingPunct="0">
                        <a:lnSpc>
                          <a:spcPct val="0"/>
                        </a:lnSpc>
                        <a:spcBef>
                          <a:spcPct val="0"/>
                        </a:spcBef>
                        <a:spcAft>
                          <a:spcPct val="0"/>
                        </a:spcAft>
                        <a:buClrTx/>
                        <a:buSzTx/>
                        <a:buFont typeface="Verdana" pitchFamily="34" charset="0"/>
                        <a:buNone/>
                        <a:tabLst/>
                      </a:pPr>
                      <a:endParaRPr kumimoji="0" lang="bg-BG" altLang="en-US" sz="800" b="1" i="0"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0" marR="0" marT="0" marB="0"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0">
                <a:tc>
                  <a:txBody>
                    <a:bodyPr/>
                    <a:lstStyle/>
                    <a:p>
                      <a:pPr marL="0" marR="0" lvl="0" indent="0" algn="l" defTabSz="457200" rtl="0" eaLnBrk="0" fontAlgn="t" latinLnBrk="0" hangingPunct="0">
                        <a:lnSpc>
                          <a:spcPct val="0"/>
                        </a:lnSpc>
                        <a:spcBef>
                          <a:spcPct val="0"/>
                        </a:spcBef>
                        <a:spcAft>
                          <a:spcPct val="0"/>
                        </a:spcAft>
                        <a:buClrTx/>
                        <a:buSzTx/>
                        <a:buFont typeface="Verdana" pitchFamily="34" charset="0"/>
                        <a:buNone/>
                        <a:tabLst/>
                      </a:pPr>
                      <a:endParaRPr kumimoji="0" lang="bg-BG" altLang="en-US" sz="800" b="1" i="0"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txBody>
                  <a:tcPr marL="0" marR="0" marT="0" marB="0"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1"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0"/>
                        </a:lnSpc>
                        <a:spcBef>
                          <a:spcPct val="0"/>
                        </a:spcBef>
                        <a:spcAft>
                          <a:spcPct val="0"/>
                        </a:spcAft>
                        <a:buClrTx/>
                        <a:buSzTx/>
                        <a:buFont typeface="Verdana" pitchFamily="34" charset="0"/>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nchorCtr="1"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19591289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89206" y="91668"/>
            <a:ext cx="11302794" cy="923330"/>
          </a:xfrm>
          <a:prstGeom prst="rect">
            <a:avLst/>
          </a:prstGeom>
          <a:solidFill>
            <a:srgbClr val="FFC000"/>
          </a:solidFill>
        </p:spPr>
        <p:txBody>
          <a:bodyPr wrap="square">
            <a:spAutoFit/>
          </a:bodyPr>
          <a:lstStyle/>
          <a:p>
            <a:r>
              <a:rPr lang="en-GB" sz="2000" cap="all">
                <a:latin typeface="Arial" panose="020B0604020202020204" pitchFamily="34" charset="0"/>
                <a:cs typeface="Arial" panose="020B0604020202020204" pitchFamily="34" charset="0"/>
              </a:rPr>
              <a:t>HAVE YOU HEARD OF THE DIRECTORATE FOR EUROPEAN INTEGRATION OF THE COUNCIL OF MINISTERS OF BIH?</a:t>
            </a:r>
            <a:br>
              <a:rPr lang="en-GB" sz="2000" cap="all">
                <a:latin typeface="Arial" panose="020B0604020202020204" pitchFamily="34" charset="0"/>
                <a:cs typeface="Arial" panose="020B0604020202020204" pitchFamily="34" charset="0"/>
              </a:rPr>
            </a:br>
            <a:endParaRPr lang="en-GB" sz="2000" cap="a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graphicFrame>
        <p:nvGraphicFramePr>
          <p:cNvPr id="12" name="Content Placeholder 7"/>
          <p:cNvGraphicFramePr>
            <a:graphicFrameLocks noGrp="1"/>
          </p:cNvGraphicFramePr>
          <p:nvPr>
            <p:ph idx="1"/>
            <p:extLst>
              <p:ext uri="{D42A27DB-BD31-4B8C-83A1-F6EECF244321}">
                <p14:modId xmlns:p14="http://schemas.microsoft.com/office/powerpoint/2010/main" val="2197789792"/>
              </p:ext>
            </p:extLst>
          </p:nvPr>
        </p:nvGraphicFramePr>
        <p:xfrm>
          <a:off x="3322634" y="1246188"/>
          <a:ext cx="8555038" cy="4506912"/>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1261379" y="2184129"/>
            <a:ext cx="2686049" cy="1800493"/>
          </a:xfrm>
          <a:prstGeom prst="rect">
            <a:avLst/>
          </a:prstGeom>
          <a:noFill/>
        </p:spPr>
        <p:txBody>
          <a:bodyPr wrap="square" lIns="0" tIns="0" rIns="0" bIns="0" rtlCol="0">
            <a:spAutoFit/>
          </a:bodyPr>
          <a:lstStyle/>
          <a:p>
            <a:pPr marL="0" lvl="1" algn="just">
              <a:spcAft>
                <a:spcPts val="300"/>
              </a:spcAft>
              <a:buClr>
                <a:srgbClr val="660033"/>
              </a:buClr>
              <a:buSzPct val="145000"/>
              <a:tabLst>
                <a:tab pos="268288" algn="l"/>
              </a:tabLst>
              <a:defRPr/>
            </a:pPr>
            <a:r>
              <a:rPr lang="en-GB" sz="1400" dirty="0">
                <a:latin typeface="Arial" panose="020B0604020202020204" pitchFamily="34" charset="0"/>
                <a:ea typeface="Arial"/>
                <a:cs typeface="Arial" panose="020B0604020202020204" pitchFamily="34" charset="0"/>
              </a:rPr>
              <a:t>This year's survey showed that every second person in BiH has heard of the Directorate for European Integration.</a:t>
            </a:r>
          </a:p>
          <a:p>
            <a:pPr marL="0" lvl="1" algn="just">
              <a:spcAft>
                <a:spcPts val="300"/>
              </a:spcAft>
              <a:buClr>
                <a:srgbClr val="660033"/>
              </a:buClr>
              <a:buSzPct val="145000"/>
              <a:tabLst>
                <a:tab pos="268288" algn="l"/>
              </a:tabLst>
              <a:defRPr/>
            </a:pPr>
            <a:endParaRPr lang="bs-Latn-BA" altLang="sr-Latn-RS" sz="1400" dirty="0">
              <a:latin typeface="Arial" panose="020B0604020202020204" pitchFamily="34" charset="0"/>
              <a:ea typeface="Times New Roman"/>
              <a:cs typeface="Arial" panose="020B0604020202020204" pitchFamily="34" charset="0"/>
            </a:endParaRPr>
          </a:p>
          <a:p>
            <a:pPr marL="0" lvl="1" algn="just">
              <a:spcAft>
                <a:spcPts val="300"/>
              </a:spcAft>
              <a:buClr>
                <a:srgbClr val="660033"/>
              </a:buClr>
              <a:buSzPct val="145000"/>
              <a:tabLst>
                <a:tab pos="268288" algn="l"/>
              </a:tabLst>
              <a:defRPr/>
            </a:pPr>
            <a:r>
              <a:rPr lang="en-GB" sz="1400" dirty="0">
                <a:latin typeface="Arial" panose="020B0604020202020204" pitchFamily="34" charset="0"/>
                <a:ea typeface="Arial"/>
                <a:cs typeface="Arial" panose="020B0604020202020204" pitchFamily="34" charset="0"/>
              </a:rPr>
              <a:t>This level of awareness is higher compared to a year earlier (+2.5%).</a:t>
            </a:r>
          </a:p>
        </p:txBody>
      </p:sp>
      <p:sp>
        <p:nvSpPr>
          <p:cNvPr id="2" name="Rectangle 1">
            <a:extLst>
              <a:ext uri="{FF2B5EF4-FFF2-40B4-BE49-F238E27FC236}">
                <a16:creationId xmlns:a16="http://schemas.microsoft.com/office/drawing/2014/main" id="{DF92B322-D7DA-8A88-C697-29D999C99AED}"/>
              </a:ext>
            </a:extLst>
          </p:cNvPr>
          <p:cNvSpPr/>
          <p:nvPr/>
        </p:nvSpPr>
        <p:spPr>
          <a:xfrm>
            <a:off x="917388" y="755447"/>
            <a:ext cx="3605183" cy="276999"/>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300"/>
              </a:spcAft>
              <a:buClr>
                <a:srgbClr val="660033"/>
              </a:buClr>
              <a:buSzPct val="145000"/>
              <a:buFontTx/>
              <a:buNone/>
              <a:tabLst>
                <a:tab pos="268288" algn="l"/>
              </a:tabLst>
              <a:defRPr/>
            </a:pP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2023</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2024</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2025</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a:t>
            </a:r>
          </a:p>
        </p:txBody>
      </p:sp>
    </p:spTree>
    <p:extLst>
      <p:ext uri="{BB962C8B-B14F-4D97-AF65-F5344CB8AC3E}">
        <p14:creationId xmlns:p14="http://schemas.microsoft.com/office/powerpoint/2010/main" val="34650462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89204" y="117218"/>
            <a:ext cx="11302796" cy="923330"/>
          </a:xfrm>
          <a:prstGeom prst="rect">
            <a:avLst/>
          </a:prstGeom>
          <a:solidFill>
            <a:srgbClr val="FFC000"/>
          </a:solidFill>
        </p:spPr>
        <p:txBody>
          <a:bodyPr wrap="square">
            <a:spAutoFit/>
          </a:bodyPr>
          <a:lstStyle/>
          <a:p>
            <a:r>
              <a:rPr lang="en-GB" sz="2000" cap="all">
                <a:latin typeface="Arial" panose="020B0604020202020204" pitchFamily="34" charset="0"/>
                <a:cs typeface="Arial" panose="020B0604020202020204" pitchFamily="34" charset="0"/>
              </a:rPr>
              <a:t>What topics related to the EU integration process are you most interested in?</a:t>
            </a:r>
            <a:br>
              <a:rPr lang="en-GB" sz="2000" cap="all">
                <a:solidFill>
                  <a:schemeClr val="bg1"/>
                </a:solidFill>
              </a:rPr>
            </a:br>
            <a:endParaRPr lang="en-GB" sz="2000" cap="all">
              <a:solidFill>
                <a:schemeClr val="bg1"/>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graphicFrame>
        <p:nvGraphicFramePr>
          <p:cNvPr id="7" name="Content Placeholder 10"/>
          <p:cNvGraphicFramePr>
            <a:graphicFrameLocks/>
          </p:cNvGraphicFramePr>
          <p:nvPr>
            <p:extLst>
              <p:ext uri="{D42A27DB-BD31-4B8C-83A1-F6EECF244321}">
                <p14:modId xmlns:p14="http://schemas.microsoft.com/office/powerpoint/2010/main" val="2542054106"/>
              </p:ext>
            </p:extLst>
          </p:nvPr>
        </p:nvGraphicFramePr>
        <p:xfrm>
          <a:off x="2719979" y="960110"/>
          <a:ext cx="9334500" cy="5007983"/>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1836522" y="1498458"/>
            <a:ext cx="2686049" cy="2154436"/>
          </a:xfrm>
          <a:prstGeom prst="rect">
            <a:avLst/>
          </a:prstGeom>
          <a:noFill/>
        </p:spPr>
        <p:txBody>
          <a:bodyPr wrap="square" lIns="0" tIns="0" rIns="0" bIns="0" rtlCol="0">
            <a:spAutoFit/>
          </a:bodyPr>
          <a:lstStyle/>
          <a:p>
            <a:pPr marL="0" lvl="1" algn="just">
              <a:spcAft>
                <a:spcPts val="300"/>
              </a:spcAft>
              <a:buClr>
                <a:srgbClr val="660033"/>
              </a:buClr>
              <a:buSzPct val="145000"/>
              <a:tabLst>
                <a:tab pos="268288" algn="l"/>
              </a:tabLst>
              <a:defRPr/>
            </a:pPr>
            <a:r>
              <a:rPr lang="en-GB" sz="1400" dirty="0">
                <a:latin typeface="Arial" panose="020B0604020202020204" pitchFamily="34" charset="0"/>
                <a:ea typeface="Arial"/>
                <a:cs typeface="Arial" panose="020B0604020202020204" pitchFamily="34" charset="0"/>
              </a:rPr>
              <a:t>As in 2023, in 2025 the topics that interest the citizens of BiH in the media, regarding the European integration process, include the impact of the European integration process on their daily lives, the possibility to use EU financial assistance, reforms within the integration process, and the benefits of EU integration.</a:t>
            </a:r>
          </a:p>
        </p:txBody>
      </p:sp>
      <p:sp>
        <p:nvSpPr>
          <p:cNvPr id="2" name="Rectangle 1">
            <a:extLst>
              <a:ext uri="{FF2B5EF4-FFF2-40B4-BE49-F238E27FC236}">
                <a16:creationId xmlns:a16="http://schemas.microsoft.com/office/drawing/2014/main" id="{4F949AD3-0395-62DA-A559-5038E5ACA5A3}"/>
              </a:ext>
            </a:extLst>
          </p:cNvPr>
          <p:cNvSpPr/>
          <p:nvPr/>
        </p:nvSpPr>
        <p:spPr>
          <a:xfrm>
            <a:off x="917388" y="801167"/>
            <a:ext cx="3605183" cy="276999"/>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300"/>
              </a:spcAft>
              <a:buClr>
                <a:srgbClr val="660033"/>
              </a:buClr>
              <a:buSzPct val="145000"/>
              <a:buFontTx/>
              <a:buNone/>
              <a:tabLst>
                <a:tab pos="268288" algn="l"/>
              </a:tabLst>
              <a:defRPr/>
            </a:pP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2023</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2024</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2025</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a:t>
            </a:r>
          </a:p>
        </p:txBody>
      </p:sp>
    </p:spTree>
    <p:extLst>
      <p:ext uri="{BB962C8B-B14F-4D97-AF65-F5344CB8AC3E}">
        <p14:creationId xmlns:p14="http://schemas.microsoft.com/office/powerpoint/2010/main" val="40144508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89204" y="117218"/>
            <a:ext cx="11302796" cy="923330"/>
          </a:xfrm>
          <a:prstGeom prst="rect">
            <a:avLst/>
          </a:prstGeom>
          <a:solidFill>
            <a:srgbClr val="FFC000"/>
          </a:solidFill>
        </p:spPr>
        <p:txBody>
          <a:bodyPr wrap="square">
            <a:spAutoFit/>
          </a:bodyPr>
          <a:lstStyle/>
          <a:p>
            <a:r>
              <a:rPr lang="en-GB" sz="2000" cap="all">
                <a:latin typeface="Arial" panose="020B0604020202020204" pitchFamily="34" charset="0"/>
                <a:cs typeface="Arial" panose="020B0604020202020204" pitchFamily="34" charset="0"/>
              </a:rPr>
              <a:t>Which information sources do you most frequently utilise to learn about European integration? First response</a:t>
            </a:r>
            <a:br>
              <a:rPr lang="en-GB" sz="2000" cap="all">
                <a:latin typeface="Arial" panose="020B0604020202020204" pitchFamily="34" charset="0"/>
                <a:cs typeface="Arial" panose="020B0604020202020204" pitchFamily="34" charset="0"/>
              </a:rPr>
            </a:br>
            <a:endParaRPr lang="en-GB" sz="2000" cap="a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sp>
        <p:nvSpPr>
          <p:cNvPr id="12" name="TextBox 11"/>
          <p:cNvSpPr txBox="1"/>
          <p:nvPr/>
        </p:nvSpPr>
        <p:spPr>
          <a:xfrm>
            <a:off x="930997" y="1764077"/>
            <a:ext cx="2208714" cy="3347070"/>
          </a:xfrm>
          <a:prstGeom prst="rect">
            <a:avLst/>
          </a:prstGeom>
          <a:noFill/>
        </p:spPr>
        <p:txBody>
          <a:bodyPr wrap="square" lIns="0" tIns="0" rIns="0" bIns="0" rtlCol="0">
            <a:spAutoFit/>
          </a:bodyPr>
          <a:lstStyle/>
          <a:p>
            <a:pPr marL="0" lvl="1" algn="just">
              <a:spcAft>
                <a:spcPts val="300"/>
              </a:spcAft>
              <a:buClr>
                <a:srgbClr val="660033"/>
              </a:buClr>
              <a:buSzPct val="145000"/>
              <a:tabLst>
                <a:tab pos="268288" algn="l"/>
              </a:tabLst>
              <a:defRPr/>
            </a:pPr>
            <a:r>
              <a:rPr lang="en-GB" sz="1400" dirty="0">
                <a:latin typeface="Arial" panose="020B0604020202020204" pitchFamily="34" charset="0"/>
                <a:ea typeface="Arial"/>
                <a:cs typeface="Arial" panose="020B0604020202020204" pitchFamily="34" charset="0"/>
              </a:rPr>
              <a:t>In 2025, the Internet continued to be the primary source of information about European integration (first response). </a:t>
            </a:r>
          </a:p>
          <a:p>
            <a:pPr marL="0" lvl="1" algn="just">
              <a:spcAft>
                <a:spcPts val="300"/>
              </a:spcAft>
              <a:buClr>
                <a:srgbClr val="660033"/>
              </a:buClr>
              <a:buSzPct val="145000"/>
              <a:tabLst>
                <a:tab pos="268288" algn="l"/>
              </a:tabLst>
              <a:defRPr/>
            </a:pPr>
            <a:endParaRPr lang="bs-Latn-BA" altLang="sr-Latn-RS" sz="1400" dirty="0">
              <a:latin typeface="Arial" panose="020B0604020202020204" pitchFamily="34" charset="0"/>
              <a:ea typeface="Times New Roman"/>
              <a:cs typeface="Arial" panose="020B0604020202020204" pitchFamily="34" charset="0"/>
            </a:endParaRPr>
          </a:p>
          <a:p>
            <a:pPr marL="0" lvl="1" algn="just">
              <a:spcAft>
                <a:spcPts val="300"/>
              </a:spcAft>
              <a:buClr>
                <a:srgbClr val="660033"/>
              </a:buClr>
              <a:buSzPct val="145000"/>
              <a:tabLst>
                <a:tab pos="268288" algn="l"/>
              </a:tabLst>
              <a:defRPr/>
            </a:pPr>
            <a:r>
              <a:rPr lang="en-GB" sz="1400" dirty="0">
                <a:latin typeface="Arial" panose="020B0604020202020204" pitchFamily="34" charset="0"/>
                <a:ea typeface="Arial"/>
                <a:cs typeface="Arial" panose="020B0604020202020204" pitchFamily="34" charset="0"/>
              </a:rPr>
              <a:t>The second source is TV (39.6%).</a:t>
            </a:r>
          </a:p>
          <a:p>
            <a:pPr marL="0" lvl="1" algn="just">
              <a:spcAft>
                <a:spcPts val="300"/>
              </a:spcAft>
              <a:buClr>
                <a:srgbClr val="660033"/>
              </a:buClr>
              <a:buSzPct val="145000"/>
              <a:tabLst>
                <a:tab pos="268288" algn="l"/>
              </a:tabLst>
              <a:defRPr/>
            </a:pPr>
            <a:r>
              <a:rPr lang="en-GB" sz="1400" dirty="0">
                <a:latin typeface="Arial" panose="020B0604020202020204" pitchFamily="34" charset="0"/>
                <a:ea typeface="Arial"/>
                <a:cs typeface="Arial" panose="020B0604020202020204" pitchFamily="34" charset="0"/>
              </a:rPr>
              <a:t>Compared to </a:t>
            </a:r>
            <a:r>
              <a:rPr lang="bs-Latn-BA" sz="1400" dirty="0">
                <a:latin typeface="Arial" panose="020B0604020202020204" pitchFamily="34" charset="0"/>
                <a:ea typeface="Arial"/>
                <a:cs typeface="Arial" panose="020B0604020202020204" pitchFamily="34" charset="0"/>
              </a:rPr>
              <a:t>previous years</a:t>
            </a:r>
            <a:r>
              <a:rPr lang="en-GB" sz="1400" dirty="0">
                <a:latin typeface="Arial" panose="020B0604020202020204" pitchFamily="34" charset="0"/>
                <a:ea typeface="Arial"/>
                <a:cs typeface="Arial" panose="020B0604020202020204" pitchFamily="34" charset="0"/>
              </a:rPr>
              <a:t>, TV continues to show a slight decline, but it remains the second most important source of information on European integration.</a:t>
            </a:r>
          </a:p>
        </p:txBody>
      </p:sp>
      <p:graphicFrame>
        <p:nvGraphicFramePr>
          <p:cNvPr id="8" name="Content Placeholder 7"/>
          <p:cNvGraphicFramePr>
            <a:graphicFrameLocks/>
          </p:cNvGraphicFramePr>
          <p:nvPr>
            <p:extLst>
              <p:ext uri="{D42A27DB-BD31-4B8C-83A1-F6EECF244321}">
                <p14:modId xmlns:p14="http://schemas.microsoft.com/office/powerpoint/2010/main" val="3956151697"/>
              </p:ext>
            </p:extLst>
          </p:nvPr>
        </p:nvGraphicFramePr>
        <p:xfrm>
          <a:off x="2988129" y="1673679"/>
          <a:ext cx="9101037" cy="3804557"/>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a:extLst>
              <a:ext uri="{FF2B5EF4-FFF2-40B4-BE49-F238E27FC236}">
                <a16:creationId xmlns:a16="http://schemas.microsoft.com/office/drawing/2014/main" id="{4D765BF0-CEC9-978C-1EA1-691EFE600298}"/>
              </a:ext>
            </a:extLst>
          </p:cNvPr>
          <p:cNvSpPr/>
          <p:nvPr/>
        </p:nvSpPr>
        <p:spPr>
          <a:xfrm>
            <a:off x="917388" y="801167"/>
            <a:ext cx="3605183" cy="276999"/>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300"/>
              </a:spcAft>
              <a:buClr>
                <a:srgbClr val="660033"/>
              </a:buClr>
              <a:buSzPct val="145000"/>
              <a:buFontTx/>
              <a:buNone/>
              <a:tabLst>
                <a:tab pos="268288" algn="l"/>
              </a:tabLst>
              <a:defRPr/>
            </a:pP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2023</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2024</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2025</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a:t>
            </a:r>
          </a:p>
        </p:txBody>
      </p:sp>
    </p:spTree>
    <p:extLst>
      <p:ext uri="{BB962C8B-B14F-4D97-AF65-F5344CB8AC3E}">
        <p14:creationId xmlns:p14="http://schemas.microsoft.com/office/powerpoint/2010/main" val="6662823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89204" y="130201"/>
            <a:ext cx="11302796" cy="646331"/>
          </a:xfrm>
          <a:prstGeom prst="rect">
            <a:avLst/>
          </a:prstGeom>
          <a:solidFill>
            <a:srgbClr val="FFC000"/>
          </a:solidFill>
        </p:spPr>
        <p:txBody>
          <a:bodyPr wrap="square">
            <a:spAutoFit/>
          </a:bodyPr>
          <a:lstStyle/>
          <a:p>
            <a:r>
              <a:rPr lang="en-GB" sz="2000" cap="all">
                <a:latin typeface="Arial" panose="020B0604020202020204" pitchFamily="34" charset="0"/>
                <a:cs typeface="Arial" panose="020B0604020202020204" pitchFamily="34" charset="0"/>
              </a:rPr>
              <a:t>The largest donor of funds to BiH is...?</a:t>
            </a:r>
            <a:br>
              <a:rPr lang="en-GB" sz="2000" cap="all">
                <a:latin typeface="Arial" panose="020B0604020202020204" pitchFamily="34" charset="0"/>
                <a:cs typeface="Arial" panose="020B0604020202020204" pitchFamily="34" charset="0"/>
              </a:rPr>
            </a:br>
            <a:endParaRPr lang="en-GB" sz="2000" cap="a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graphicFrame>
        <p:nvGraphicFramePr>
          <p:cNvPr id="12" name="Content Placeholder 7"/>
          <p:cNvGraphicFramePr>
            <a:graphicFrameLocks noGrp="1"/>
          </p:cNvGraphicFramePr>
          <p:nvPr>
            <p:ph idx="1"/>
            <p:extLst>
              <p:ext uri="{D42A27DB-BD31-4B8C-83A1-F6EECF244321}">
                <p14:modId xmlns:p14="http://schemas.microsoft.com/office/powerpoint/2010/main" val="2809137382"/>
              </p:ext>
            </p:extLst>
          </p:nvPr>
        </p:nvGraphicFramePr>
        <p:xfrm>
          <a:off x="4386679" y="941387"/>
          <a:ext cx="6650037" cy="4897437"/>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p:cNvSpPr txBox="1"/>
          <p:nvPr/>
        </p:nvSpPr>
        <p:spPr>
          <a:xfrm>
            <a:off x="1085384" y="2087261"/>
            <a:ext cx="3560427" cy="1800493"/>
          </a:xfrm>
          <a:prstGeom prst="rect">
            <a:avLst/>
          </a:prstGeom>
          <a:noFill/>
        </p:spPr>
        <p:txBody>
          <a:bodyPr wrap="square" lIns="0" tIns="0" rIns="0" bIns="0" rtlCol="0">
            <a:spAutoFit/>
          </a:bodyPr>
          <a:lstStyle/>
          <a:p>
            <a:pPr marL="0" lvl="1">
              <a:spcAft>
                <a:spcPts val="300"/>
              </a:spcAft>
              <a:buClr>
                <a:srgbClr val="660033"/>
              </a:buClr>
              <a:buSzPct val="145000"/>
              <a:tabLst>
                <a:tab pos="268288" algn="l"/>
              </a:tabLst>
              <a:defRPr/>
            </a:pPr>
            <a:r>
              <a:rPr lang="bs-Latn-BA" sz="1400" dirty="0">
                <a:latin typeface="Arial" panose="020B0604020202020204" pitchFamily="34" charset="0"/>
                <a:ea typeface="Arial"/>
                <a:cs typeface="Arial" panose="020B0604020202020204" pitchFamily="34" charset="0"/>
              </a:rPr>
              <a:t>Six</a:t>
            </a:r>
            <a:r>
              <a:rPr lang="en-GB" sz="1400" dirty="0">
                <a:latin typeface="Arial" panose="020B0604020202020204" pitchFamily="34" charset="0"/>
                <a:ea typeface="Arial"/>
                <a:cs typeface="Arial" panose="020B0604020202020204" pitchFamily="34" charset="0"/>
              </a:rPr>
              <a:t> out of </a:t>
            </a:r>
            <a:r>
              <a:rPr lang="bs-Latn-BA" sz="1400" dirty="0">
                <a:latin typeface="Arial" panose="020B0604020202020204" pitchFamily="34" charset="0"/>
                <a:ea typeface="Arial"/>
                <a:cs typeface="Arial" panose="020B0604020202020204" pitchFamily="34" charset="0"/>
              </a:rPr>
              <a:t>ten</a:t>
            </a:r>
            <a:r>
              <a:rPr lang="en-GB" sz="1400" dirty="0">
                <a:latin typeface="Arial" panose="020B0604020202020204" pitchFamily="34" charset="0"/>
                <a:ea typeface="Arial"/>
                <a:cs typeface="Arial" panose="020B0604020202020204" pitchFamily="34" charset="0"/>
              </a:rPr>
              <a:t> people in BiH believe the EU is the largest donor. </a:t>
            </a:r>
          </a:p>
          <a:p>
            <a:pPr marL="0" lvl="1">
              <a:spcAft>
                <a:spcPts val="300"/>
              </a:spcAft>
              <a:buClr>
                <a:srgbClr val="660033"/>
              </a:buClr>
              <a:buSzPct val="145000"/>
              <a:tabLst>
                <a:tab pos="268288" algn="l"/>
              </a:tabLst>
              <a:defRPr/>
            </a:pPr>
            <a:endParaRPr lang="bs-Latn-BA" altLang="sr-Latn-RS" sz="1400" dirty="0">
              <a:latin typeface="Arial" panose="020B0604020202020204" pitchFamily="34" charset="0"/>
              <a:ea typeface="Times New Roman"/>
              <a:cs typeface="Arial" panose="020B0604020202020204" pitchFamily="34" charset="0"/>
            </a:endParaRPr>
          </a:p>
          <a:p>
            <a:pPr marL="0" lvl="1">
              <a:spcAft>
                <a:spcPts val="300"/>
              </a:spcAft>
              <a:buClr>
                <a:srgbClr val="660033"/>
              </a:buClr>
              <a:buSzPct val="145000"/>
              <a:tabLst>
                <a:tab pos="268288" algn="l"/>
              </a:tabLst>
              <a:defRPr/>
            </a:pPr>
            <a:r>
              <a:rPr lang="en-GB" sz="1400" dirty="0">
                <a:latin typeface="Arial" panose="020B0604020202020204" pitchFamily="34" charset="0"/>
                <a:ea typeface="Arial"/>
                <a:cs typeface="Arial" panose="020B0604020202020204" pitchFamily="34" charset="0"/>
              </a:rPr>
              <a:t>Turkey, as a donor, has remained at the same level as in previous years, while the percentage for Russia has increased (+4.8%) compared to 2023, as well as for China (+6.7%).</a:t>
            </a:r>
          </a:p>
        </p:txBody>
      </p:sp>
      <p:sp>
        <p:nvSpPr>
          <p:cNvPr id="2" name="Rectangle 1">
            <a:extLst>
              <a:ext uri="{FF2B5EF4-FFF2-40B4-BE49-F238E27FC236}">
                <a16:creationId xmlns:a16="http://schemas.microsoft.com/office/drawing/2014/main" id="{76CC89BB-125D-5498-ACA2-4BFF107B714E}"/>
              </a:ext>
            </a:extLst>
          </p:cNvPr>
          <p:cNvSpPr/>
          <p:nvPr/>
        </p:nvSpPr>
        <p:spPr>
          <a:xfrm>
            <a:off x="917388" y="462839"/>
            <a:ext cx="3605183" cy="276999"/>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300"/>
              </a:spcAft>
              <a:buClr>
                <a:srgbClr val="660033"/>
              </a:buClr>
              <a:buSzPct val="145000"/>
              <a:buFontTx/>
              <a:buNone/>
              <a:tabLst>
                <a:tab pos="268288" algn="l"/>
              </a:tabLst>
              <a:defRPr/>
            </a:pP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2023</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2024</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2025</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a:t>
            </a:r>
          </a:p>
        </p:txBody>
      </p:sp>
    </p:spTree>
    <p:extLst>
      <p:ext uri="{BB962C8B-B14F-4D97-AF65-F5344CB8AC3E}">
        <p14:creationId xmlns:p14="http://schemas.microsoft.com/office/powerpoint/2010/main" val="34932842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89204" y="121655"/>
            <a:ext cx="11302796" cy="646331"/>
          </a:xfrm>
          <a:prstGeom prst="rect">
            <a:avLst/>
          </a:prstGeom>
          <a:solidFill>
            <a:srgbClr val="FFC000"/>
          </a:solidFill>
        </p:spPr>
        <p:txBody>
          <a:bodyPr wrap="square">
            <a:spAutoFit/>
          </a:bodyPr>
          <a:lstStyle/>
          <a:p>
            <a:r>
              <a:rPr lang="en-GB" sz="2000" cap="all">
                <a:latin typeface="Arial" panose="020B0604020202020204" pitchFamily="34" charset="0"/>
                <a:cs typeface="Arial" panose="020B0604020202020204" pitchFamily="34" charset="0"/>
              </a:rPr>
              <a:t>ACCORDING TO YOUR ESTIMATES, WHEN WILL BIH ENTER THE EU?</a:t>
            </a:r>
            <a:br>
              <a:rPr lang="en-GB" sz="2000" cap="all">
                <a:latin typeface="Arial" panose="020B0604020202020204" pitchFamily="34" charset="0"/>
                <a:cs typeface="Arial" panose="020B0604020202020204" pitchFamily="34" charset="0"/>
              </a:rPr>
            </a:br>
            <a:endParaRPr lang="en-GB" sz="2000" cap="a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graphicFrame>
        <p:nvGraphicFramePr>
          <p:cNvPr id="8" name="Content Placeholder 7"/>
          <p:cNvGraphicFramePr>
            <a:graphicFrameLocks noGrp="1"/>
          </p:cNvGraphicFramePr>
          <p:nvPr>
            <p:ph idx="1"/>
            <p:extLst>
              <p:ext uri="{D42A27DB-BD31-4B8C-83A1-F6EECF244321}">
                <p14:modId xmlns:p14="http://schemas.microsoft.com/office/powerpoint/2010/main" val="278594731"/>
              </p:ext>
            </p:extLst>
          </p:nvPr>
        </p:nvGraphicFramePr>
        <p:xfrm>
          <a:off x="3605871" y="666750"/>
          <a:ext cx="8858250" cy="539115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1033272" y="1517183"/>
            <a:ext cx="3182111" cy="3816429"/>
          </a:xfrm>
          <a:prstGeom prst="rect">
            <a:avLst/>
          </a:prstGeom>
          <a:noFill/>
        </p:spPr>
        <p:txBody>
          <a:bodyPr wrap="square" lIns="0" tIns="0" rIns="0" bIns="0" rtlCol="0">
            <a:spAutoFit/>
          </a:bodyPr>
          <a:lstStyle/>
          <a:p>
            <a:pPr marL="0" lvl="1" algn="just">
              <a:spcAft>
                <a:spcPts val="300"/>
              </a:spcAft>
              <a:buClr>
                <a:srgbClr val="660033"/>
              </a:buClr>
              <a:buSzPct val="145000"/>
              <a:tabLst>
                <a:tab pos="268288" algn="l"/>
              </a:tabLst>
              <a:defRPr/>
            </a:pPr>
            <a:r>
              <a:rPr lang="en-GB" sz="1400" dirty="0">
                <a:latin typeface="Arial" panose="020B0604020202020204" pitchFamily="34" charset="0"/>
                <a:ea typeface="Arial"/>
                <a:cs typeface="Arial" panose="020B0604020202020204" pitchFamily="34" charset="0"/>
              </a:rPr>
              <a:t>34% of people are optimistic stating that BiH could join the EU in a maximum of 10 years. Compared to 2023, this optimism has decreased by 6.3%, and by 5.6% compared to 2024.</a:t>
            </a:r>
          </a:p>
          <a:p>
            <a:pPr marL="0" lvl="1" algn="just">
              <a:spcAft>
                <a:spcPts val="300"/>
              </a:spcAft>
              <a:buClr>
                <a:srgbClr val="660033"/>
              </a:buClr>
              <a:buSzPct val="145000"/>
              <a:tabLst>
                <a:tab pos="268288" algn="l"/>
              </a:tabLst>
              <a:defRPr/>
            </a:pPr>
            <a:endParaRPr lang="bs-Latn-BA" altLang="sr-Latn-RS" sz="1400" dirty="0">
              <a:latin typeface="Arial" panose="020B0604020202020204" pitchFamily="34" charset="0"/>
              <a:ea typeface="Times New Roman"/>
              <a:cs typeface="Arial" panose="020B0604020202020204" pitchFamily="34" charset="0"/>
            </a:endParaRPr>
          </a:p>
          <a:p>
            <a:pPr marL="0" lvl="1" algn="just">
              <a:spcAft>
                <a:spcPts val="300"/>
              </a:spcAft>
              <a:buClr>
                <a:srgbClr val="660033"/>
              </a:buClr>
              <a:buSzPct val="145000"/>
              <a:tabLst>
                <a:tab pos="268288" algn="l"/>
              </a:tabLst>
              <a:defRPr/>
            </a:pPr>
            <a:r>
              <a:rPr lang="en-GB" sz="1400" dirty="0">
                <a:latin typeface="Arial" panose="020B0604020202020204" pitchFamily="34" charset="0"/>
                <a:ea typeface="Arial"/>
                <a:cs typeface="Arial" panose="020B0604020202020204" pitchFamily="34" charset="0"/>
              </a:rPr>
              <a:t>There is an upward trend in the percentage of people who believe that EU accession could happen within a maximum of 20 years (+4.1%), while there is a slight decline in the percentage of those who think Bosnia and Herzegovina will join the EU within 15 years (-3%).</a:t>
            </a:r>
          </a:p>
          <a:p>
            <a:pPr marL="0" lvl="1" algn="just">
              <a:spcAft>
                <a:spcPts val="300"/>
              </a:spcAft>
              <a:buClr>
                <a:srgbClr val="660033"/>
              </a:buClr>
              <a:buSzPct val="145000"/>
              <a:tabLst>
                <a:tab pos="268288" algn="l"/>
              </a:tabLst>
              <a:defRPr/>
            </a:pPr>
            <a:endParaRPr lang="bs-Latn-BA" altLang="sr-Latn-RS" sz="1400" dirty="0">
              <a:latin typeface="Arial" panose="020B0604020202020204" pitchFamily="34" charset="0"/>
              <a:ea typeface="Times New Roman"/>
              <a:cs typeface="Arial" panose="020B0604020202020204" pitchFamily="34" charset="0"/>
            </a:endParaRPr>
          </a:p>
          <a:p>
            <a:pPr marL="0" lvl="1" algn="just">
              <a:spcAft>
                <a:spcPts val="300"/>
              </a:spcAft>
              <a:buClr>
                <a:srgbClr val="660033"/>
              </a:buClr>
              <a:buSzPct val="145000"/>
              <a:tabLst>
                <a:tab pos="268288" algn="l"/>
              </a:tabLst>
              <a:defRPr/>
            </a:pPr>
            <a:r>
              <a:rPr lang="en-GB" sz="1400" dirty="0">
                <a:latin typeface="Arial" panose="020B0604020202020204" pitchFamily="34" charset="0"/>
                <a:ea typeface="Arial"/>
                <a:cs typeface="Arial" panose="020B0604020202020204" pitchFamily="34" charset="0"/>
              </a:rPr>
              <a:t>The opinion that BiH will never join the EU has increased by +4.5%.</a:t>
            </a:r>
          </a:p>
        </p:txBody>
      </p:sp>
      <p:sp>
        <p:nvSpPr>
          <p:cNvPr id="2" name="Rectangle 1">
            <a:extLst>
              <a:ext uri="{FF2B5EF4-FFF2-40B4-BE49-F238E27FC236}">
                <a16:creationId xmlns:a16="http://schemas.microsoft.com/office/drawing/2014/main" id="{E54CDB9F-4CCF-742B-4D08-1ACB777CC34C}"/>
              </a:ext>
            </a:extLst>
          </p:cNvPr>
          <p:cNvSpPr/>
          <p:nvPr/>
        </p:nvSpPr>
        <p:spPr>
          <a:xfrm>
            <a:off x="917388" y="471983"/>
            <a:ext cx="3605183" cy="276999"/>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300"/>
              </a:spcAft>
              <a:buClr>
                <a:srgbClr val="660033"/>
              </a:buClr>
              <a:buSzPct val="145000"/>
              <a:buFontTx/>
              <a:buNone/>
              <a:tabLst>
                <a:tab pos="268288" algn="l"/>
              </a:tabLst>
              <a:defRPr/>
            </a:pP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2023</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2024</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2025</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a:t>
            </a:r>
          </a:p>
        </p:txBody>
      </p:sp>
    </p:spTree>
    <p:extLst>
      <p:ext uri="{BB962C8B-B14F-4D97-AF65-F5344CB8AC3E}">
        <p14:creationId xmlns:p14="http://schemas.microsoft.com/office/powerpoint/2010/main" val="11991810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889206" y="115977"/>
            <a:ext cx="11302794" cy="646331"/>
          </a:xfrm>
          <a:prstGeom prst="rect">
            <a:avLst/>
          </a:prstGeom>
          <a:solidFill>
            <a:srgbClr val="FFC000"/>
          </a:solidFill>
        </p:spPr>
        <p:txBody>
          <a:bodyPr wrap="square">
            <a:spAutoFit/>
          </a:bodyPr>
          <a:lstStyle/>
          <a:p>
            <a:r>
              <a:rPr lang="en-GB" sz="2000" cap="all">
                <a:latin typeface="Arial" panose="020B0604020202020204" pitchFamily="34" charset="0"/>
                <a:cs typeface="Arial" panose="020B0604020202020204" pitchFamily="34" charset="0"/>
              </a:rPr>
              <a:t>Is there an alternative to BiH's European path, in your opinion?</a:t>
            </a:r>
            <a:br>
              <a:rPr lang="en-GB" sz="2000" cap="all">
                <a:latin typeface="Arial" panose="020B0604020202020204" pitchFamily="34" charset="0"/>
                <a:cs typeface="Arial" panose="020B0604020202020204" pitchFamily="34" charset="0"/>
              </a:rPr>
            </a:br>
            <a:endParaRPr lang="en-GB" sz="2000" cap="a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54598"/>
            <a:ext cx="1445565" cy="271239"/>
          </a:xfrm>
          <a:prstGeom prst="rect">
            <a:avLst/>
          </a:prstGeom>
        </p:spPr>
      </p:pic>
      <p:graphicFrame>
        <p:nvGraphicFramePr>
          <p:cNvPr id="12" name="Content Placeholder 7"/>
          <p:cNvGraphicFramePr>
            <a:graphicFrameLocks/>
          </p:cNvGraphicFramePr>
          <p:nvPr>
            <p:extLst>
              <p:ext uri="{D42A27DB-BD31-4B8C-83A1-F6EECF244321}">
                <p14:modId xmlns:p14="http://schemas.microsoft.com/office/powerpoint/2010/main" val="1777172280"/>
              </p:ext>
            </p:extLst>
          </p:nvPr>
        </p:nvGraphicFramePr>
        <p:xfrm>
          <a:off x="3495439" y="1179513"/>
          <a:ext cx="8555038" cy="4506912"/>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1058626" y="1999041"/>
            <a:ext cx="2686049" cy="646331"/>
          </a:xfrm>
          <a:prstGeom prst="rect">
            <a:avLst/>
          </a:prstGeom>
          <a:noFill/>
        </p:spPr>
        <p:txBody>
          <a:bodyPr wrap="square" lIns="0" tIns="0" rIns="0" bIns="0" rtlCol="0">
            <a:spAutoFit/>
          </a:bodyPr>
          <a:lstStyle/>
          <a:p>
            <a:pPr marL="0" lvl="1" algn="just">
              <a:spcAft>
                <a:spcPts val="300"/>
              </a:spcAft>
              <a:buClr>
                <a:srgbClr val="660033"/>
              </a:buClr>
              <a:buSzPct val="145000"/>
              <a:tabLst>
                <a:tab pos="268288" algn="l"/>
              </a:tabLst>
              <a:defRPr/>
            </a:pPr>
            <a:r>
              <a:rPr lang="en-GB" sz="1400">
                <a:latin typeface="Arial" panose="020B0604020202020204" pitchFamily="34" charset="0"/>
                <a:ea typeface="Arial"/>
                <a:cs typeface="Arial" panose="020B0604020202020204" pitchFamily="34" charset="0"/>
              </a:rPr>
              <a:t>Half of citizens of BiH believe that the European path of BiH has no alternative.</a:t>
            </a:r>
          </a:p>
        </p:txBody>
      </p:sp>
      <p:sp>
        <p:nvSpPr>
          <p:cNvPr id="2" name="Rectangle 1">
            <a:extLst>
              <a:ext uri="{FF2B5EF4-FFF2-40B4-BE49-F238E27FC236}">
                <a16:creationId xmlns:a16="http://schemas.microsoft.com/office/drawing/2014/main" id="{321E94EE-1DFE-0D19-EC43-EE3A6814F440}"/>
              </a:ext>
            </a:extLst>
          </p:cNvPr>
          <p:cNvSpPr/>
          <p:nvPr/>
        </p:nvSpPr>
        <p:spPr>
          <a:xfrm>
            <a:off x="917388" y="481127"/>
            <a:ext cx="3605183" cy="276999"/>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300"/>
              </a:spcAft>
              <a:buClr>
                <a:srgbClr val="660033"/>
              </a:buClr>
              <a:buSzPct val="145000"/>
              <a:buFontTx/>
              <a:buNone/>
              <a:tabLst>
                <a:tab pos="268288" algn="l"/>
              </a:tabLst>
              <a:defRPr/>
            </a:pP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2023</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2024</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N</a:t>
            </a:r>
            <a:r>
              <a:rPr kumimoji="0" lang="en-GB" sz="1200" b="1" i="0" u="none" strike="noStrike" cap="none" normalizeH="0" baseline="-25000" noProof="0">
                <a:ln>
                  <a:noFill/>
                </a:ln>
                <a:solidFill>
                  <a:prstClr val="black"/>
                </a:solidFill>
                <a:effectLst/>
                <a:uLnTx/>
                <a:uFillTx/>
                <a:latin typeface="Arial" panose="020B0604020202020204" pitchFamily="34" charset="0"/>
                <a:cs typeface="Arial" panose="020B0604020202020204" pitchFamily="34" charset="0"/>
              </a:rPr>
              <a:t>2025</a:t>
            </a:r>
            <a:r>
              <a:rPr kumimoji="0" lang="en-GB" sz="1200" b="1" i="0" u="none" strike="noStrike" cap="none" normalizeH="0" baseline="0" noProof="0">
                <a:ln>
                  <a:noFill/>
                </a:ln>
                <a:solidFill>
                  <a:prstClr val="black"/>
                </a:solidFill>
                <a:effectLst/>
                <a:uLnTx/>
                <a:uFillTx/>
                <a:latin typeface="Arial" panose="020B0604020202020204" pitchFamily="34" charset="0"/>
                <a:cs typeface="Arial" panose="020B0604020202020204" pitchFamily="34" charset="0"/>
              </a:rPr>
              <a:t>=1.200 </a:t>
            </a:r>
          </a:p>
        </p:txBody>
      </p:sp>
    </p:spTree>
    <p:extLst>
      <p:ext uri="{BB962C8B-B14F-4D97-AF65-F5344CB8AC3E}">
        <p14:creationId xmlns:p14="http://schemas.microsoft.com/office/powerpoint/2010/main" val="1623294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38270"/>
            <a:ext cx="1445565" cy="271239"/>
          </a:xfrm>
          <a:prstGeom prst="rect">
            <a:avLst/>
          </a:prstGeom>
        </p:spPr>
      </p:pic>
      <p:grpSp>
        <p:nvGrpSpPr>
          <p:cNvPr id="2" name="Group 1"/>
          <p:cNvGrpSpPr/>
          <p:nvPr/>
        </p:nvGrpSpPr>
        <p:grpSpPr>
          <a:xfrm>
            <a:off x="1575047" y="1372581"/>
            <a:ext cx="9482588" cy="3731078"/>
            <a:chOff x="1575047" y="1363437"/>
            <a:chExt cx="9482588" cy="3731078"/>
          </a:xfrm>
        </p:grpSpPr>
        <p:graphicFrame>
          <p:nvGraphicFramePr>
            <p:cNvPr id="9" name="Content Placeholder 5"/>
            <p:cNvGraphicFramePr>
              <a:graphicFrameLocks/>
            </p:cNvGraphicFramePr>
            <p:nvPr>
              <p:extLst>
                <p:ext uri="{D42A27DB-BD31-4B8C-83A1-F6EECF244321}">
                  <p14:modId xmlns:p14="http://schemas.microsoft.com/office/powerpoint/2010/main" val="2070422952"/>
                </p:ext>
              </p:extLst>
            </p:nvPr>
          </p:nvGraphicFramePr>
          <p:xfrm>
            <a:off x="1575047" y="1363437"/>
            <a:ext cx="5127832" cy="37310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ontent Placeholder 5"/>
            <p:cNvGraphicFramePr>
              <a:graphicFrameLocks/>
            </p:cNvGraphicFramePr>
            <p:nvPr>
              <p:extLst>
                <p:ext uri="{D42A27DB-BD31-4B8C-83A1-F6EECF244321}">
                  <p14:modId xmlns:p14="http://schemas.microsoft.com/office/powerpoint/2010/main" val="2691871628"/>
                </p:ext>
              </p:extLst>
            </p:nvPr>
          </p:nvGraphicFramePr>
          <p:xfrm>
            <a:off x="6564086" y="1641021"/>
            <a:ext cx="4493549" cy="3412672"/>
          </p:xfrm>
          <a:graphic>
            <a:graphicData uri="http://schemas.openxmlformats.org/drawingml/2006/chart">
              <c:chart xmlns:c="http://schemas.openxmlformats.org/drawingml/2006/chart" xmlns:r="http://schemas.openxmlformats.org/officeDocument/2006/relationships" r:id="rId5"/>
            </a:graphicData>
          </a:graphic>
        </p:graphicFrame>
      </p:grpSp>
      <p:sp>
        <p:nvSpPr>
          <p:cNvPr id="13" name="Title 15"/>
          <p:cNvSpPr>
            <a:spLocks noGrp="1"/>
          </p:cNvSpPr>
          <p:nvPr>
            <p:ph type="title"/>
          </p:nvPr>
        </p:nvSpPr>
        <p:spPr>
          <a:xfrm>
            <a:off x="1547170" y="238882"/>
            <a:ext cx="9796591" cy="369332"/>
          </a:xfrm>
          <a:prstGeom prst="rect">
            <a:avLst/>
          </a:prstGeom>
          <a:solidFill>
            <a:srgbClr val="FFC000"/>
          </a:solidFill>
          <a:ln>
            <a:noFill/>
          </a:ln>
        </p:spPr>
        <p:txBody>
          <a:bodyPr wrap="square">
            <a:spAutoFit/>
          </a:bodyPr>
          <a:lstStyle/>
          <a:p>
            <a:r>
              <a:rPr lang="en-GB" sz="2000" cap="all">
                <a:latin typeface="Arial" panose="020B0604020202020204" pitchFamily="34" charset="0"/>
                <a:cs typeface="Arial" panose="020B0604020202020204" pitchFamily="34" charset="0"/>
              </a:rPr>
              <a:t>SOCIO-DEMOGRAPHIC CHARACTERISTICS OF THE SAMPLE 2025</a:t>
            </a:r>
          </a:p>
        </p:txBody>
      </p:sp>
    </p:spTree>
    <p:extLst>
      <p:ext uri="{BB962C8B-B14F-4D97-AF65-F5344CB8AC3E}">
        <p14:creationId xmlns:p14="http://schemas.microsoft.com/office/powerpoint/2010/main" val="1953339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aphicFrame>
        <p:nvGraphicFramePr>
          <p:cNvPr id="10" name="Content Placeholder 5"/>
          <p:cNvGraphicFramePr>
            <a:graphicFrameLocks/>
          </p:cNvGraphicFramePr>
          <p:nvPr>
            <p:extLst>
              <p:ext uri="{D42A27DB-BD31-4B8C-83A1-F6EECF244321}">
                <p14:modId xmlns:p14="http://schemas.microsoft.com/office/powerpoint/2010/main" val="442731875"/>
              </p:ext>
            </p:extLst>
          </p:nvPr>
        </p:nvGraphicFramePr>
        <p:xfrm>
          <a:off x="6515100" y="1502228"/>
          <a:ext cx="5372099" cy="4547507"/>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5"/>
          <p:cNvSpPr>
            <a:spLocks noGrp="1"/>
          </p:cNvSpPr>
          <p:nvPr>
            <p:ph type="title"/>
          </p:nvPr>
        </p:nvSpPr>
        <p:spPr>
          <a:xfrm>
            <a:off x="1547170" y="230336"/>
            <a:ext cx="9796591" cy="369332"/>
          </a:xfrm>
          <a:prstGeom prst="rect">
            <a:avLst/>
          </a:prstGeom>
          <a:solidFill>
            <a:srgbClr val="FFC000"/>
          </a:solidFill>
          <a:ln>
            <a:noFill/>
          </a:ln>
        </p:spPr>
        <p:txBody>
          <a:bodyPr wrap="square">
            <a:spAutoFit/>
          </a:bodyPr>
          <a:lstStyle/>
          <a:p>
            <a:r>
              <a:rPr lang="en-GB" sz="2000" cap="all">
                <a:latin typeface="Arial" panose="020B0604020202020204" pitchFamily="34" charset="0"/>
                <a:cs typeface="Arial" panose="020B0604020202020204" pitchFamily="34" charset="0"/>
              </a:rPr>
              <a:t>SOCIO-DEMOGRAPHIC CHARACTERISTICS OF THE SAMPLE 2025</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2684" y="6238270"/>
            <a:ext cx="1445565" cy="271239"/>
          </a:xfrm>
          <a:prstGeom prst="rect">
            <a:avLst/>
          </a:prstGeom>
        </p:spPr>
      </p:pic>
      <p:graphicFrame>
        <p:nvGraphicFramePr>
          <p:cNvPr id="8" name="Content Placeholder 5"/>
          <p:cNvGraphicFramePr>
            <a:graphicFrameLocks/>
          </p:cNvGraphicFramePr>
          <p:nvPr>
            <p:extLst>
              <p:ext uri="{D42A27DB-BD31-4B8C-83A1-F6EECF244321}">
                <p14:modId xmlns:p14="http://schemas.microsoft.com/office/powerpoint/2010/main" val="3484543452"/>
              </p:ext>
            </p:extLst>
          </p:nvPr>
        </p:nvGraphicFramePr>
        <p:xfrm>
          <a:off x="1494064" y="1583872"/>
          <a:ext cx="4865915" cy="372291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9007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aphicFrame>
        <p:nvGraphicFramePr>
          <p:cNvPr id="12" name="Content Placeholder 5"/>
          <p:cNvGraphicFramePr>
            <a:graphicFrameLocks/>
          </p:cNvGraphicFramePr>
          <p:nvPr>
            <p:extLst>
              <p:ext uri="{D42A27DB-BD31-4B8C-83A1-F6EECF244321}">
                <p14:modId xmlns:p14="http://schemas.microsoft.com/office/powerpoint/2010/main" val="2673668784"/>
              </p:ext>
            </p:extLst>
          </p:nvPr>
        </p:nvGraphicFramePr>
        <p:xfrm>
          <a:off x="6319158" y="1526722"/>
          <a:ext cx="5792324" cy="44821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5"/>
          <p:cNvGraphicFramePr>
            <a:graphicFrameLocks/>
          </p:cNvGraphicFramePr>
          <p:nvPr>
            <p:extLst>
              <p:ext uri="{D42A27DB-BD31-4B8C-83A1-F6EECF244321}">
                <p14:modId xmlns:p14="http://schemas.microsoft.com/office/powerpoint/2010/main" val="1690530062"/>
              </p:ext>
            </p:extLst>
          </p:nvPr>
        </p:nvGraphicFramePr>
        <p:xfrm>
          <a:off x="1510394" y="1436913"/>
          <a:ext cx="4563836" cy="3804557"/>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15"/>
          <p:cNvSpPr>
            <a:spLocks noGrp="1"/>
          </p:cNvSpPr>
          <p:nvPr>
            <p:ph type="title"/>
          </p:nvPr>
        </p:nvSpPr>
        <p:spPr>
          <a:xfrm>
            <a:off x="1547170" y="247428"/>
            <a:ext cx="9796591" cy="369332"/>
          </a:xfrm>
          <a:prstGeom prst="rect">
            <a:avLst/>
          </a:prstGeom>
          <a:solidFill>
            <a:srgbClr val="FFC000"/>
          </a:solidFill>
          <a:ln>
            <a:noFill/>
          </a:ln>
        </p:spPr>
        <p:txBody>
          <a:bodyPr wrap="square">
            <a:spAutoFit/>
          </a:bodyPr>
          <a:lstStyle/>
          <a:p>
            <a:r>
              <a:rPr lang="en-GB" sz="2000" cap="all">
                <a:latin typeface="Arial" panose="020B0604020202020204" pitchFamily="34" charset="0"/>
                <a:cs typeface="Arial" panose="020B0604020202020204" pitchFamily="34" charset="0"/>
              </a:rPr>
              <a:t>SOCIO-DEMOGRAPHIC CHARACTERISTICS OF THE SAMPLE 2025</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2684" y="6238270"/>
            <a:ext cx="1445565" cy="271239"/>
          </a:xfrm>
          <a:prstGeom prst="rect">
            <a:avLst/>
          </a:prstGeom>
        </p:spPr>
      </p:pic>
      <p:sp>
        <p:nvSpPr>
          <p:cNvPr id="4" name="TextBox 3">
            <a:extLst>
              <a:ext uri="{FF2B5EF4-FFF2-40B4-BE49-F238E27FC236}">
                <a16:creationId xmlns:a16="http://schemas.microsoft.com/office/drawing/2014/main" id="{3861D759-989E-E327-33D5-24E72A169908}"/>
              </a:ext>
            </a:extLst>
          </p:cNvPr>
          <p:cNvSpPr txBox="1"/>
          <p:nvPr/>
        </p:nvSpPr>
        <p:spPr>
          <a:xfrm>
            <a:off x="6521958" y="5037941"/>
            <a:ext cx="5392674" cy="646331"/>
          </a:xfrm>
          <a:prstGeom prst="rect">
            <a:avLst/>
          </a:prstGeom>
          <a:noFill/>
        </p:spPr>
        <p:txBody>
          <a:bodyPr wrap="square">
            <a:spAutoFit/>
          </a:bodyPr>
          <a:lstStyle/>
          <a:p>
            <a:r>
              <a:rPr lang="en-GB" sz="900" i="1" dirty="0">
                <a:solidFill>
                  <a:schemeClr val="bg1">
                    <a:lumMod val="50000"/>
                  </a:schemeClr>
                </a:solidFill>
                <a:effectLst/>
                <a:latin typeface="Arial" panose="020B0604020202020204" pitchFamily="34" charset="0"/>
                <a:cs typeface="Arial" panose="020B0604020202020204" pitchFamily="34" charset="0"/>
              </a:rPr>
              <a:t>The FBiH Government adopted the Decision on the amount of the lowest salary for 2025. The decision stipulates that the lowest salary for the period from 1 January to 31 December will be in the net amount </a:t>
            </a:r>
            <a:r>
              <a:rPr lang="bs-Latn-BA" sz="900" i="1" dirty="0">
                <a:solidFill>
                  <a:schemeClr val="bg1">
                    <a:lumMod val="50000"/>
                  </a:schemeClr>
                </a:solidFill>
                <a:effectLst/>
                <a:latin typeface="Arial" panose="020B0604020202020204" pitchFamily="34" charset="0"/>
                <a:cs typeface="Arial" panose="020B0604020202020204" pitchFamily="34" charset="0"/>
              </a:rPr>
              <a:t>of</a:t>
            </a:r>
            <a:r>
              <a:rPr lang="en-GB" sz="900" i="1" dirty="0">
                <a:solidFill>
                  <a:schemeClr val="bg1">
                    <a:lumMod val="50000"/>
                  </a:schemeClr>
                </a:solidFill>
                <a:effectLst/>
                <a:latin typeface="Arial" panose="020B0604020202020204" pitchFamily="34" charset="0"/>
                <a:cs typeface="Arial" panose="020B0604020202020204" pitchFamily="34" charset="0"/>
              </a:rPr>
              <a:t> BAM 1 000. This Decision has had an impact on the increase of respondents' income compared to previous surveys.</a:t>
            </a:r>
          </a:p>
        </p:txBody>
      </p:sp>
    </p:spTree>
    <p:extLst>
      <p:ext uri="{BB962C8B-B14F-4D97-AF65-F5344CB8AC3E}">
        <p14:creationId xmlns:p14="http://schemas.microsoft.com/office/powerpoint/2010/main" val="9435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aphicFrame>
        <p:nvGraphicFramePr>
          <p:cNvPr id="12" name="Content Placeholder 5"/>
          <p:cNvGraphicFramePr>
            <a:graphicFrameLocks/>
          </p:cNvGraphicFramePr>
          <p:nvPr>
            <p:extLst>
              <p:ext uri="{D42A27DB-BD31-4B8C-83A1-F6EECF244321}">
                <p14:modId xmlns:p14="http://schemas.microsoft.com/office/powerpoint/2010/main" val="307247351"/>
              </p:ext>
            </p:extLst>
          </p:nvPr>
        </p:nvGraphicFramePr>
        <p:xfrm>
          <a:off x="3404508" y="1469572"/>
          <a:ext cx="5792324" cy="448219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5"/>
          <p:cNvSpPr>
            <a:spLocks noGrp="1"/>
          </p:cNvSpPr>
          <p:nvPr>
            <p:ph type="title"/>
          </p:nvPr>
        </p:nvSpPr>
        <p:spPr>
          <a:xfrm>
            <a:off x="1547170" y="238881"/>
            <a:ext cx="9796591" cy="369332"/>
          </a:xfrm>
          <a:prstGeom prst="rect">
            <a:avLst/>
          </a:prstGeom>
          <a:solidFill>
            <a:srgbClr val="FFC000"/>
          </a:solidFill>
          <a:ln>
            <a:noFill/>
          </a:ln>
        </p:spPr>
        <p:txBody>
          <a:bodyPr wrap="square">
            <a:spAutoFit/>
          </a:bodyPr>
          <a:lstStyle/>
          <a:p>
            <a:r>
              <a:rPr lang="en-GB" sz="2000" cap="all">
                <a:latin typeface="Arial" panose="020B0604020202020204" pitchFamily="34" charset="0"/>
                <a:cs typeface="Arial" panose="020B0604020202020204" pitchFamily="34" charset="0"/>
              </a:rPr>
              <a:t>SOCIO-DEMOGRAPHIC CHARACTERISTICS OF THE SAMPLE 2025</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2684" y="6238270"/>
            <a:ext cx="1445565" cy="271239"/>
          </a:xfrm>
          <a:prstGeom prst="rect">
            <a:avLst/>
          </a:prstGeom>
        </p:spPr>
      </p:pic>
    </p:spTree>
    <p:extLst>
      <p:ext uri="{BB962C8B-B14F-4D97-AF65-F5344CB8AC3E}">
        <p14:creationId xmlns:p14="http://schemas.microsoft.com/office/powerpoint/2010/main" val="519303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Title 15"/>
          <p:cNvSpPr>
            <a:spLocks noGrp="1"/>
          </p:cNvSpPr>
          <p:nvPr>
            <p:ph type="title"/>
          </p:nvPr>
        </p:nvSpPr>
        <p:spPr>
          <a:xfrm>
            <a:off x="1558347" y="365390"/>
            <a:ext cx="9796591" cy="369332"/>
          </a:xfrm>
          <a:prstGeom prst="rect">
            <a:avLst/>
          </a:prstGeom>
          <a:solidFill>
            <a:schemeClr val="accent4"/>
          </a:solidFill>
        </p:spPr>
        <p:txBody>
          <a:bodyPr wrap="square">
            <a:spAutoFit/>
          </a:bodyPr>
          <a:lstStyle/>
          <a:p>
            <a:r>
              <a:rPr lang="en-GB" sz="2000" cap="all">
                <a:solidFill>
                  <a:schemeClr val="tx1">
                    <a:lumMod val="85000"/>
                    <a:lumOff val="15000"/>
                  </a:schemeClr>
                </a:solidFill>
                <a:latin typeface="Arial" panose="020B0604020202020204" pitchFamily="34" charset="0"/>
                <a:cs typeface="Arial" panose="020B0604020202020204" pitchFamily="34" charset="0"/>
              </a:rPr>
              <a:t>MAIN FINDINGS</a:t>
            </a:r>
          </a:p>
        </p:txBody>
      </p:sp>
      <p:sp>
        <p:nvSpPr>
          <p:cNvPr id="4" name="Rectangle 3"/>
          <p:cNvSpPr/>
          <p:nvPr/>
        </p:nvSpPr>
        <p:spPr>
          <a:xfrm>
            <a:off x="1323834" y="644701"/>
            <a:ext cx="10031104" cy="4832092"/>
          </a:xfrm>
          <a:prstGeom prst="rect">
            <a:avLst/>
          </a:prstGeom>
        </p:spPr>
        <p:txBody>
          <a:bodyPr wrap="square">
            <a:spAutoFit/>
          </a:bodyPr>
          <a:lstStyle/>
          <a:p>
            <a:pPr marL="450850" indent="-285750" algn="just">
              <a:buClr>
                <a:srgbClr val="4472C4">
                  <a:lumMod val="50000"/>
                </a:srgbClr>
              </a:buClr>
              <a:buFont typeface="Wingdings" pitchFamily="2" charset="2"/>
              <a:buChar char="§"/>
            </a:pPr>
            <a:r>
              <a:rPr lang="bs-Latn-BA" sz="1400" dirty="0">
                <a:solidFill>
                  <a:schemeClr val="tx1">
                    <a:lumMod val="85000"/>
                    <a:lumOff val="15000"/>
                  </a:schemeClr>
                </a:solidFill>
                <a:latin typeface="Arial" panose="020B0604020202020204" pitchFamily="34" charset="0"/>
                <a:cs typeface="Arial" panose="020B0604020202020204" pitchFamily="34" charset="0"/>
              </a:rPr>
              <a:t>Nine</a:t>
            </a:r>
            <a:r>
              <a:rPr lang="en-GB" sz="1400" dirty="0">
                <a:solidFill>
                  <a:schemeClr val="tx1">
                    <a:lumMod val="85000"/>
                    <a:lumOff val="15000"/>
                  </a:schemeClr>
                </a:solidFill>
                <a:latin typeface="Arial" panose="020B0604020202020204" pitchFamily="34" charset="0"/>
                <a:cs typeface="Arial" panose="020B0604020202020204" pitchFamily="34" charset="0"/>
              </a:rPr>
              <a:t> out of </a:t>
            </a:r>
            <a:r>
              <a:rPr lang="bs-Latn-BA" sz="1400" dirty="0">
                <a:solidFill>
                  <a:schemeClr val="tx1">
                    <a:lumMod val="85000"/>
                    <a:lumOff val="15000"/>
                  </a:schemeClr>
                </a:solidFill>
                <a:latin typeface="Arial" panose="020B0604020202020204" pitchFamily="34" charset="0"/>
                <a:cs typeface="Arial" panose="020B0604020202020204" pitchFamily="34" charset="0"/>
              </a:rPr>
              <a:t>ten</a:t>
            </a:r>
            <a:r>
              <a:rPr lang="en-GB" sz="1400" dirty="0">
                <a:solidFill>
                  <a:schemeClr val="tx1">
                    <a:lumMod val="85000"/>
                    <a:lumOff val="15000"/>
                  </a:schemeClr>
                </a:solidFill>
                <a:latin typeface="Arial" panose="020B0604020202020204" pitchFamily="34" charset="0"/>
                <a:cs typeface="Arial" panose="020B0604020202020204" pitchFamily="34" charset="0"/>
              </a:rPr>
              <a:t> BiH residents would cast ballots in a referendum on the country's EU membership. </a:t>
            </a:r>
            <a:r>
              <a:rPr lang="bs-Latn-BA" sz="1400" dirty="0">
                <a:solidFill>
                  <a:schemeClr val="tx1">
                    <a:lumMod val="85000"/>
                    <a:lumOff val="15000"/>
                  </a:schemeClr>
                </a:solidFill>
                <a:latin typeface="Arial" panose="020B0604020202020204" pitchFamily="34" charset="0"/>
                <a:cs typeface="Arial" panose="020B0604020202020204" pitchFamily="34" charset="0"/>
              </a:rPr>
              <a:t>Seven </a:t>
            </a:r>
            <a:r>
              <a:rPr lang="en-GB" sz="1400" dirty="0">
                <a:solidFill>
                  <a:schemeClr val="tx1">
                    <a:lumMod val="85000"/>
                    <a:lumOff val="15000"/>
                  </a:schemeClr>
                </a:solidFill>
                <a:latin typeface="Arial" panose="020B0604020202020204" pitchFamily="34" charset="0"/>
                <a:cs typeface="Arial" panose="020B0604020202020204" pitchFamily="34" charset="0"/>
              </a:rPr>
              <a:t>out of </a:t>
            </a:r>
            <a:r>
              <a:rPr lang="bs-Latn-BA" sz="1400" dirty="0">
                <a:solidFill>
                  <a:schemeClr val="tx1">
                    <a:lumMod val="85000"/>
                    <a:lumOff val="15000"/>
                  </a:schemeClr>
                </a:solidFill>
                <a:latin typeface="Arial" panose="020B0604020202020204" pitchFamily="34" charset="0"/>
                <a:cs typeface="Arial" panose="020B0604020202020204" pitchFamily="34" charset="0"/>
              </a:rPr>
              <a:t>ten</a:t>
            </a:r>
            <a:r>
              <a:rPr lang="en-GB" sz="1400" dirty="0">
                <a:solidFill>
                  <a:schemeClr val="tx1">
                    <a:lumMod val="85000"/>
                    <a:lumOff val="15000"/>
                  </a:schemeClr>
                </a:solidFill>
                <a:latin typeface="Arial" panose="020B0604020202020204" pitchFamily="34" charset="0"/>
                <a:cs typeface="Arial" panose="020B0604020202020204" pitchFamily="34" charset="0"/>
              </a:rPr>
              <a:t> BiH residents would vote in favour of country’s accession to the EU. On average, </a:t>
            </a:r>
            <a:r>
              <a:rPr lang="bs-Latn-BA" sz="1400" dirty="0">
                <a:solidFill>
                  <a:schemeClr val="tx1">
                    <a:lumMod val="85000"/>
                    <a:lumOff val="15000"/>
                  </a:schemeClr>
                </a:solidFill>
                <a:latin typeface="Arial" panose="020B0604020202020204" pitchFamily="34" charset="0"/>
                <a:cs typeface="Arial" panose="020B0604020202020204" pitchFamily="34" charset="0"/>
              </a:rPr>
              <a:t>eight</a:t>
            </a:r>
            <a:r>
              <a:rPr lang="en-GB" sz="1400" dirty="0">
                <a:solidFill>
                  <a:schemeClr val="tx1">
                    <a:lumMod val="85000"/>
                    <a:lumOff val="15000"/>
                  </a:schemeClr>
                </a:solidFill>
                <a:latin typeface="Arial" panose="020B0604020202020204" pitchFamily="34" charset="0"/>
                <a:cs typeface="Arial" panose="020B0604020202020204" pitchFamily="34" charset="0"/>
              </a:rPr>
              <a:t> out of </a:t>
            </a:r>
            <a:r>
              <a:rPr lang="bs-Latn-BA" sz="1400" dirty="0">
                <a:solidFill>
                  <a:schemeClr val="tx1">
                    <a:lumMod val="85000"/>
                    <a:lumOff val="15000"/>
                  </a:schemeClr>
                </a:solidFill>
                <a:latin typeface="Arial" panose="020B0604020202020204" pitchFamily="34" charset="0"/>
                <a:cs typeface="Arial" panose="020B0604020202020204" pitchFamily="34" charset="0"/>
              </a:rPr>
              <a:t>ten</a:t>
            </a:r>
            <a:r>
              <a:rPr lang="en-GB" sz="1400" dirty="0">
                <a:solidFill>
                  <a:schemeClr val="tx1">
                    <a:lumMod val="85000"/>
                    <a:lumOff val="15000"/>
                  </a:schemeClr>
                </a:solidFill>
                <a:latin typeface="Arial" panose="020B0604020202020204" pitchFamily="34" charset="0"/>
                <a:cs typeface="Arial" panose="020B0604020202020204" pitchFamily="34" charset="0"/>
              </a:rPr>
              <a:t> residents of the FBiH and </a:t>
            </a:r>
            <a:r>
              <a:rPr lang="bs-Latn-BA" sz="1400" dirty="0">
                <a:solidFill>
                  <a:schemeClr val="tx1">
                    <a:lumMod val="85000"/>
                    <a:lumOff val="15000"/>
                  </a:schemeClr>
                </a:solidFill>
                <a:latin typeface="Arial" panose="020B0604020202020204" pitchFamily="34" charset="0"/>
                <a:cs typeface="Arial" panose="020B0604020202020204" pitchFamily="34" charset="0"/>
              </a:rPr>
              <a:t>seven</a:t>
            </a:r>
            <a:r>
              <a:rPr lang="en-GB" sz="1400" dirty="0">
                <a:solidFill>
                  <a:schemeClr val="tx1">
                    <a:lumMod val="85000"/>
                    <a:lumOff val="15000"/>
                  </a:schemeClr>
                </a:solidFill>
                <a:latin typeface="Arial" panose="020B0604020202020204" pitchFamily="34" charset="0"/>
                <a:cs typeface="Arial" panose="020B0604020202020204" pitchFamily="34" charset="0"/>
              </a:rPr>
              <a:t> out of </a:t>
            </a:r>
            <a:r>
              <a:rPr lang="bs-Latn-BA" sz="1400" dirty="0">
                <a:solidFill>
                  <a:schemeClr val="tx1">
                    <a:lumMod val="85000"/>
                    <a:lumOff val="15000"/>
                  </a:schemeClr>
                </a:solidFill>
                <a:latin typeface="Arial" panose="020B0604020202020204" pitchFamily="34" charset="0"/>
                <a:cs typeface="Arial" panose="020B0604020202020204" pitchFamily="34" charset="0"/>
              </a:rPr>
              <a:t>ten</a:t>
            </a:r>
            <a:r>
              <a:rPr lang="en-GB" sz="1400" dirty="0">
                <a:solidFill>
                  <a:schemeClr val="tx1">
                    <a:lumMod val="85000"/>
                    <a:lumOff val="15000"/>
                  </a:schemeClr>
                </a:solidFill>
                <a:latin typeface="Arial" panose="020B0604020202020204" pitchFamily="34" charset="0"/>
                <a:cs typeface="Arial" panose="020B0604020202020204" pitchFamily="34" charset="0"/>
              </a:rPr>
              <a:t> of the Brčko District of BiH would vote in favour of the country’s accession to the EU compared to </a:t>
            </a:r>
            <a:r>
              <a:rPr lang="bs-Latn-BA" sz="1400" dirty="0">
                <a:solidFill>
                  <a:schemeClr val="tx1">
                    <a:lumMod val="85000"/>
                    <a:lumOff val="15000"/>
                  </a:schemeClr>
                </a:solidFill>
                <a:latin typeface="Arial" panose="020B0604020202020204" pitchFamily="34" charset="0"/>
                <a:cs typeface="Arial" panose="020B0604020202020204" pitchFamily="34" charset="0"/>
              </a:rPr>
              <a:t>five</a:t>
            </a:r>
            <a:r>
              <a:rPr lang="en-GB" sz="1400" dirty="0">
                <a:solidFill>
                  <a:schemeClr val="tx1">
                    <a:lumMod val="85000"/>
                    <a:lumOff val="15000"/>
                  </a:schemeClr>
                </a:solidFill>
                <a:latin typeface="Arial" panose="020B0604020202020204" pitchFamily="34" charset="0"/>
                <a:cs typeface="Arial" panose="020B0604020202020204" pitchFamily="34" charset="0"/>
              </a:rPr>
              <a:t> out of </a:t>
            </a:r>
            <a:r>
              <a:rPr lang="bs-Latn-BA" sz="1400" dirty="0">
                <a:solidFill>
                  <a:schemeClr val="tx1">
                    <a:lumMod val="85000"/>
                    <a:lumOff val="15000"/>
                  </a:schemeClr>
                </a:solidFill>
                <a:latin typeface="Arial" panose="020B0604020202020204" pitchFamily="34" charset="0"/>
                <a:cs typeface="Arial" panose="020B0604020202020204" pitchFamily="34" charset="0"/>
              </a:rPr>
              <a:t>ten</a:t>
            </a:r>
            <a:r>
              <a:rPr lang="en-GB" sz="1400" dirty="0">
                <a:solidFill>
                  <a:schemeClr val="tx1">
                    <a:lumMod val="85000"/>
                    <a:lumOff val="15000"/>
                  </a:schemeClr>
                </a:solidFill>
                <a:latin typeface="Arial" panose="020B0604020202020204" pitchFamily="34" charset="0"/>
                <a:cs typeface="Arial" panose="020B0604020202020204" pitchFamily="34" charset="0"/>
              </a:rPr>
              <a:t> in the RS. </a:t>
            </a:r>
          </a:p>
          <a:p>
            <a:pPr marL="450850" indent="-285750" algn="just">
              <a:buClr>
                <a:srgbClr val="4472C4">
                  <a:lumMod val="50000"/>
                </a:srgbClr>
              </a:buClr>
              <a:buFont typeface="Wingdings" pitchFamily="2" charset="2"/>
              <a:buChar char="§"/>
            </a:pPr>
            <a:endParaRPr lang="hr-BA" altLang="sr-Latn-RS" sz="1400" dirty="0">
              <a:solidFill>
                <a:schemeClr val="tx1">
                  <a:lumMod val="85000"/>
                  <a:lumOff val="15000"/>
                </a:schemeClr>
              </a:solidFill>
              <a:latin typeface="Arial" panose="020B0604020202020204" pitchFamily="34" charset="0"/>
              <a:ea typeface="Times New Roman"/>
              <a:cs typeface="Arial" panose="020B0604020202020204" pitchFamily="34" charset="0"/>
            </a:endParaRPr>
          </a:p>
          <a:p>
            <a:pPr marL="457200" indent="-292100" algn="just">
              <a:buClr>
                <a:srgbClr val="4472C4">
                  <a:lumMod val="50000"/>
                </a:srgbClr>
              </a:buClr>
            </a:pPr>
            <a:r>
              <a:rPr lang="en-GB" sz="1400" dirty="0">
                <a:solidFill>
                  <a:schemeClr val="tx1">
                    <a:lumMod val="85000"/>
                    <a:lumOff val="15000"/>
                  </a:schemeClr>
                </a:solidFill>
                <a:latin typeface="Arial" panose="020B0604020202020204" pitchFamily="34" charset="0"/>
                <a:ea typeface="Arial"/>
                <a:cs typeface="Arial" panose="020B0604020202020204" pitchFamily="34" charset="0"/>
              </a:rPr>
              <a:t>      Compared to previous surveys, this year's survey shows that residents' support for the entry of BiH in the EU is in a slight decline. Compared to the survey in 2023, this support decreased by 3.4%, and compared to the 2024, the percentage of support decreased by 1.3%. With the decline in support for the accession of BiH, the percentage of opposition to the accession increased compared to the survey in 2023 by 7.7% and by 3.2% compared to the survey in 2024. By Entities, almost 43.4% of the RS residents would vote in the referendum against the accession, and 11.7% of the FBiH residents.</a:t>
            </a:r>
          </a:p>
          <a:p>
            <a:pPr marL="450850" indent="-285750" algn="just">
              <a:buClr>
                <a:srgbClr val="4472C4">
                  <a:lumMod val="50000"/>
                </a:srgbClr>
              </a:buClr>
              <a:buFont typeface="Wingdings" pitchFamily="2" charset="2"/>
              <a:buChar char="§"/>
            </a:pPr>
            <a:endParaRPr lang="hr-BA" altLang="sr-Latn-RS" sz="1400" dirty="0">
              <a:solidFill>
                <a:schemeClr val="tx1">
                  <a:lumMod val="85000"/>
                  <a:lumOff val="15000"/>
                </a:schemeClr>
              </a:solidFill>
              <a:latin typeface="Arial" panose="020B0604020202020204" pitchFamily="34" charset="0"/>
              <a:cs typeface="Arial" panose="020B0604020202020204" pitchFamily="34" charset="0"/>
            </a:endParaRPr>
          </a:p>
          <a:p>
            <a:pPr marL="450850" indent="-285750" algn="just">
              <a:buClr>
                <a:srgbClr val="4472C4">
                  <a:lumMod val="50000"/>
                </a:srgbClr>
              </a:buClr>
              <a:buFont typeface="Wingdings" pitchFamily="2" charset="2"/>
              <a:buChar char="§"/>
            </a:pPr>
            <a:r>
              <a:rPr lang="en-GB" sz="1400" dirty="0">
                <a:solidFill>
                  <a:schemeClr val="tx1">
                    <a:lumMod val="85000"/>
                    <a:lumOff val="15000"/>
                  </a:schemeClr>
                </a:solidFill>
                <a:latin typeface="Arial" panose="020B0604020202020204" pitchFamily="34" charset="0"/>
                <a:cs typeface="Arial" panose="020B0604020202020204" pitchFamily="34" charset="0"/>
              </a:rPr>
              <a:t>The freedom of movement of people, capital, and commodities, followed by the guarantees of long-term peace and political stability and adherence to laws and regulations are the main reasons why citizens support BiH’s accession to the EU. In the FBiH, citizens support BiH's entry into the EU because of the guarantee of lasting peace and political stability, while in the RS because of the freedom of movement of people, goods and capital.</a:t>
            </a:r>
          </a:p>
          <a:p>
            <a:pPr marL="450850" indent="-285750" algn="just">
              <a:buClr>
                <a:srgbClr val="4472C4">
                  <a:lumMod val="50000"/>
                </a:srgbClr>
              </a:buClr>
              <a:buFont typeface="Wingdings" pitchFamily="2" charset="2"/>
              <a:buChar char="§"/>
            </a:pPr>
            <a:endParaRPr lang="hr-BA" altLang="sr-Latn-RS" sz="1400" dirty="0">
              <a:solidFill>
                <a:schemeClr val="tx1">
                  <a:lumMod val="85000"/>
                  <a:lumOff val="15000"/>
                </a:schemeClr>
              </a:solidFill>
              <a:latin typeface="Arial" panose="020B0604020202020204" pitchFamily="34" charset="0"/>
              <a:cs typeface="Arial" panose="020B0604020202020204" pitchFamily="34" charset="0"/>
            </a:endParaRPr>
          </a:p>
          <a:p>
            <a:pPr marL="450850" indent="-285750" algn="just">
              <a:buClr>
                <a:srgbClr val="4472C4">
                  <a:lumMod val="50000"/>
                </a:srgbClr>
              </a:buClr>
              <a:buFont typeface="Wingdings" pitchFamily="2" charset="2"/>
              <a:buChar char="§"/>
            </a:pPr>
            <a:r>
              <a:rPr lang="en-GB" sz="1400" dirty="0">
                <a:solidFill>
                  <a:srgbClr val="000000"/>
                </a:solidFill>
                <a:effectLst/>
                <a:latin typeface="Arial" panose="020B0604020202020204" pitchFamily="34" charset="0"/>
                <a:ea typeface="Arial"/>
                <a:cs typeface="Times New Roman" panose="02020603050405020304" pitchFamily="18" charset="0"/>
              </a:rPr>
              <a:t>The percentage of citizens who do not support BiH joining the EU in this year's survey continues the upward trend compared to the surveys from 2024 and 2023. </a:t>
            </a:r>
            <a:r>
              <a:rPr lang="en-GB" sz="1400" dirty="0">
                <a:solidFill>
                  <a:schemeClr val="tx1">
                    <a:lumMod val="85000"/>
                    <a:lumOff val="15000"/>
                  </a:schemeClr>
                </a:solidFill>
                <a:latin typeface="Arial" panose="020B0604020202020204" pitchFamily="34" charset="0"/>
                <a:ea typeface="Arial"/>
                <a:cs typeface="Arial" panose="020B0604020202020204" pitchFamily="34" charset="0"/>
              </a:rPr>
              <a:t>Higher living expenses and taxes are the most frequent reason given by respondents for not supporting EU membership. In addition to these, the loss of diversity of cultures and emigration are notable causes. This year, the loss of diversity of cultures has replaced excessive </a:t>
            </a:r>
            <a:r>
              <a:rPr lang="en-GB" sz="1400" dirty="0" err="1">
                <a:solidFill>
                  <a:schemeClr val="tx1">
                    <a:lumMod val="85000"/>
                    <a:lumOff val="15000"/>
                  </a:schemeClr>
                </a:solidFill>
                <a:latin typeface="Arial" panose="020B0604020202020204" pitchFamily="34" charset="0"/>
                <a:ea typeface="Arial"/>
                <a:cs typeface="Arial" panose="020B0604020202020204" pitchFamily="34" charset="0"/>
              </a:rPr>
              <a:t>centrali</a:t>
            </a:r>
            <a:r>
              <a:rPr lang="bs-Latn-BA" sz="1400" dirty="0">
                <a:solidFill>
                  <a:schemeClr val="tx1">
                    <a:lumMod val="85000"/>
                    <a:lumOff val="15000"/>
                  </a:schemeClr>
                </a:solidFill>
                <a:latin typeface="Arial" panose="020B0604020202020204" pitchFamily="34" charset="0"/>
                <a:ea typeface="Arial"/>
                <a:cs typeface="Arial" panose="020B0604020202020204" pitchFamily="34" charset="0"/>
              </a:rPr>
              <a:t>s</a:t>
            </a:r>
            <a:r>
              <a:rPr lang="en-GB" sz="1400" dirty="0" err="1">
                <a:solidFill>
                  <a:schemeClr val="tx1">
                    <a:lumMod val="85000"/>
                    <a:lumOff val="15000"/>
                  </a:schemeClr>
                </a:solidFill>
                <a:latin typeface="Arial" panose="020B0604020202020204" pitchFamily="34" charset="0"/>
                <a:ea typeface="Arial"/>
                <a:cs typeface="Arial" panose="020B0604020202020204" pitchFamily="34" charset="0"/>
              </a:rPr>
              <a:t>ation</a:t>
            </a:r>
            <a:r>
              <a:rPr lang="en-GB" sz="1400" dirty="0">
                <a:solidFill>
                  <a:schemeClr val="tx1">
                    <a:lumMod val="85000"/>
                    <a:lumOff val="15000"/>
                  </a:schemeClr>
                </a:solidFill>
                <a:latin typeface="Arial" panose="020B0604020202020204" pitchFamily="34" charset="0"/>
                <a:ea typeface="Arial"/>
                <a:cs typeface="Arial" panose="020B0604020202020204" pitchFamily="34" charset="0"/>
              </a:rPr>
              <a:t> in both Entities as a reason for opposing the accession to the EU.</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684" y="6238270"/>
            <a:ext cx="1445565" cy="271239"/>
          </a:xfrm>
          <a:prstGeom prst="rect">
            <a:avLst/>
          </a:prstGeom>
        </p:spPr>
      </p:pic>
    </p:spTree>
    <p:extLst>
      <p:ext uri="{BB962C8B-B14F-4D97-AF65-F5344CB8AC3E}">
        <p14:creationId xmlns:p14="http://schemas.microsoft.com/office/powerpoint/2010/main" val="4567094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P" val="TBL"/>
  <p:tag name="TBL" val="1"/>
  <p:tag name="KLEUR" val="PINK"/>
</p:tagLst>
</file>

<file path=ppt/tags/tag2.xml><?xml version="1.0" encoding="utf-8"?>
<p:tagLst xmlns:a="http://schemas.openxmlformats.org/drawingml/2006/main" xmlns:r="http://schemas.openxmlformats.org/officeDocument/2006/relationships" xmlns:p="http://schemas.openxmlformats.org/presentationml/2006/main">
  <p:tag name="SHP" val="TBL"/>
  <p:tag name="TBL" val="1"/>
  <p:tag name="KLEUR" val="PINK"/>
</p:tagLst>
</file>

<file path=ppt/tags/tag3.xml><?xml version="1.0" encoding="utf-8"?>
<p:tagLst xmlns:a="http://schemas.openxmlformats.org/drawingml/2006/main" xmlns:r="http://schemas.openxmlformats.org/officeDocument/2006/relationships" xmlns:p="http://schemas.openxmlformats.org/presentationml/2006/main">
  <p:tag name="SHP" val="TBL"/>
  <p:tag name="TBL" val="1"/>
  <p:tag name="KLEUR" val="PINK"/>
</p:tagLst>
</file>

<file path=ppt/tags/tag4.xml><?xml version="1.0" encoding="utf-8"?>
<p:tagLst xmlns:a="http://schemas.openxmlformats.org/drawingml/2006/main" xmlns:r="http://schemas.openxmlformats.org/officeDocument/2006/relationships" xmlns:p="http://schemas.openxmlformats.org/presentationml/2006/main">
  <p:tag name="SHP" val="TBL"/>
  <p:tag name="TBL" val="1"/>
  <p:tag name="KLEUR" val="PINK"/>
</p:tagLst>
</file>

<file path=ppt/tags/tag5.xml><?xml version="1.0" encoding="utf-8"?>
<p:tagLst xmlns:a="http://schemas.openxmlformats.org/drawingml/2006/main" xmlns:r="http://schemas.openxmlformats.org/officeDocument/2006/relationships" xmlns:p="http://schemas.openxmlformats.org/presentationml/2006/main">
  <p:tag name="SHP" val="TBL"/>
  <p:tag name="TBL" val="1"/>
  <p:tag name="KLEUR" val="PINK"/>
</p:tagLst>
</file>

<file path=ppt/tags/tag6.xml><?xml version="1.0" encoding="utf-8"?>
<p:tagLst xmlns:a="http://schemas.openxmlformats.org/drawingml/2006/main" xmlns:r="http://schemas.openxmlformats.org/officeDocument/2006/relationships" xmlns:p="http://schemas.openxmlformats.org/presentationml/2006/main">
  <p:tag name="SHP" val="TBL"/>
  <p:tag name="TBL" val="1"/>
  <p:tag name="KLEUR" val="PINK"/>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5565</TotalTime>
  <Words>5397</Words>
  <Application>Microsoft Office PowerPoint</Application>
  <PresentationFormat>Widescreen</PresentationFormat>
  <Paragraphs>738</Paragraphs>
  <Slides>45</Slides>
  <Notes>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45</vt:i4>
      </vt:variant>
    </vt:vector>
  </HeadingPairs>
  <TitlesOfParts>
    <vt:vector size="53" baseType="lpstr">
      <vt:lpstr>Arial</vt:lpstr>
      <vt:lpstr>Calibri</vt:lpstr>
      <vt:lpstr>Calibri Light</vt:lpstr>
      <vt:lpstr>Verdana</vt:lpstr>
      <vt:lpstr>Wingdings</vt:lpstr>
      <vt:lpstr>Office Theme</vt:lpstr>
      <vt:lpstr>1_Office Theme</vt:lpstr>
      <vt:lpstr>3_Office Theme</vt:lpstr>
      <vt:lpstr>PUBLIC OPINION POLL Citizens' views on membership of the European Union  and the EU integration process</vt:lpstr>
      <vt:lpstr>METHODOLOGY</vt:lpstr>
      <vt:lpstr>PowerPoint Presentation</vt:lpstr>
      <vt:lpstr>SOCIO-DEMOGRAPHIC CHARACTERISTICS OF THE SAMPLE 2025</vt:lpstr>
      <vt:lpstr>SOCIO-DEMOGRAPHIC CHARACTERISTICS OF THE SAMPLE 2025</vt:lpstr>
      <vt:lpstr>SOCIO-DEMOGRAPHIC CHARACTERISTICS OF THE SAMPLE 2025</vt:lpstr>
      <vt:lpstr>SOCIO-DEMOGRAPHIC CHARACTERISTICS OF THE SAMPLE 2025</vt:lpstr>
      <vt:lpstr>SOCIO-DEMOGRAPHIC CHARACTERISTICS OF THE SAMPLE 2025</vt:lpstr>
      <vt:lpstr>MAIN FINDINGS</vt:lpstr>
      <vt:lpstr>PowerPoint Presentation</vt:lpstr>
      <vt:lpstr>MAIN FINDINGS</vt:lpstr>
      <vt:lpstr>MAIN FINDINGS</vt:lpstr>
      <vt:lpstr>PowerPoint Presentation</vt:lpstr>
      <vt:lpstr>1 How would you vote if a referendum on EU membership were to be held tomorrow and the question was "Do you support the accession of BiH into the EU?" </vt:lpstr>
      <vt:lpstr>2 Why do you support BiH's accession to the EU? </vt:lpstr>
      <vt:lpstr>3 Why do you not support BiH's accession to the EU? </vt:lpstr>
      <vt:lpstr>4 In your opinion, which of the following reforms is necessary to improve the daily life of BiH inhabitants? </vt:lpstr>
      <vt:lpstr>5 Why do you think the EU is interested in BiH's accession? </vt:lpstr>
      <vt:lpstr>6 What is your opinion regarding the future of the EU? </vt:lpstr>
      <vt:lpstr>7 WHAT PART OF SOCIETY, IN YOUR OPINION, WOULD BENEFIT THE MOST FROM BIH’S ACCESSION TO THE EU? </vt:lpstr>
      <vt:lpstr>8 WHAT DO YOU THINK IS THE GREATEST OBSTACLE COMPLICATING THE INTEGRATION OF BOSNIA AND HERZEGOVINA INTO THE EU? </vt:lpstr>
      <vt:lpstr>9 HAVE YOU HEARD OF THE DIRECTORATE FOR EUROPEAN INTEGRATION OF THE COUNCIL OF MINISTERS OF BIH? </vt:lpstr>
      <vt:lpstr>10 What topics related to the EU integration process are you most interested in? </vt:lpstr>
      <vt:lpstr>11 Which information sources do you most frequently utilise to learn about European integration? </vt:lpstr>
      <vt:lpstr>12 THE LARGEST DONOR OF FUNDS TO BiH IS...? </vt:lpstr>
      <vt:lpstr>13 ACCORDING TO YOUR ESTIMATES, WHEN WILL BIH ENTER THE EU? </vt:lpstr>
      <vt:lpstr>14 Is there an alternative to BiH's European path, in your opinion? </vt:lpstr>
      <vt:lpstr>15 WHICH AREA DO YOU CONSIDER MOST IMPORTANT FOR IMPROVEMENT WITHIN IPA SUPPORT?  </vt:lpstr>
      <vt:lpstr>16 HAVE YOU HEARD OF TERRITORIAL COOPERATION PROGRAMMES (CROSS-BORDER, TRANSNATIONAL, INTERREGIONAL)? </vt:lpstr>
      <vt:lpstr>PowerPoint Presentation</vt:lpstr>
      <vt:lpstr>PowerPoint Presentation</vt:lpstr>
      <vt:lpstr>How would you vote if a referendum on EU membership were to be held tomorrow and the question was "Do you support the accession of BiH into the EU?" </vt:lpstr>
      <vt:lpstr>Why do you support BiH's accession to the EU? </vt:lpstr>
      <vt:lpstr>Why do you not support BiH's accession to the EU? </vt:lpstr>
      <vt:lpstr>In your opinion, which of the following reforms is necessary to improve the daily life of BiH inhabitants? </vt:lpstr>
      <vt:lpstr>Why do you think the EU is interested in BiH’s accession? </vt:lpstr>
      <vt:lpstr>What is your opinion regarding the future of the EU? </vt:lpstr>
      <vt:lpstr>WHAT PART OF SOCIETY, IN YOUR OPINION, WOULD BENEFIT THE MOST FROM BIH’S ACCESSION TO THE EU? </vt:lpstr>
      <vt:lpstr>WHAT DO YOU THINK IS THE GREATEST OBSTACLE COMPLICATING THE INTEGRATION OF BOSNIA AND HERZEGOVINA INTO THE EU? </vt:lpstr>
      <vt:lpstr>HAVE YOU HEARD OF THE DIRECTORATE FOR EUROPEAN INTEGRATION OF THE COUNCIL OF MINISTERS OF BIH? </vt:lpstr>
      <vt:lpstr>What topics related to the EU integration process are you most interested in? </vt:lpstr>
      <vt:lpstr>Which information sources do you most frequently utilise to learn about European integration? First response </vt:lpstr>
      <vt:lpstr>The largest donor of funds to BiH is...? </vt:lpstr>
      <vt:lpstr>ACCORDING TO YOUR ESTIMATES, WHEN WILL BIH ENTER THE EU? </vt:lpstr>
      <vt:lpstr>Is there an alternative to BiH's European path, in your opinion?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Lana Babić</dc:creator>
  <cp:lastModifiedBy>Vanda Mandić</cp:lastModifiedBy>
  <cp:revision>622</cp:revision>
  <cp:lastPrinted>2025-07-08T10:35:57Z</cp:lastPrinted>
  <dcterms:created xsi:type="dcterms:W3CDTF">2018-05-03T12:44:24Z</dcterms:created>
  <dcterms:modified xsi:type="dcterms:W3CDTF">2025-07-11T08:29:55Z</dcterms:modified>
</cp:coreProperties>
</file>